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8" r:id="rId7"/>
    <p:sldId id="282" r:id="rId8"/>
    <p:sldId id="265" r:id="rId9"/>
    <p:sldId id="263" r:id="rId10"/>
    <p:sldId id="268" r:id="rId11"/>
    <p:sldId id="262" r:id="rId12"/>
    <p:sldId id="273" r:id="rId13"/>
    <p:sldId id="269" r:id="rId14"/>
    <p:sldId id="274" r:id="rId15"/>
    <p:sldId id="275" r:id="rId16"/>
    <p:sldId id="270" r:id="rId17"/>
    <p:sldId id="267" r:id="rId18"/>
    <p:sldId id="276" r:id="rId19"/>
    <p:sldId id="266" r:id="rId20"/>
    <p:sldId id="259" r:id="rId21"/>
    <p:sldId id="261" r:id="rId22"/>
    <p:sldId id="260" r:id="rId23"/>
    <p:sldId id="264" r:id="rId24"/>
    <p:sldId id="277" r:id="rId25"/>
    <p:sldId id="271" r:id="rId26"/>
    <p:sldId id="278" r:id="rId27"/>
    <p:sldId id="279" r:id="rId28"/>
    <p:sldId id="280" r:id="rId29"/>
    <p:sldId id="28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B29B1-433A-4099-B2C9-28E45ABA0249}" v="61" dt="2023-02-13T13:00:2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8C009-E9A2-43DF-ACD2-0352997682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8DBFA-399C-42AF-9F6A-F4EF95F185F8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A7BF75C0-3E53-4194-82F5-9897F1792BC2}" type="parTrans" cxnId="{504B0EE0-D784-4ABA-BF51-2D4082ABA1B6}">
      <dgm:prSet/>
      <dgm:spPr/>
      <dgm:t>
        <a:bodyPr/>
        <a:lstStyle/>
        <a:p>
          <a:endParaRPr lang="en-US"/>
        </a:p>
      </dgm:t>
    </dgm:pt>
    <dgm:pt modelId="{DDBD4020-56F8-45A5-83A9-792671CF4231}" type="sibTrans" cxnId="{504B0EE0-D784-4ABA-BF51-2D4082ABA1B6}">
      <dgm:prSet/>
      <dgm:spPr/>
      <dgm:t>
        <a:bodyPr/>
        <a:lstStyle/>
        <a:p>
          <a:endParaRPr lang="en-US"/>
        </a:p>
      </dgm:t>
    </dgm:pt>
    <dgm:pt modelId="{CD2B78EB-EB93-4F9B-A103-EE81E137A218}">
      <dgm:prSet phldrT="[Text]"/>
      <dgm:spPr/>
      <dgm:t>
        <a:bodyPr/>
        <a:lstStyle/>
        <a:p>
          <a:r>
            <a:rPr lang="en-US" dirty="0"/>
            <a:t>The GET method requests a representation of the specified resource. Requests using GET should only retrieve data.</a:t>
          </a:r>
        </a:p>
      </dgm:t>
    </dgm:pt>
    <dgm:pt modelId="{93B1D986-BB2D-4DED-B607-C8872E8F6158}" type="parTrans" cxnId="{9BB13ADD-119E-40EB-8AB2-939369369AFF}">
      <dgm:prSet/>
      <dgm:spPr/>
      <dgm:t>
        <a:bodyPr/>
        <a:lstStyle/>
        <a:p>
          <a:endParaRPr lang="en-US"/>
        </a:p>
      </dgm:t>
    </dgm:pt>
    <dgm:pt modelId="{956092CA-B9FE-434D-8253-BF7D40218983}" type="sibTrans" cxnId="{9BB13ADD-119E-40EB-8AB2-939369369AFF}">
      <dgm:prSet/>
      <dgm:spPr/>
      <dgm:t>
        <a:bodyPr/>
        <a:lstStyle/>
        <a:p>
          <a:endParaRPr lang="en-US"/>
        </a:p>
      </dgm:t>
    </dgm:pt>
    <dgm:pt modelId="{C9E4589C-44E5-40A5-B049-0966F10736DD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51A3E97-A6E1-4F94-9AD1-22A071444BD5}" type="parTrans" cxnId="{39B06262-D75E-4E9C-AEE7-C79C194222B3}">
      <dgm:prSet/>
      <dgm:spPr/>
      <dgm:t>
        <a:bodyPr/>
        <a:lstStyle/>
        <a:p>
          <a:endParaRPr lang="en-US"/>
        </a:p>
      </dgm:t>
    </dgm:pt>
    <dgm:pt modelId="{EA4BAFF2-CFDC-418E-A032-04E58F612052}" type="sibTrans" cxnId="{39B06262-D75E-4E9C-AEE7-C79C194222B3}">
      <dgm:prSet/>
      <dgm:spPr/>
      <dgm:t>
        <a:bodyPr/>
        <a:lstStyle/>
        <a:p>
          <a:endParaRPr lang="en-US"/>
        </a:p>
      </dgm:t>
    </dgm:pt>
    <dgm:pt modelId="{E172B0A2-DA07-4D8B-A2C7-F5231FF672EF}">
      <dgm:prSet phldrT="[Text]"/>
      <dgm:spPr/>
      <dgm:t>
        <a:bodyPr/>
        <a:lstStyle/>
        <a:p>
          <a:r>
            <a:rPr lang="en-US" dirty="0"/>
            <a:t>The POST method submits an entity to the specified resource, often causing a change in state or side effects on the server.</a:t>
          </a:r>
        </a:p>
      </dgm:t>
    </dgm:pt>
    <dgm:pt modelId="{99F2557E-93ED-4294-8A32-13AC928A4F8F}" type="parTrans" cxnId="{5259D79F-C2C2-4942-9EA6-7906A8E3CD9A}">
      <dgm:prSet/>
      <dgm:spPr/>
      <dgm:t>
        <a:bodyPr/>
        <a:lstStyle/>
        <a:p>
          <a:endParaRPr lang="en-US"/>
        </a:p>
      </dgm:t>
    </dgm:pt>
    <dgm:pt modelId="{11C63C25-DC71-4A9C-A974-48E8985A87B1}" type="sibTrans" cxnId="{5259D79F-C2C2-4942-9EA6-7906A8E3CD9A}">
      <dgm:prSet/>
      <dgm:spPr/>
      <dgm:t>
        <a:bodyPr/>
        <a:lstStyle/>
        <a:p>
          <a:endParaRPr lang="en-US"/>
        </a:p>
      </dgm:t>
    </dgm:pt>
    <dgm:pt modelId="{A86AD9A9-89AB-4895-BE72-789992EEBFA2}" type="pres">
      <dgm:prSet presAssocID="{4C08C009-E9A2-43DF-ACD2-0352997682E7}" presName="linear" presStyleCnt="0">
        <dgm:presLayoutVars>
          <dgm:animLvl val="lvl"/>
          <dgm:resizeHandles val="exact"/>
        </dgm:presLayoutVars>
      </dgm:prSet>
      <dgm:spPr/>
    </dgm:pt>
    <dgm:pt modelId="{A068D14F-21E5-43EA-B4EB-C4C6B4109E17}" type="pres">
      <dgm:prSet presAssocID="{64A8DBFA-399C-42AF-9F6A-F4EF95F185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F8C3-258F-4D5E-AA08-EE00626F5B97}" type="pres">
      <dgm:prSet presAssocID="{64A8DBFA-399C-42AF-9F6A-F4EF95F185F8}" presName="childText" presStyleLbl="revTx" presStyleIdx="0" presStyleCnt="2">
        <dgm:presLayoutVars>
          <dgm:bulletEnabled val="1"/>
        </dgm:presLayoutVars>
      </dgm:prSet>
      <dgm:spPr/>
    </dgm:pt>
    <dgm:pt modelId="{49A473BF-4D09-41E7-BE64-DF0650C41745}" type="pres">
      <dgm:prSet presAssocID="{C9E4589C-44E5-40A5-B049-0966F10736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F5E67D-4A8E-4747-BEDA-9534958C9EB2}" type="pres">
      <dgm:prSet presAssocID="{C9E4589C-44E5-40A5-B049-0966F10736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ED7C20-3ED2-41B4-B892-39666CB54D0E}" type="presOf" srcId="{4C08C009-E9A2-43DF-ACD2-0352997682E7}" destId="{A86AD9A9-89AB-4895-BE72-789992EEBFA2}" srcOrd="0" destOrd="0" presId="urn:microsoft.com/office/officeart/2005/8/layout/vList2"/>
    <dgm:cxn modelId="{92E1FF27-F44C-4660-B846-CE8CADA7C363}" type="presOf" srcId="{E172B0A2-DA07-4D8B-A2C7-F5231FF672EF}" destId="{BCF5E67D-4A8E-4747-BEDA-9534958C9EB2}" srcOrd="0" destOrd="0" presId="urn:microsoft.com/office/officeart/2005/8/layout/vList2"/>
    <dgm:cxn modelId="{39B06262-D75E-4E9C-AEE7-C79C194222B3}" srcId="{4C08C009-E9A2-43DF-ACD2-0352997682E7}" destId="{C9E4589C-44E5-40A5-B049-0966F10736DD}" srcOrd="1" destOrd="0" parTransId="{651A3E97-A6E1-4F94-9AD1-22A071444BD5}" sibTransId="{EA4BAFF2-CFDC-418E-A032-04E58F612052}"/>
    <dgm:cxn modelId="{A87F0B64-F5E0-4F81-83EB-BF9766E9FC0E}" type="presOf" srcId="{CD2B78EB-EB93-4F9B-A103-EE81E137A218}" destId="{BBA7F8C3-258F-4D5E-AA08-EE00626F5B97}" srcOrd="0" destOrd="0" presId="urn:microsoft.com/office/officeart/2005/8/layout/vList2"/>
    <dgm:cxn modelId="{5259D79F-C2C2-4942-9EA6-7906A8E3CD9A}" srcId="{C9E4589C-44E5-40A5-B049-0966F10736DD}" destId="{E172B0A2-DA07-4D8B-A2C7-F5231FF672EF}" srcOrd="0" destOrd="0" parTransId="{99F2557E-93ED-4294-8A32-13AC928A4F8F}" sibTransId="{11C63C25-DC71-4A9C-A974-48E8985A87B1}"/>
    <dgm:cxn modelId="{6C0EB1AB-396C-4492-B385-ECC451F60D51}" type="presOf" srcId="{64A8DBFA-399C-42AF-9F6A-F4EF95F185F8}" destId="{A068D14F-21E5-43EA-B4EB-C4C6B4109E17}" srcOrd="0" destOrd="0" presId="urn:microsoft.com/office/officeart/2005/8/layout/vList2"/>
    <dgm:cxn modelId="{379D92B5-ADA0-4C4F-87DA-8F3002DBE288}" type="presOf" srcId="{C9E4589C-44E5-40A5-B049-0966F10736DD}" destId="{49A473BF-4D09-41E7-BE64-DF0650C41745}" srcOrd="0" destOrd="0" presId="urn:microsoft.com/office/officeart/2005/8/layout/vList2"/>
    <dgm:cxn modelId="{9BB13ADD-119E-40EB-8AB2-939369369AFF}" srcId="{64A8DBFA-399C-42AF-9F6A-F4EF95F185F8}" destId="{CD2B78EB-EB93-4F9B-A103-EE81E137A218}" srcOrd="0" destOrd="0" parTransId="{93B1D986-BB2D-4DED-B607-C8872E8F6158}" sibTransId="{956092CA-B9FE-434D-8253-BF7D40218983}"/>
    <dgm:cxn modelId="{504B0EE0-D784-4ABA-BF51-2D4082ABA1B6}" srcId="{4C08C009-E9A2-43DF-ACD2-0352997682E7}" destId="{64A8DBFA-399C-42AF-9F6A-F4EF95F185F8}" srcOrd="0" destOrd="0" parTransId="{A7BF75C0-3E53-4194-82F5-9897F1792BC2}" sibTransId="{DDBD4020-56F8-45A5-83A9-792671CF4231}"/>
    <dgm:cxn modelId="{F34F6D21-BBB0-4C3C-A537-3AFA0838E5CB}" type="presParOf" srcId="{A86AD9A9-89AB-4895-BE72-789992EEBFA2}" destId="{A068D14F-21E5-43EA-B4EB-C4C6B4109E17}" srcOrd="0" destOrd="0" presId="urn:microsoft.com/office/officeart/2005/8/layout/vList2"/>
    <dgm:cxn modelId="{54FA8E56-44DA-4836-B22F-2DF3D4FEBBD8}" type="presParOf" srcId="{A86AD9A9-89AB-4895-BE72-789992EEBFA2}" destId="{BBA7F8C3-258F-4D5E-AA08-EE00626F5B97}" srcOrd="1" destOrd="0" presId="urn:microsoft.com/office/officeart/2005/8/layout/vList2"/>
    <dgm:cxn modelId="{5C6C2B5F-41E0-4CD3-B5C9-0E0E7FAF04CC}" type="presParOf" srcId="{A86AD9A9-89AB-4895-BE72-789992EEBFA2}" destId="{49A473BF-4D09-41E7-BE64-DF0650C41745}" srcOrd="2" destOrd="0" presId="urn:microsoft.com/office/officeart/2005/8/layout/vList2"/>
    <dgm:cxn modelId="{FFF01746-22EB-49FE-984B-4A4EBD435167}" type="presParOf" srcId="{A86AD9A9-89AB-4895-BE72-789992EEBFA2}" destId="{BCF5E67D-4A8E-4747-BEDA-9534958C9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D6504-4A5D-4903-8F08-5531680463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90A26-6BD7-4E3D-B2F2-79A652DA6590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A1F2CD74-4B3B-4827-90E6-C7AD28347C05}" type="parTrans" cxnId="{E01EF9CB-DE93-4B41-B7C3-8C6ED6377D09}">
      <dgm:prSet/>
      <dgm:spPr/>
      <dgm:t>
        <a:bodyPr/>
        <a:lstStyle/>
        <a:p>
          <a:endParaRPr lang="en-US"/>
        </a:p>
      </dgm:t>
    </dgm:pt>
    <dgm:pt modelId="{7186687F-DAA8-47B4-8CF3-0C9C85DED8AC}" type="sibTrans" cxnId="{E01EF9CB-DE93-4B41-B7C3-8C6ED6377D09}">
      <dgm:prSet/>
      <dgm:spPr/>
      <dgm:t>
        <a:bodyPr/>
        <a:lstStyle/>
        <a:p>
          <a:endParaRPr lang="en-US"/>
        </a:p>
      </dgm:t>
    </dgm:pt>
    <dgm:pt modelId="{EAB0EACA-21AD-4F58-AA43-D2E6F1D47C7B}">
      <dgm:prSet phldrT="[Text]"/>
      <dgm:spPr/>
      <dgm:t>
        <a:bodyPr/>
        <a:lstStyle/>
        <a:p>
          <a:r>
            <a:rPr lang="en-US" dirty="0"/>
            <a:t>The PUT method replaces all current representations of the target resource with the request payload.</a:t>
          </a:r>
        </a:p>
      </dgm:t>
    </dgm:pt>
    <dgm:pt modelId="{4AB7E30C-6736-4F88-9E0B-8F89D7A33D3F}" type="parTrans" cxnId="{D861A1AC-439E-47DD-8481-3803557DB2F8}">
      <dgm:prSet/>
      <dgm:spPr/>
      <dgm:t>
        <a:bodyPr/>
        <a:lstStyle/>
        <a:p>
          <a:endParaRPr lang="en-US"/>
        </a:p>
      </dgm:t>
    </dgm:pt>
    <dgm:pt modelId="{6533CD97-AD51-4CAD-BEBE-6DF4C9BB9DF9}" type="sibTrans" cxnId="{D861A1AC-439E-47DD-8481-3803557DB2F8}">
      <dgm:prSet/>
      <dgm:spPr/>
      <dgm:t>
        <a:bodyPr/>
        <a:lstStyle/>
        <a:p>
          <a:endParaRPr lang="en-US"/>
        </a:p>
      </dgm:t>
    </dgm:pt>
    <dgm:pt modelId="{97B12BCA-4B0B-4822-9CC6-B182FA17C9BE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25A36517-17A7-4D7E-A49A-760D22AF7F34}" type="parTrans" cxnId="{57C583EC-C9FF-4E0E-91F1-682B70C38163}">
      <dgm:prSet/>
      <dgm:spPr/>
      <dgm:t>
        <a:bodyPr/>
        <a:lstStyle/>
        <a:p>
          <a:endParaRPr lang="en-US"/>
        </a:p>
      </dgm:t>
    </dgm:pt>
    <dgm:pt modelId="{D4C3BC96-88B3-4FED-AD73-E71C5BA70624}" type="sibTrans" cxnId="{57C583EC-C9FF-4E0E-91F1-682B70C38163}">
      <dgm:prSet/>
      <dgm:spPr/>
      <dgm:t>
        <a:bodyPr/>
        <a:lstStyle/>
        <a:p>
          <a:endParaRPr lang="en-US"/>
        </a:p>
      </dgm:t>
    </dgm:pt>
    <dgm:pt modelId="{BF76C05A-4E1A-43EF-8E2C-7679744C8CFB}">
      <dgm:prSet phldrT="[Text]"/>
      <dgm:spPr/>
      <dgm:t>
        <a:bodyPr/>
        <a:lstStyle/>
        <a:p>
          <a:r>
            <a:rPr lang="en-US" dirty="0"/>
            <a:t>The DELETE method deletes the specified resource.</a:t>
          </a:r>
        </a:p>
      </dgm:t>
    </dgm:pt>
    <dgm:pt modelId="{500B8EF1-2AC7-4240-B98C-A4D3FE77BB6B}" type="parTrans" cxnId="{ECE188A0-58D5-4B19-B1C3-2E09E0FEA196}">
      <dgm:prSet/>
      <dgm:spPr/>
      <dgm:t>
        <a:bodyPr/>
        <a:lstStyle/>
        <a:p>
          <a:endParaRPr lang="en-US"/>
        </a:p>
      </dgm:t>
    </dgm:pt>
    <dgm:pt modelId="{1C715E13-3B7C-43BD-900F-43907EAD2D84}" type="sibTrans" cxnId="{ECE188A0-58D5-4B19-B1C3-2E09E0FEA196}">
      <dgm:prSet/>
      <dgm:spPr/>
      <dgm:t>
        <a:bodyPr/>
        <a:lstStyle/>
        <a:p>
          <a:endParaRPr lang="en-US"/>
        </a:p>
      </dgm:t>
    </dgm:pt>
    <dgm:pt modelId="{8B5ACD76-57DF-459A-B62A-46C4BEDEB6A3}" type="pres">
      <dgm:prSet presAssocID="{BA4D6504-4A5D-4903-8F08-553168046385}" presName="linear" presStyleCnt="0">
        <dgm:presLayoutVars>
          <dgm:animLvl val="lvl"/>
          <dgm:resizeHandles val="exact"/>
        </dgm:presLayoutVars>
      </dgm:prSet>
      <dgm:spPr/>
    </dgm:pt>
    <dgm:pt modelId="{B5845B37-7A59-45EF-A546-60BE2D659479}" type="pres">
      <dgm:prSet presAssocID="{C5C90A26-6BD7-4E3D-B2F2-79A652DA65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3BAED2-3A46-4962-94EC-30FA1F237571}" type="pres">
      <dgm:prSet presAssocID="{C5C90A26-6BD7-4E3D-B2F2-79A652DA6590}" presName="childText" presStyleLbl="revTx" presStyleIdx="0" presStyleCnt="2">
        <dgm:presLayoutVars>
          <dgm:bulletEnabled val="1"/>
        </dgm:presLayoutVars>
      </dgm:prSet>
      <dgm:spPr/>
    </dgm:pt>
    <dgm:pt modelId="{FABC95A0-E076-441B-BA26-A02C2EADB2CB}" type="pres">
      <dgm:prSet presAssocID="{97B12BCA-4B0B-4822-9CC6-B182FA17C9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9248C-003B-4645-9F28-09678AD17F04}" type="pres">
      <dgm:prSet presAssocID="{97B12BCA-4B0B-4822-9CC6-B182FA17C9B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3FFDC40-FA43-4A59-BA35-110E5D7EAEBF}" type="presOf" srcId="{BA4D6504-4A5D-4903-8F08-553168046385}" destId="{8B5ACD76-57DF-459A-B62A-46C4BEDEB6A3}" srcOrd="0" destOrd="0" presId="urn:microsoft.com/office/officeart/2005/8/layout/vList2"/>
    <dgm:cxn modelId="{FC4EF040-DD50-491C-B3A2-E80ABD4A9BA9}" type="presOf" srcId="{97B12BCA-4B0B-4822-9CC6-B182FA17C9BE}" destId="{FABC95A0-E076-441B-BA26-A02C2EADB2CB}" srcOrd="0" destOrd="0" presId="urn:microsoft.com/office/officeart/2005/8/layout/vList2"/>
    <dgm:cxn modelId="{031A0A67-4DB3-4ECB-A87A-846DD89D83A9}" type="presOf" srcId="{C5C90A26-6BD7-4E3D-B2F2-79A652DA6590}" destId="{B5845B37-7A59-45EF-A546-60BE2D659479}" srcOrd="0" destOrd="0" presId="urn:microsoft.com/office/officeart/2005/8/layout/vList2"/>
    <dgm:cxn modelId="{4DC2409A-2690-415D-8F0B-9455268C6557}" type="presOf" srcId="{BF76C05A-4E1A-43EF-8E2C-7679744C8CFB}" destId="{C5F9248C-003B-4645-9F28-09678AD17F04}" srcOrd="0" destOrd="0" presId="urn:microsoft.com/office/officeart/2005/8/layout/vList2"/>
    <dgm:cxn modelId="{ECE188A0-58D5-4B19-B1C3-2E09E0FEA196}" srcId="{97B12BCA-4B0B-4822-9CC6-B182FA17C9BE}" destId="{BF76C05A-4E1A-43EF-8E2C-7679744C8CFB}" srcOrd="0" destOrd="0" parTransId="{500B8EF1-2AC7-4240-B98C-A4D3FE77BB6B}" sibTransId="{1C715E13-3B7C-43BD-900F-43907EAD2D84}"/>
    <dgm:cxn modelId="{D861A1AC-439E-47DD-8481-3803557DB2F8}" srcId="{C5C90A26-6BD7-4E3D-B2F2-79A652DA6590}" destId="{EAB0EACA-21AD-4F58-AA43-D2E6F1D47C7B}" srcOrd="0" destOrd="0" parTransId="{4AB7E30C-6736-4F88-9E0B-8F89D7A33D3F}" sibTransId="{6533CD97-AD51-4CAD-BEBE-6DF4C9BB9DF9}"/>
    <dgm:cxn modelId="{E01EF9CB-DE93-4B41-B7C3-8C6ED6377D09}" srcId="{BA4D6504-4A5D-4903-8F08-553168046385}" destId="{C5C90A26-6BD7-4E3D-B2F2-79A652DA6590}" srcOrd="0" destOrd="0" parTransId="{A1F2CD74-4B3B-4827-90E6-C7AD28347C05}" sibTransId="{7186687F-DAA8-47B4-8CF3-0C9C85DED8AC}"/>
    <dgm:cxn modelId="{57C583EC-C9FF-4E0E-91F1-682B70C38163}" srcId="{BA4D6504-4A5D-4903-8F08-553168046385}" destId="{97B12BCA-4B0B-4822-9CC6-B182FA17C9BE}" srcOrd="1" destOrd="0" parTransId="{25A36517-17A7-4D7E-A49A-760D22AF7F34}" sibTransId="{D4C3BC96-88B3-4FED-AD73-E71C5BA70624}"/>
    <dgm:cxn modelId="{3C807CF7-C323-4910-B82C-7A9E44263FA5}" type="presOf" srcId="{EAB0EACA-21AD-4F58-AA43-D2E6F1D47C7B}" destId="{A93BAED2-3A46-4962-94EC-30FA1F237571}" srcOrd="0" destOrd="0" presId="urn:microsoft.com/office/officeart/2005/8/layout/vList2"/>
    <dgm:cxn modelId="{5C6ACBA0-9AC1-4187-BA81-95A1ABE5CA32}" type="presParOf" srcId="{8B5ACD76-57DF-459A-B62A-46C4BEDEB6A3}" destId="{B5845B37-7A59-45EF-A546-60BE2D659479}" srcOrd="0" destOrd="0" presId="urn:microsoft.com/office/officeart/2005/8/layout/vList2"/>
    <dgm:cxn modelId="{61C94C13-3A10-4669-8A02-32454E01E562}" type="presParOf" srcId="{8B5ACD76-57DF-459A-B62A-46C4BEDEB6A3}" destId="{A93BAED2-3A46-4962-94EC-30FA1F237571}" srcOrd="1" destOrd="0" presId="urn:microsoft.com/office/officeart/2005/8/layout/vList2"/>
    <dgm:cxn modelId="{18B52048-4AEA-4A13-A01D-317985DB443C}" type="presParOf" srcId="{8B5ACD76-57DF-459A-B62A-46C4BEDEB6A3}" destId="{FABC95A0-E076-441B-BA26-A02C2EADB2CB}" srcOrd="2" destOrd="0" presId="urn:microsoft.com/office/officeart/2005/8/layout/vList2"/>
    <dgm:cxn modelId="{A063BF0D-B8D2-4B16-AE5D-C88E47FC3762}" type="presParOf" srcId="{8B5ACD76-57DF-459A-B62A-46C4BEDEB6A3}" destId="{C5F9248C-003B-4645-9F28-09678AD17F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8D14F-21E5-43EA-B4EB-C4C6B4109E17}">
      <dsp:nvSpPr>
        <dsp:cNvPr id="0" name=""/>
        <dsp:cNvSpPr/>
      </dsp:nvSpPr>
      <dsp:spPr>
        <a:xfrm>
          <a:off x="0" y="89918"/>
          <a:ext cx="5181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Get</a:t>
          </a:r>
        </a:p>
      </dsp:txBody>
      <dsp:txXfrm>
        <a:off x="35125" y="125043"/>
        <a:ext cx="5111350" cy="649299"/>
      </dsp:txXfrm>
    </dsp:sp>
    <dsp:sp modelId="{BBA7F8C3-258F-4D5E-AA08-EE00626F5B97}">
      <dsp:nvSpPr>
        <dsp:cNvPr id="0" name=""/>
        <dsp:cNvSpPr/>
      </dsp:nvSpPr>
      <dsp:spPr>
        <a:xfrm>
          <a:off x="0" y="809468"/>
          <a:ext cx="5181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GET method requests a representation of the specified resource. Requests using GET should only retrieve data.</a:t>
          </a:r>
        </a:p>
      </dsp:txBody>
      <dsp:txXfrm>
        <a:off x="0" y="809468"/>
        <a:ext cx="5181600" cy="1366200"/>
      </dsp:txXfrm>
    </dsp:sp>
    <dsp:sp modelId="{49A473BF-4D09-41E7-BE64-DF0650C41745}">
      <dsp:nvSpPr>
        <dsp:cNvPr id="0" name=""/>
        <dsp:cNvSpPr/>
      </dsp:nvSpPr>
      <dsp:spPr>
        <a:xfrm>
          <a:off x="0" y="2175669"/>
          <a:ext cx="5181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Post</a:t>
          </a:r>
        </a:p>
      </dsp:txBody>
      <dsp:txXfrm>
        <a:off x="35125" y="2210794"/>
        <a:ext cx="5111350" cy="649299"/>
      </dsp:txXfrm>
    </dsp:sp>
    <dsp:sp modelId="{BCF5E67D-4A8E-4747-BEDA-9534958C9EB2}">
      <dsp:nvSpPr>
        <dsp:cNvPr id="0" name=""/>
        <dsp:cNvSpPr/>
      </dsp:nvSpPr>
      <dsp:spPr>
        <a:xfrm>
          <a:off x="0" y="2895219"/>
          <a:ext cx="5181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POST method submits an entity to the specified resource, often causing a change in state or side effects on the server.</a:t>
          </a:r>
        </a:p>
      </dsp:txBody>
      <dsp:txXfrm>
        <a:off x="0" y="2895219"/>
        <a:ext cx="5181600" cy="1366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45B37-7A59-45EF-A546-60BE2D659479}">
      <dsp:nvSpPr>
        <dsp:cNvPr id="0" name=""/>
        <dsp:cNvSpPr/>
      </dsp:nvSpPr>
      <dsp:spPr>
        <a:xfrm>
          <a:off x="0" y="36054"/>
          <a:ext cx="5181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Put</a:t>
          </a:r>
        </a:p>
      </dsp:txBody>
      <dsp:txXfrm>
        <a:off x="42151" y="78205"/>
        <a:ext cx="5097298" cy="779158"/>
      </dsp:txXfrm>
    </dsp:sp>
    <dsp:sp modelId="{A93BAED2-3A46-4962-94EC-30FA1F237571}">
      <dsp:nvSpPr>
        <dsp:cNvPr id="0" name=""/>
        <dsp:cNvSpPr/>
      </dsp:nvSpPr>
      <dsp:spPr>
        <a:xfrm>
          <a:off x="0" y="899514"/>
          <a:ext cx="5181600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PUT method replaces all current representations of the target resource with the request payload.</a:t>
          </a:r>
        </a:p>
      </dsp:txBody>
      <dsp:txXfrm>
        <a:off x="0" y="899514"/>
        <a:ext cx="5181600" cy="1676700"/>
      </dsp:txXfrm>
    </dsp:sp>
    <dsp:sp modelId="{FABC95A0-E076-441B-BA26-A02C2EADB2CB}">
      <dsp:nvSpPr>
        <dsp:cNvPr id="0" name=""/>
        <dsp:cNvSpPr/>
      </dsp:nvSpPr>
      <dsp:spPr>
        <a:xfrm>
          <a:off x="0" y="2576214"/>
          <a:ext cx="5181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42151" y="2618365"/>
        <a:ext cx="5097298" cy="779158"/>
      </dsp:txXfrm>
    </dsp:sp>
    <dsp:sp modelId="{C5F9248C-003B-4645-9F28-09678AD17F04}">
      <dsp:nvSpPr>
        <dsp:cNvPr id="0" name=""/>
        <dsp:cNvSpPr/>
      </dsp:nvSpPr>
      <dsp:spPr>
        <a:xfrm>
          <a:off x="0" y="3439674"/>
          <a:ext cx="51816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DELETE method deletes the specified resource.</a:t>
          </a:r>
        </a:p>
      </dsp:txBody>
      <dsp:txXfrm>
        <a:off x="0" y="3439674"/>
        <a:ext cx="5181600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tforms.readthedocs.io/en/3.0.x/fields/#basic-fields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hyperlink" Target="https://jinja.palletsprojects.com/en/3.1.x/templ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tforms.readthedocs.io/en/3.0.x/validators/" TargetMode="External"/><Relationship Id="rId5" Type="http://schemas.openxmlformats.org/officeDocument/2006/relationships/hyperlink" Target="https://flask-wtf.readthedocs.io/en/1.0.x/api/#module-flask_wtf" TargetMode="External"/><Relationship Id="rId4" Type="http://schemas.openxmlformats.org/officeDocument/2006/relationships/hyperlink" Target="https://flask-wtf.readthedocs.io/en/1.0.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Handling HTTP Methods in Flask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E2F9-74E8-6AE1-B772-198F0FD6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can derive from other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6483-96CD-307C-97C0-1C2779907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Jinja allows a template to derive from another template</a:t>
            </a:r>
          </a:p>
          <a:p>
            <a:r>
              <a:rPr lang="en-US" dirty="0"/>
              <a:t>This is useful in creating base views that can be shared</a:t>
            </a:r>
          </a:p>
          <a:p>
            <a:pPr lvl="1"/>
            <a:r>
              <a:rPr lang="en-US" dirty="0"/>
              <a:t>Think of a website with a common navigation bar</a:t>
            </a:r>
          </a:p>
          <a:p>
            <a:r>
              <a:rPr lang="en-US" dirty="0"/>
              <a:t>The block allows us to create overridable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25A92-1728-F285-3A59-2273DF24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6636" y="1825625"/>
            <a:ext cx="622716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%}My Webpage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%}{%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C7F4-FD28-7E4B-A84F-CDC23D6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F54D-F1C3-04AA-2610-237468AE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DDC1-B4A4-7D70-9F21-26C498C2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63F2-9974-93C6-DC4C-AD95D75E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extends includes a base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78F5-81E6-54E5-2746-A02B2D912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extends allows us to extend an existing template</a:t>
            </a:r>
          </a:p>
          <a:p>
            <a:r>
              <a:rPr lang="en-US" dirty="0"/>
              <a:t>block allows us to override that section in the template</a:t>
            </a:r>
          </a:p>
          <a:p>
            <a:r>
              <a:rPr lang="en-US" dirty="0"/>
              <a:t>The final combined element is rendered for the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78A82-2340-8DE8-BB74-F8A0D71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'base.html'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 Home {%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3C3B-EFA0-2ABF-E667-5DC51A29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190E-FC46-6923-26F7-BF26415F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C827-DBBB-9B32-A23C-583F90E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9E032-51B3-DEBB-B84E-F8C4406FC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base 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3DCFD-C343-4C0A-2D02-CD56A5B1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076EE-74C4-BF54-156C-FF0B91A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5CD8-BFFA-2EBA-3843-EB78E79B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882D1-28C3-9D44-4C0C-FC0B911A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base view called base.html</a:t>
            </a:r>
          </a:p>
          <a:p>
            <a:pPr lvl="1"/>
            <a:r>
              <a:rPr lang="en-US" dirty="0"/>
              <a:t>It must include a header with the style.css as we had in home</a:t>
            </a:r>
          </a:p>
          <a:p>
            <a:pPr lvl="1"/>
            <a:r>
              <a:rPr lang="en-US" dirty="0"/>
              <a:t>It must include a block in the body called content</a:t>
            </a:r>
          </a:p>
          <a:p>
            <a:r>
              <a:rPr lang="en-US" dirty="0"/>
              <a:t>Change home.html to extend base and replace content</a:t>
            </a:r>
          </a:p>
        </p:txBody>
      </p:sp>
    </p:spTree>
    <p:extLst>
      <p:ext uri="{BB962C8B-B14F-4D97-AF65-F5344CB8AC3E}">
        <p14:creationId xmlns:p14="http://schemas.microsoft.com/office/powerpoint/2010/main" val="389109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26C7-5287-CF29-4472-DB72D31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render_template</a:t>
            </a:r>
            <a:r>
              <a:rPr lang="en-US" dirty="0"/>
              <a:t> takes a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DBEF-0819-A5AC-B14F-E8CBD1A5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74233" cy="4351338"/>
          </a:xfrm>
        </p:spPr>
        <p:txBody>
          <a:bodyPr>
            <a:noAutofit/>
          </a:bodyPr>
          <a:lstStyle/>
          <a:p>
            <a:r>
              <a:rPr lang="en-US" dirty="0"/>
              <a:t>Special variables and functions like </a:t>
            </a:r>
            <a:r>
              <a:rPr lang="en-US" dirty="0" err="1"/>
              <a:t>url_for</a:t>
            </a:r>
            <a:r>
              <a:rPr lang="en-US" dirty="0"/>
              <a:t> can be rendered</a:t>
            </a:r>
          </a:p>
          <a:p>
            <a:r>
              <a:rPr lang="en-US" dirty="0"/>
              <a:t>Custom contexts can also be passed to </a:t>
            </a:r>
            <a:r>
              <a:rPr lang="en-US" dirty="0" err="1"/>
              <a:t>render_template</a:t>
            </a:r>
            <a:r>
              <a:rPr lang="en-US" dirty="0"/>
              <a:t> making the variable available in the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8023-8C10-6B44-330E-B28E1B9C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 Page'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'base.html'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 {{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 {%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9251C-7E6E-59F2-B607-3A6419A6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8A891-0DD0-D220-5A62-57B17322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933BA-074E-B217-9B01-941F263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DDC-5E59-19FE-26E2-015890AC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communicates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E629-F59B-0767-7CBE-23724DE2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592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flash is a function in Flask for communicating messages to the template</a:t>
            </a:r>
          </a:p>
          <a:p>
            <a:r>
              <a:rPr lang="en-US" dirty="0"/>
              <a:t>The function </a:t>
            </a:r>
            <a:r>
              <a:rPr lang="en-US" dirty="0" err="1"/>
              <a:t>get_flashed_messages</a:t>
            </a:r>
            <a:r>
              <a:rPr lang="en-US" dirty="0"/>
              <a:t>() can be used to display them in the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4167E-6F4E-7CC2-0862-067D99134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2177" y="1825625"/>
            <a:ext cx="7051623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get_flashed_messages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"flash"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sz="2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flash(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'Something went wrong'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2446-B180-63D9-5FCD-4C7DE8E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84B99-B732-BF28-04CC-4943E68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0EFF1-62CF-1852-BF3E-FAA9C79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47F52-4D84-4465-0C0C-2999D444C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template variables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84FCE-BED2-1C7B-6524-E2156B38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525B-F261-69E0-BFC6-698935F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04E11-69A6-118B-DF6D-9353D6A5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967217-82AC-F113-B6CE-340ECF492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Modify </a:t>
            </a:r>
            <a:r>
              <a:rPr lang="en-US" dirty="0" err="1"/>
              <a:t>get_posts</a:t>
            </a:r>
            <a:r>
              <a:rPr lang="en-US" dirty="0"/>
              <a:t> to render a template called posts.html</a:t>
            </a:r>
          </a:p>
          <a:p>
            <a:pPr lvl="1"/>
            <a:r>
              <a:rPr lang="en-US" dirty="0"/>
              <a:t>Pass the list of posts as a context to the template</a:t>
            </a:r>
          </a:p>
          <a:p>
            <a:r>
              <a:rPr lang="en-US" dirty="0"/>
              <a:t>The template should loop through all the posts and display them in a bulleted list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url_for</a:t>
            </a:r>
            <a:r>
              <a:rPr lang="en-US" dirty="0"/>
              <a:t> to create a link to each post</a:t>
            </a:r>
          </a:p>
        </p:txBody>
      </p:sp>
    </p:spTree>
    <p:extLst>
      <p:ext uri="{BB962C8B-B14F-4D97-AF65-F5344CB8AC3E}">
        <p14:creationId xmlns:p14="http://schemas.microsoft.com/office/powerpoint/2010/main" val="161795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C38-6ACC-072F-A29B-559CC1A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364A-16A4-056B-F53E-5B4BB409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user input with 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4925-FF18-90C2-83BF-D77D1BAB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DC21-4020-B44B-A078-650F233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4189-A01B-F1E3-A02E-C7EABE4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B3A2-537C-374B-56ED-592CE35A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many HTTP methods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CD486B-998E-2926-1005-431CE5ED52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113165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0D16172-3608-48C6-748F-FC88694B89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55763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2765-32B3-0DA4-293A-3A7CE886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F81E-002A-811A-FFA4-D815B7F6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D3AD-9A3E-1416-3A47-9AC3AD38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CA5-B067-607A-CF70-5ACDAD16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retrieves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F9E9-C6A4-7263-D379-7C59799F3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common method type</a:t>
            </a:r>
          </a:p>
          <a:p>
            <a:r>
              <a:rPr lang="en-US" dirty="0"/>
              <a:t>Routes in Flask by default handle GET requests</a:t>
            </a:r>
          </a:p>
          <a:p>
            <a:r>
              <a:rPr lang="en-US" dirty="0"/>
              <a:t>Flask returns a value in the request along with a 200 status code by default</a:t>
            </a:r>
          </a:p>
          <a:p>
            <a:r>
              <a:rPr lang="en-US" dirty="0"/>
              <a:t>@app.route can specify what methods it handles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9EC5D-382A-D4E9-2009-3FC76CD6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644" y="1825625"/>
            <a:ext cx="703015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'home.html’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2112-F276-37F7-6E73-6B4C25B9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C6C5-C06F-AB93-55C4-35B755C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DAA3-6E81-82D4-AA95-66D076A8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4E3C-354D-3DC3-9679-37AF127D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allows forms to send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226D-77BE-845F-6D11-F6D8C71BF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POST contains a payload of information to send to the server</a:t>
            </a:r>
          </a:p>
          <a:p>
            <a:r>
              <a:rPr lang="en-US" dirty="0"/>
              <a:t>This can be combined with forms to provide user input</a:t>
            </a:r>
          </a:p>
          <a:p>
            <a:r>
              <a:rPr lang="en-US" dirty="0"/>
              <a:t>@app.route needs to know it is handling a POST method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request</a:t>
            </a:r>
            <a:r>
              <a:rPr lang="en-US" dirty="0"/>
              <a:t> object contains all the information sent by HTTP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11AD0-0B12-94A2-B356-D6511A26D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'/exercise1'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exercise1_post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'divisor'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dividend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'dividend’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"dividend"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"dividend"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"divisor"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"divisor"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9685-0894-3BB8-F50B-2119C22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7713B-5606-4C82-88EB-E4F6A4AE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53C0-E5E0-7C24-75A1-28A2F2B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9E76-152F-5C82-8A57-0DA6AC0F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2ECC45E1-D0B8-12EE-002E-8FFFDB6CA80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2ECC45E1-D0B8-12EE-002E-8FFFDB6CA8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1081-67DF-4DD3-CD78-B1BF5D2C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2A93-40C0-A7F3-5EEC-4EFA80A9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0FE7-B4D0-F6A4-29F7-F62E67C1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253B-B5DA-35F3-AA97-EF9E58B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Routes can handle multiple HTTP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8D21-6F52-A29E-3335-6FFACE9A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8289" cy="4351338"/>
          </a:xfrm>
        </p:spPr>
        <p:txBody>
          <a:bodyPr>
            <a:normAutofit/>
          </a:bodyPr>
          <a:lstStyle/>
          <a:p>
            <a:r>
              <a:rPr lang="en-US" dirty="0"/>
              <a:t>A given route can handle both POST and GET</a:t>
            </a:r>
          </a:p>
          <a:p>
            <a:r>
              <a:rPr lang="en-US" dirty="0"/>
              <a:t>request object contains information about what the is the current request</a:t>
            </a:r>
          </a:p>
          <a:p>
            <a:r>
              <a:rPr lang="en-US" dirty="0"/>
              <a:t>Using if statements the </a:t>
            </a:r>
            <a:r>
              <a:rPr lang="en-US" dirty="0" err="1"/>
              <a:t>behaviour</a:t>
            </a:r>
            <a:r>
              <a:rPr lang="en-US" dirty="0"/>
              <a:t> can be 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DAF90-A031-B14A-4385-BA1CB1DD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489" y="1825625"/>
            <a:ext cx="656731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'/exercise1'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exercise1_post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'divisor'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dividend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'dividend'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#Do some more work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'exercise1.html'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01D9-E730-A2BA-B73C-23A74839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5C02A-5087-2845-E219-6D6C7FBC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BB95-B68C-2202-8F97-2D76F4AB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01176-4E9F-ADAF-74C0-C78D9C427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Post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26014-82E1-89BF-620A-44267918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4E60B-BD0C-1D23-274E-43FBD3F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75C7-A0A1-CD19-C10C-58393E74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0C4F1-514F-65DB-9729-8278B7F90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method called </a:t>
            </a:r>
            <a:r>
              <a:rPr lang="en-US" dirty="0" err="1"/>
              <a:t>create_post</a:t>
            </a:r>
            <a:r>
              <a:rPr lang="en-US" dirty="0"/>
              <a:t> that takes a route of ‘/post/new/’ and handles both get and post</a:t>
            </a:r>
          </a:p>
          <a:p>
            <a:r>
              <a:rPr lang="en-US" dirty="0"/>
              <a:t>Create an HTML template with a form to create a new post called new_post.html</a:t>
            </a:r>
          </a:p>
        </p:txBody>
      </p:sp>
    </p:spTree>
    <p:extLst>
      <p:ext uri="{BB962C8B-B14F-4D97-AF65-F5344CB8AC3E}">
        <p14:creationId xmlns:p14="http://schemas.microsoft.com/office/powerpoint/2010/main" val="362757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494E-E978-D948-3E09-E6F864A9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Forms make handling input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2EB9-F96C-A076-6C75-C99A71B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0962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manually making forms in html and sending data use a library</a:t>
            </a:r>
          </a:p>
          <a:p>
            <a:r>
              <a:rPr lang="en-US" dirty="0"/>
              <a:t>Flask-WTF provides a form system for use with Flask</a:t>
            </a:r>
          </a:p>
          <a:p>
            <a:r>
              <a:rPr lang="en-US" dirty="0"/>
              <a:t>Provides a secure way to send data using forms</a:t>
            </a:r>
          </a:p>
          <a:p>
            <a:r>
              <a:rPr lang="en-US" dirty="0"/>
              <a:t>Provides data validators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25CA1-2655-1522-2B8C-938564D8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822" y="1825625"/>
            <a:ext cx="69059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pip install Flask-WTF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flask_wtf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FlaskForm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wtforms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StringField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wtforms.validators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DataRequired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StringField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DataRequired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A6FD-375B-2F47-D389-7E36E40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A85AF-C0A4-3C8D-D777-A01280E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63-A793-5458-D168-F0C1CFDF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90E-1B77-CBC7-EA8E-9D8DD6DC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 is defined as a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19A5-66CD-280C-543E-C8A64455B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Forms derive from the </a:t>
            </a:r>
            <a:r>
              <a:rPr lang="en-US" dirty="0" err="1"/>
              <a:t>FlaskForm</a:t>
            </a:r>
            <a:r>
              <a:rPr lang="en-US" dirty="0"/>
              <a:t>  class</a:t>
            </a:r>
          </a:p>
          <a:p>
            <a:r>
              <a:rPr lang="en-US" dirty="0"/>
              <a:t>Fields are defined using the built in types provided</a:t>
            </a:r>
          </a:p>
          <a:p>
            <a:pPr lvl="1"/>
            <a:r>
              <a:rPr lang="en-US" dirty="0" err="1"/>
              <a:t>StringField</a:t>
            </a:r>
            <a:endParaRPr lang="en-US" dirty="0"/>
          </a:p>
          <a:p>
            <a:pPr lvl="1"/>
            <a:r>
              <a:rPr lang="en-US" dirty="0" err="1"/>
              <a:t>BooleanField</a:t>
            </a:r>
            <a:endParaRPr lang="en-US" dirty="0"/>
          </a:p>
          <a:p>
            <a:pPr lvl="1"/>
            <a:r>
              <a:rPr lang="en-US" dirty="0" err="1"/>
              <a:t>DateField</a:t>
            </a:r>
            <a:endParaRPr lang="en-US" dirty="0"/>
          </a:p>
          <a:p>
            <a:pPr lvl="1"/>
            <a:r>
              <a:rPr lang="en-US" dirty="0" err="1"/>
              <a:t>TextField</a:t>
            </a:r>
            <a:endParaRPr lang="en-US" dirty="0"/>
          </a:p>
          <a:p>
            <a:r>
              <a:rPr lang="en-US" dirty="0">
                <a:hlinkClick r:id="rId2"/>
              </a:rPr>
              <a:t>https://wtforms.readthedocs.io/en/3.0.x/fields/#basic-fields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AC4F-7D1F-8797-842F-903BFE3F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506" y="1825625"/>
            <a:ext cx="6253294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flask_wtf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wtforms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PasswordField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PasswordField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birthday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'birthday'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1F05-FD7D-925C-B9AF-7DD2A0F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3A59-113A-A251-3111-CBD0B3E2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DBC6-FEDA-DC92-DC69-7878BD48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9BD-8129-BCCC-EEB9-EF9D81BA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Validators perform data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34E0-D59B-4A32-8219-ADF52430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16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WTForms</a:t>
            </a:r>
            <a:r>
              <a:rPr lang="en-US" dirty="0"/>
              <a:t> comes with a set of built in validators to enforce data checking</a:t>
            </a:r>
          </a:p>
          <a:p>
            <a:r>
              <a:rPr lang="en-US" dirty="0" err="1"/>
              <a:t>DataRequired</a:t>
            </a:r>
            <a:r>
              <a:rPr lang="en-US" dirty="0"/>
              <a:t> ensures that the field is not empty</a:t>
            </a:r>
          </a:p>
          <a:p>
            <a:r>
              <a:rPr lang="en-US" dirty="0" err="1"/>
              <a:t>NumberRange</a:t>
            </a:r>
            <a:r>
              <a:rPr lang="en-US" dirty="0"/>
              <a:t> checks that values are within a given range</a:t>
            </a:r>
          </a:p>
          <a:p>
            <a:r>
              <a:rPr lang="en-US" dirty="0" err="1"/>
              <a:t>Regexp</a:t>
            </a:r>
            <a:r>
              <a:rPr lang="en-US" dirty="0"/>
              <a:t> allows for custom Regex checking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7494-5CAA-A2C3-70A5-B7C83E15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554" y="1825625"/>
            <a:ext cx="68992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flask_wtf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wtforms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IntegerRangeField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wtforms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DataRequired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NumberRange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StudentForm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DataRequired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IntegerRangeField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'grade'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CE57-600A-218B-CE28-FC9B4698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E5433-1BF9-1A88-4387-8EF60275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D57B-FFBF-94A0-4499-50D9938B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A0C1-ED1A-8EA4-E8BA-04822E1B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Forms are passed to the template like any other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1E48-730F-0A35-05D1-C0DAF9F42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 is passed as a variable form to the template</a:t>
            </a:r>
          </a:p>
          <a:p>
            <a:r>
              <a:rPr lang="en-US" dirty="0"/>
              <a:t>Contains the fields defined in the class. </a:t>
            </a:r>
          </a:p>
          <a:p>
            <a:r>
              <a:rPr lang="en-US" dirty="0"/>
              <a:t>Accessing label provides the string representing the label. </a:t>
            </a:r>
          </a:p>
          <a:p>
            <a:r>
              <a:rPr lang="en-US" dirty="0"/>
              <a:t>Calling the field as a function creates the input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F9CC-BAA2-5CB4-A893-294B70B4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5006" y="1825625"/>
            <a:ext cx="6328794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 {{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=20)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 {{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=20) 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'/add_student/'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validate_on_submit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Student(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'add_student.html'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5F9C2-6751-44BA-ED7A-188DECF5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25E5-595E-DC61-CCE1-07280D7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4166-70B5-8447-A30D-D93DD04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CF111E-13E8-C669-C7BE-6C4A23875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create_post</a:t>
            </a:r>
            <a:r>
              <a:rPr lang="en-US" dirty="0"/>
              <a:t> to use a form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D27B-FE83-D11C-0407-DD9702A9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49F16-B3CC-4D70-E806-249A6DB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6D54-4A4E-D9F4-2AC1-DE534990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61BA4-21EA-5A9B-8B4B-F6A6A63E4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new class called </a:t>
            </a:r>
            <a:r>
              <a:rPr lang="en-US" dirty="0" err="1"/>
              <a:t>PostForm</a:t>
            </a:r>
            <a:r>
              <a:rPr lang="en-US" dirty="0"/>
              <a:t> that derives from a Flask-WTF form. </a:t>
            </a:r>
          </a:p>
          <a:p>
            <a:r>
              <a:rPr lang="en-US" dirty="0"/>
              <a:t>Convert </a:t>
            </a:r>
            <a:r>
              <a:rPr lang="en-US" dirty="0" err="1"/>
              <a:t>create_post</a:t>
            </a:r>
            <a:r>
              <a:rPr lang="en-US" dirty="0"/>
              <a:t> and new_post.html to use the form</a:t>
            </a:r>
          </a:p>
        </p:txBody>
      </p:sp>
    </p:spTree>
    <p:extLst>
      <p:ext uri="{BB962C8B-B14F-4D97-AF65-F5344CB8AC3E}">
        <p14:creationId xmlns:p14="http://schemas.microsoft.com/office/powerpoint/2010/main" val="252520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D259-7408-1DA1-F645-561F448A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7E14-D4C9-1E29-5BB0-0030FAD7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Jinja Doc: </a:t>
            </a:r>
            <a:r>
              <a:rPr lang="en-US" dirty="0">
                <a:hlinkClick r:id="rId2"/>
              </a:rPr>
              <a:t>https://jinja.palletsprojects.com/en/3.1.x/templates/</a:t>
            </a:r>
            <a:endParaRPr lang="en-US" dirty="0"/>
          </a:p>
          <a:p>
            <a:r>
              <a:rPr lang="en-US" dirty="0"/>
              <a:t>HTTP Methods </a:t>
            </a:r>
            <a:r>
              <a:rPr lang="en-US" dirty="0">
                <a:hlinkClick r:id="rId3"/>
              </a:rPr>
              <a:t>https://developer.mozilla.org/en-US/docs/Web/HTTP/Methods</a:t>
            </a:r>
            <a:endParaRPr lang="en-US" dirty="0"/>
          </a:p>
          <a:p>
            <a:r>
              <a:rPr lang="en-US" dirty="0"/>
              <a:t>Flask Forms: </a:t>
            </a:r>
            <a:r>
              <a:rPr lang="en-US" dirty="0">
                <a:hlinkClick r:id="rId4"/>
              </a:rPr>
              <a:t>https://flask-wtf.readthedocs.io/en/1.0.x/</a:t>
            </a:r>
            <a:endParaRPr lang="en-US" dirty="0"/>
          </a:p>
          <a:p>
            <a:r>
              <a:rPr lang="en-US" dirty="0" err="1"/>
              <a:t>WTForm</a:t>
            </a:r>
            <a:r>
              <a:rPr lang="en-US" dirty="0"/>
              <a:t> field types: </a:t>
            </a:r>
            <a:r>
              <a:rPr lang="en-US" dirty="0">
                <a:hlinkClick r:id="rId5"/>
              </a:rPr>
              <a:t>https://flask-wtf.readthedocs.io/en/1.0.x/api/#module-flask_wtf</a:t>
            </a:r>
            <a:endParaRPr lang="en-US" dirty="0"/>
          </a:p>
          <a:p>
            <a:r>
              <a:rPr lang="en-US" dirty="0" err="1"/>
              <a:t>WTForm</a:t>
            </a:r>
            <a:r>
              <a:rPr lang="en-US" dirty="0"/>
              <a:t> Validators: </a:t>
            </a:r>
            <a:r>
              <a:rPr lang="en-US" dirty="0">
                <a:hlinkClick r:id="rId6"/>
              </a:rPr>
              <a:t>https://wtforms.readthedocs.io/en/3.0.x/validators/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23E3-B54D-0A10-0DFB-0E1623D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62A7-DAB7-39FB-0395-5FB220FC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09C3-DF0C-819A-D290-7FCFA6E4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10EB-4C94-8364-8196-ABE2C539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D3F381A8-4064-C214-94C5-EEAB60C1BBA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D3F381A8-4064-C214-94C5-EEAB60C1BB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EBA8-9BE0-DD7F-7B00-E3D15B08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86A9-3447-9D10-C375-99DC66E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5CD1-BF4D-B83C-D8DB-9C50A2D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9379-38D1-351A-76E3-3A658CD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 is key!</a:t>
            </a:r>
          </a:p>
        </p:txBody>
      </p:sp>
      <p:pic>
        <p:nvPicPr>
          <p:cNvPr id="8" name="Content Placeholder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DDB2F8A-84D7-8437-752E-CE09CE8A0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3" y="1847850"/>
            <a:ext cx="224853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9B9A-42E8-2B15-51F0-D60447B0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61-939F-3E36-8FB1-E4D8349A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7E0E-39EE-F41D-E91F-C59FFB3F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AA06737A-1B31-331E-2580-9C711F250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6" b="28692"/>
          <a:stretch/>
        </p:blipFill>
        <p:spPr>
          <a:xfrm>
            <a:off x="4626578" y="3812255"/>
            <a:ext cx="4809836" cy="1936234"/>
          </a:xfrm>
          <a:prstGeom prst="rect">
            <a:avLst/>
          </a:prstGeom>
        </p:spPr>
      </p:pic>
      <p:pic>
        <p:nvPicPr>
          <p:cNvPr id="10" name="Content Placeholder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C65A855-044E-2627-1AF4-89BD19ED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9" b="51192"/>
          <a:stretch/>
        </p:blipFill>
        <p:spPr>
          <a:xfrm>
            <a:off x="4945088" y="1989220"/>
            <a:ext cx="4172816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CDED-21E2-BE3E-A17D-CFF2FF5A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in Flask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3076E-2914-700A-8026-43598CCC1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dynamic HTML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5D21-82FE-9BD5-3192-9216BC43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6F77-817A-9D20-5961-AE6A6EC5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A462-C691-1E98-2B11-18ACE98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3DE1-E452-F1C6-EA44-2816083E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allow for dynamic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4EA7-0641-3C14-681E-505A2B5E7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Flask can deliver static HTML files for a given route</a:t>
            </a:r>
          </a:p>
          <a:p>
            <a:r>
              <a:rPr lang="en-US" dirty="0"/>
              <a:t>Templating involves defining HTML code that can be filled in dynamically</a:t>
            </a:r>
          </a:p>
          <a:p>
            <a:r>
              <a:rPr lang="en-US" dirty="0"/>
              <a:t>Depending on the context data in the template can be modified</a:t>
            </a:r>
          </a:p>
          <a:p>
            <a:r>
              <a:rPr lang="en-US" dirty="0"/>
              <a:t>Templates must be placed in the ‘templates’ directory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34A93-059F-9BFF-5803-E05FA4A1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51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85775-67C6-83F5-51AF-3DC7CAE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CF29-E9D5-8BF1-9D18-9E5CCAB9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4FDE0-B103-C3B9-E714-32895956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04A0E-73B9-DC09-70AF-BF8078C7C42C}"/>
              </a:ext>
            </a:extLst>
          </p:cNvPr>
          <p:cNvSpPr txBox="1"/>
          <p:nvPr/>
        </p:nvSpPr>
        <p:spPr>
          <a:xfrm>
            <a:off x="6172200" y="3881982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app.py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templates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home.html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55566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B35D-1CF6-3625-30A7-8BD82A7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Jinja is the templating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8D7D-5DBC-66CB-25E6-89ED95729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132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Jinja provides a way to mix HTML with variables from flask</a:t>
            </a:r>
          </a:p>
          <a:p>
            <a:r>
              <a:rPr lang="en-US" dirty="0"/>
              <a:t>Provides a powerful language for creating blocks, handling if’s, and creating loops</a:t>
            </a:r>
          </a:p>
          <a:p>
            <a:r>
              <a:rPr lang="en-US" dirty="0"/>
              <a:t>Designed to create pages based on data coming from the server</a:t>
            </a:r>
          </a:p>
          <a:p>
            <a:r>
              <a:rPr lang="en-US" dirty="0"/>
              <a:t>Certain Flask functions can be called as well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D7DC4-7D6F-584E-EDDA-0E56ACF3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1330" y="1825624"/>
            <a:ext cx="5762469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&lt;body&gt;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&lt;h1&gt;Home&lt;/h1&gt;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&lt;h2&gt;{{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}}&lt;/h2&gt;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{%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&lt;ul&gt;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{%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&lt;li&gt;{{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}}&lt;/li&gt;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{%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&lt;/ul&gt;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{%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&lt;/body&gt;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087D-D69C-DE98-5DA4-A4AC2F99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2956-36D8-3E63-CB9A-DBA85D58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33F8-8CD3-0C66-EFA0-3E490B4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50E1-90B4-4AF3-50A0-C70EA475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can host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2384-AB80-CBC8-BED5-E79BB76D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8731" cy="4351338"/>
          </a:xfrm>
        </p:spPr>
        <p:txBody>
          <a:bodyPr>
            <a:noAutofit/>
          </a:bodyPr>
          <a:lstStyle/>
          <a:p>
            <a:r>
              <a:rPr lang="en-US" sz="2600" dirty="0"/>
              <a:t>Combining Jinja and </a:t>
            </a:r>
            <a:r>
              <a:rPr lang="en-US" sz="2600" dirty="0" err="1"/>
              <a:t>render_template</a:t>
            </a:r>
            <a:r>
              <a:rPr lang="en-US" sz="2600" dirty="0"/>
              <a:t> we can host static files</a:t>
            </a:r>
          </a:p>
          <a:p>
            <a:r>
              <a:rPr lang="en-US" sz="2600" dirty="0"/>
              <a:t>Can either be returned directly using </a:t>
            </a:r>
            <a:r>
              <a:rPr lang="en-US" sz="2600" dirty="0" err="1"/>
              <a:t>render_template</a:t>
            </a:r>
            <a:endParaRPr lang="en-US" sz="2600" dirty="0"/>
          </a:p>
          <a:p>
            <a:r>
              <a:rPr lang="en-US" sz="2600" dirty="0"/>
              <a:t>Or can be included in web pages as links</a:t>
            </a:r>
          </a:p>
          <a:p>
            <a:pPr lvl="1"/>
            <a:r>
              <a:rPr lang="en-US" sz="2600" dirty="0"/>
              <a:t>Static files must be in a folder called ‘static’ to use with </a:t>
            </a:r>
            <a:r>
              <a:rPr lang="en-US" sz="2600" dirty="0" err="1">
                <a:latin typeface="Consolas" panose="020B0609020204030204" pitchFamily="49" charset="0"/>
              </a:rPr>
              <a:t>url_for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CE49-AC3D-4822-B1C6-B624E989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6931" y="1825625"/>
            <a:ext cx="667686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Page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('static', filename='style.css') }}"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BCCF-6DE9-1EEC-D904-B61231F1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B825-EE2E-F439-DC84-11262DE4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EF0F9-E5B8-EFB7-FDB9-84F4725E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0DDC3-3D41-972C-53C5-508B193B3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DEB37-C0F9-4A9F-831C-D2D97DD6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01277-614C-4157-332A-8C6916E9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06DF-0E99-1591-BEC3-BB18A622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69CB8F-0D99-1004-9DC9-7FDF8E50D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home page called home.html in the templates folder</a:t>
            </a:r>
          </a:p>
          <a:p>
            <a:r>
              <a:rPr lang="en-US" dirty="0"/>
              <a:t>Create a CSS style called style.css in a folder called static</a:t>
            </a:r>
          </a:p>
          <a:p>
            <a:r>
              <a:rPr lang="en-US" dirty="0"/>
              <a:t>Change index() to render home.html</a:t>
            </a:r>
          </a:p>
          <a:p>
            <a:r>
              <a:rPr lang="en-US" dirty="0"/>
              <a:t>Have home.html include the CSS style</a:t>
            </a:r>
          </a:p>
        </p:txBody>
      </p:sp>
    </p:spTree>
    <p:extLst>
      <p:ext uri="{BB962C8B-B14F-4D97-AF65-F5344CB8AC3E}">
        <p14:creationId xmlns:p14="http://schemas.microsoft.com/office/powerpoint/2010/main" val="2016615811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ABCB7873-EBBB-411A-AD26-5B2114037742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57,&quot;confidenceLevel&quot;:2}"/>
    <we:property name="url" value="&quot;multiple_choice_poll/ntoD5CuKbdt2nG3Z29YY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3E1FCAE-55C2-4CEC-95AC-5A9CE94653A1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58,&quot;confidenceLevel&quot;:2}"/>
    <we:property name="url" value="&quot;multiple_choice_poll/nmowtAS7D2CpdL2nifgx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F7A256-DC01-4801-8174-5EFCFAA3A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B1797B-66DD-4BD8-9A11-62D0DA654567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3.xml><?xml version="1.0" encoding="utf-8"?>
<ds:datastoreItem xmlns:ds="http://schemas.openxmlformats.org/officeDocument/2006/customXml" ds:itemID="{E59E2A83-EBAD-498E-8CB8-5444F5036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1419</TotalTime>
  <Words>2046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DawsonTheme</vt:lpstr>
      <vt:lpstr>Server-side Programming</vt:lpstr>
      <vt:lpstr>Let’s review</vt:lpstr>
      <vt:lpstr>Let’s review</vt:lpstr>
      <vt:lpstr>Input validation is key!</vt:lpstr>
      <vt:lpstr>Templating in Flask</vt:lpstr>
      <vt:lpstr>Templates allow for dynamic HTML content</vt:lpstr>
      <vt:lpstr>Jinja is the templating language</vt:lpstr>
      <vt:lpstr>Flask can host static files</vt:lpstr>
      <vt:lpstr>PowerPoint Presentation</vt:lpstr>
      <vt:lpstr>Templates can derive from other templates</vt:lpstr>
      <vt:lpstr>extends includes a base template</vt:lpstr>
      <vt:lpstr>PowerPoint Presentation</vt:lpstr>
      <vt:lpstr>render_template takes a context</vt:lpstr>
      <vt:lpstr>Flash communicates messages</vt:lpstr>
      <vt:lpstr>PowerPoint Presentation</vt:lpstr>
      <vt:lpstr>HTTP Methods</vt:lpstr>
      <vt:lpstr>There are many HTTP methods</vt:lpstr>
      <vt:lpstr>GET retrieves information</vt:lpstr>
      <vt:lpstr>POST allows forms to send data</vt:lpstr>
      <vt:lpstr>Routes can handle multiple HTTP types</vt:lpstr>
      <vt:lpstr>PowerPoint Presentation</vt:lpstr>
      <vt:lpstr>Forms make handling input easy</vt:lpstr>
      <vt:lpstr>A form is defined as a derived class</vt:lpstr>
      <vt:lpstr>Validators perform data checking</vt:lpstr>
      <vt:lpstr>Forms are passed to the template like any other context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3</cp:revision>
  <dcterms:created xsi:type="dcterms:W3CDTF">2023-01-16T21:53:27Z</dcterms:created>
  <dcterms:modified xsi:type="dcterms:W3CDTF">2023-03-07T20:37:07Z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