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webextensions/webextension1.xml" ContentType="application/vnd.ms-office.webextension+xml"/>
  <Override PartName="/ppt/webextensions/webextension2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2"/>
  </p:notesMasterIdLst>
  <p:sldIdLst>
    <p:sldId id="256" r:id="rId5"/>
    <p:sldId id="257" r:id="rId6"/>
    <p:sldId id="258" r:id="rId7"/>
    <p:sldId id="259" r:id="rId8"/>
    <p:sldId id="428" r:id="rId9"/>
    <p:sldId id="429" r:id="rId10"/>
    <p:sldId id="436" r:id="rId11"/>
    <p:sldId id="430" r:id="rId12"/>
    <p:sldId id="431" r:id="rId13"/>
    <p:sldId id="432" r:id="rId14"/>
    <p:sldId id="433" r:id="rId15"/>
    <p:sldId id="435" r:id="rId16"/>
    <p:sldId id="438" r:id="rId17"/>
    <p:sldId id="439" r:id="rId18"/>
    <p:sldId id="440" r:id="rId19"/>
    <p:sldId id="437" r:id="rId20"/>
    <p:sldId id="43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348EC15-48D7-4D6D-957C-D719193CE250}" v="14" dt="2023-02-20T12:06:52.5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6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08D3AB-2C52-43C8-A602-E0C843690DE1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A1F5D0-1139-4BE8-8B26-32BFDC753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948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EA6DD-6D34-4C85-8690-2C033B220F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AAE8FF-8CB8-4845-8C2F-9CC56206E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4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A36A40-A0C7-4482-B6EC-BD4031A8D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61686-F338-4281-87B8-1FFA7A65C0CB}" type="datetime1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5EBB85-DCD4-4C57-8F64-C1593DC76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D.Dubois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BF4942-BA1F-454D-B2EF-997B662F3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82526-EA3C-4E03-851D-0CECC913DF3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58C1599-DA33-4FC9-9786-C54F6EAE4ECB}"/>
              </a:ext>
            </a:extLst>
          </p:cNvPr>
          <p:cNvCxnSpPr/>
          <p:nvPr/>
        </p:nvCxnSpPr>
        <p:spPr>
          <a:xfrm>
            <a:off x="1090353" y="3559841"/>
            <a:ext cx="105156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3434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73739-B9A7-4AC9-ADCC-A1F51A245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859175-70E6-41D0-BAA5-7A22C3434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673C2-EF9A-4AB7-B2FA-BE9744F72EE1}" type="datetime1">
              <a:rPr lang="en-US" smtClean="0"/>
              <a:t>3/7/2023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E0E4DA-526C-45CD-BB33-B6EAFE9D9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D.Dubois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1CB661-1E5C-4511-BE6B-7986BDC3C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82526-EA3C-4E03-851D-0CECC913DF3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6A57A173-1F4C-4D26-8933-0D93ECBAE83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6463" y="2160588"/>
            <a:ext cx="2674937" cy="2676525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F048411E-E546-492F-A9CB-675B0F386FC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758531" y="2160588"/>
            <a:ext cx="2674937" cy="2676525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9" name="Picture Placeholder 6">
            <a:extLst>
              <a:ext uri="{FF2B5EF4-FFF2-40B4-BE49-F238E27FC236}">
                <a16:creationId xmlns:a16="http://schemas.microsoft.com/office/drawing/2014/main" id="{30E25608-BCB5-4403-B4F6-FADEBACC939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610599" y="2160587"/>
            <a:ext cx="2674937" cy="2676525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C331D3FF-9B8F-490C-A673-58ACFB51BF6B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906463" y="5170488"/>
            <a:ext cx="2674937" cy="97261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2">
            <a:extLst>
              <a:ext uri="{FF2B5EF4-FFF2-40B4-BE49-F238E27FC236}">
                <a16:creationId xmlns:a16="http://schemas.microsoft.com/office/drawing/2014/main" id="{314CAA90-FE67-47BD-994B-9AEF4B52D9D8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759916" y="5170487"/>
            <a:ext cx="2674937" cy="97261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2">
            <a:extLst>
              <a:ext uri="{FF2B5EF4-FFF2-40B4-BE49-F238E27FC236}">
                <a16:creationId xmlns:a16="http://schemas.microsoft.com/office/drawing/2014/main" id="{C293E2BF-08F3-420B-B6B4-543AED150744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8610598" y="5170486"/>
            <a:ext cx="2674937" cy="97261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BF0561C-DC8D-4C54-9541-6B8992A014F8}"/>
              </a:ext>
            </a:extLst>
          </p:cNvPr>
          <p:cNvCxnSpPr/>
          <p:nvPr/>
        </p:nvCxnSpPr>
        <p:spPr>
          <a:xfrm>
            <a:off x="838200" y="1750808"/>
            <a:ext cx="105156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3160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3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73739-B9A7-4AC9-ADCC-A1F51A245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859175-70E6-41D0-BAA5-7A22C3434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8192E-8134-444A-B812-B0AE15FDB3F4}" type="datetime1">
              <a:rPr lang="en-US" smtClean="0"/>
              <a:t>3/7/2023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E0E4DA-526C-45CD-BB33-B6EAFE9D9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D.Dubois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1CB661-1E5C-4511-BE6B-7986BDC3C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82526-EA3C-4E03-851D-0CECC913DF3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C331D3FF-9B8F-490C-A673-58ACFB51BF6B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906463" y="5170488"/>
            <a:ext cx="2674937" cy="97261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2">
            <a:extLst>
              <a:ext uri="{FF2B5EF4-FFF2-40B4-BE49-F238E27FC236}">
                <a16:creationId xmlns:a16="http://schemas.microsoft.com/office/drawing/2014/main" id="{314CAA90-FE67-47BD-994B-9AEF4B52D9D8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759916" y="5170487"/>
            <a:ext cx="2674937" cy="97261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2">
            <a:extLst>
              <a:ext uri="{FF2B5EF4-FFF2-40B4-BE49-F238E27FC236}">
                <a16:creationId xmlns:a16="http://schemas.microsoft.com/office/drawing/2014/main" id="{C293E2BF-08F3-420B-B6B4-543AED150744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8610598" y="5170486"/>
            <a:ext cx="2674937" cy="97261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BF0561C-DC8D-4C54-9541-6B8992A014F8}"/>
              </a:ext>
            </a:extLst>
          </p:cNvPr>
          <p:cNvCxnSpPr/>
          <p:nvPr/>
        </p:nvCxnSpPr>
        <p:spPr>
          <a:xfrm>
            <a:off x="838200" y="1750808"/>
            <a:ext cx="105156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C9BE205-AC4A-4D51-B2C7-B2F2543A9A9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38200" y="2160587"/>
            <a:ext cx="2743200" cy="26765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36C483FE-BFC0-4088-9677-217AD989F35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759916" y="2160587"/>
            <a:ext cx="2743200" cy="26765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5AD5D584-2281-4405-9CD1-5DD1830426A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610600" y="2160587"/>
            <a:ext cx="2743200" cy="26765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38573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0" grpId="0">
        <p:tmplLst>
          <p:tmpl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73739-B9A7-4AC9-ADCC-A1F51A245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859175-70E6-41D0-BAA5-7A22C3434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572C2-0481-4D5D-9BC4-78E8E8EEBA9B}" type="datetime1">
              <a:rPr lang="en-US" smtClean="0"/>
              <a:t>3/7/2023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E0E4DA-526C-45CD-BB33-B6EAFE9D9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D.Dubois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1CB661-1E5C-4511-BE6B-7986BDC3C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82526-EA3C-4E03-851D-0CECC913DF3E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36F9586-37FC-4ECD-9274-2E6F1FE7A17A}"/>
              </a:ext>
            </a:extLst>
          </p:cNvPr>
          <p:cNvCxnSpPr/>
          <p:nvPr/>
        </p:nvCxnSpPr>
        <p:spPr>
          <a:xfrm>
            <a:off x="838200" y="1750808"/>
            <a:ext cx="105156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6671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F20678-21CD-4392-A936-06144B300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CCC2D-1F68-4095-8B37-CF7445CE8F35}" type="datetime1">
              <a:rPr lang="en-US" smtClean="0"/>
              <a:t>3/7/2023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ABAC2B-6F20-4FEE-B66F-8671FF9B1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D.Dubois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0F97AC-8CCC-48FB-9B8B-C6C26A87A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82526-EA3C-4E03-851D-0CECC913D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7132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F20678-21CD-4392-A936-06144B300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98417-AF9F-40C4-A517-74B7BC603A67}" type="datetime1">
              <a:rPr lang="en-US" smtClean="0"/>
              <a:t>3/7/2023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ABAC2B-6F20-4FEE-B66F-8671FF9B1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D.Dubois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0F97AC-8CCC-48FB-9B8B-C6C26A87A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82526-EA3C-4E03-851D-0CECC913DF3E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EB819505-C6AD-48FA-9B53-3C160296471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39435" y="161463"/>
            <a:ext cx="5521038" cy="295581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1C80039F-2199-42CF-93BE-6000E2F06DE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096000" y="161462"/>
            <a:ext cx="5674822" cy="295581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1" name="Picture Placeholder 5">
            <a:extLst>
              <a:ext uri="{FF2B5EF4-FFF2-40B4-BE49-F238E27FC236}">
                <a16:creationId xmlns:a16="http://schemas.microsoft.com/office/drawing/2014/main" id="{817C16DA-AA17-4473-8CA1-D637C89C52C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39435" y="3258906"/>
            <a:ext cx="5521037" cy="2822172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E875CB7B-C734-454A-91EF-73EF83E118F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96000" y="3258906"/>
            <a:ext cx="5674822" cy="2822172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052867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1" grpId="0"/>
      <p:bldP spid="12" grpId="0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1FE0D-54BE-442E-9370-20270713B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46FA9A-8D3D-4E32-B01C-EC5958E6E7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7D131F-DBA0-48D5-ABB7-7929550D00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6E22DD-9CFC-4568-BD2A-E0727DEA9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AD198-4C69-4114-8DCC-2172B50EA95A}" type="datetime1">
              <a:rPr lang="en-US" smtClean="0"/>
              <a:t>3/7/2023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B42DB2-1621-4266-A34F-C393B37F9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D.Dubois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F0F975-5EF8-4522-BBA8-11477A129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82526-EA3C-4E03-851D-0CECC913D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8923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FA219-D30B-429A-8DF3-3678B92C7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AC277A-F3A0-4E56-AECA-AAB04CD643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DD3684-8BB8-4566-9AE9-F5AC2C34C6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119744"/>
            <a:ext cx="3932237" cy="3749243"/>
          </a:xfrm>
        </p:spPr>
        <p:txBody>
          <a:bodyPr/>
          <a:lstStyle>
            <a:lvl1pPr marL="285750" indent="-285750">
              <a:buFont typeface="Arial" panose="020B0604020202020204" pitchFamily="34" charset="0"/>
              <a:buChar char="•"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032ABA-7734-4CA5-87B3-FEBCED5DF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5C445-C41B-48FB-87AA-D39D6A0CA573}" type="datetime1">
              <a:rPr lang="en-US" smtClean="0"/>
              <a:t>3/7/2023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B25520-7328-4166-979C-3DC05C2A7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D.Dubois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3FB425-7969-4FCB-A4D6-B52504CCD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82526-EA3C-4E03-851D-0CECC913DF3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DD0DA9D-E2C2-4C33-9B4C-A17F43F7E6F1}"/>
              </a:ext>
            </a:extLst>
          </p:cNvPr>
          <p:cNvCxnSpPr/>
          <p:nvPr/>
        </p:nvCxnSpPr>
        <p:spPr>
          <a:xfrm>
            <a:off x="836612" y="2057400"/>
            <a:ext cx="39354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99742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EF1FD-CC09-4F1F-8A88-AC234620F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C4F79F-7349-4B6B-B9C4-04C4EF4383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AD901A-9098-4223-AFF9-1AF539E46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3E1E9-6D81-4E82-AC65-466DBEDADE30}" type="datetime1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516403-4EF4-405F-AB73-68542C1C9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D.Dubois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CAD81C-13D6-4FDE-BBDB-4875F6873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82526-EA3C-4E03-851D-0CECC913D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6516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A8C59F-2BD5-432F-A109-73A27C5297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6B3683-E78F-43C7-9D0B-077F6149B0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C4E56-F520-433D-AE50-673280B9C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4BDFA-00A6-4DC1-89EE-049976D50974}" type="datetime1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E8C902-6FF8-48DD-BE5E-BEE8F12BF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D.Dubois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C5D461-7D1E-4778-B4BC-72CCDB4B4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82526-EA3C-4E03-851D-0CECC913D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9119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1034" y="371475"/>
            <a:ext cx="11120967" cy="10477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24934" y="1511301"/>
            <a:ext cx="5731933" cy="46148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0067" y="1511301"/>
            <a:ext cx="5731933" cy="46148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Prepared by D.Dubois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8282526-EA3C-4E03-851D-0CECC913D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188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9C958-299C-47D9-A2BC-E4530164A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A2011F-EB1F-4B17-899D-17FE5026C3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A72820-E413-4454-A9A9-299750DBA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B2584-043A-44A9-9263-F058AD949B6A}" type="datetime1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DBBE5B-A74D-46BE-93D2-1CB8459EF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D.Dubois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5AEC28-0FFF-4A88-A8ED-1BCB0401B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82526-EA3C-4E03-851D-0CECC913DF3E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0329D2D-4348-4D30-8EBF-8E197997C3C9}"/>
              </a:ext>
            </a:extLst>
          </p:cNvPr>
          <p:cNvCxnSpPr/>
          <p:nvPr/>
        </p:nvCxnSpPr>
        <p:spPr>
          <a:xfrm>
            <a:off x="838200" y="1750808"/>
            <a:ext cx="105156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9709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ll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AD2BB-E6CC-486A-A5F4-28852316C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0144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BE34F5-02EC-42F6-BAE5-E3A3D080E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DBACB-FDD3-47E0-8C62-26B4DBB1ADAF}" type="datetime1">
              <a:rPr lang="en-US" smtClean="0"/>
              <a:t>3/7/2023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94B03C-A648-42CD-9AA8-F7A2DF2CC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D.Dubois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6A8F09-B2D1-4BC8-A198-55D999270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82526-EA3C-4E03-851D-0CECC913DF3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1AD6C17-7422-4CF0-945E-89DC4342357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2005013"/>
            <a:ext cx="10515600" cy="41386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1053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16264-711A-4BDC-BD77-F8B9A6CE9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163" y="1709739"/>
            <a:ext cx="10515600" cy="2852736"/>
          </a:xfrm>
        </p:spPr>
        <p:txBody>
          <a:bodyPr anchor="b">
            <a:normAutofit/>
          </a:bodyPr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E883B4-537B-4CCF-A337-2334DCCA5B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616452"/>
            <a:ext cx="10515600" cy="1473198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CB0962-3044-4983-ABCE-761D2F575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BC7DC-2BE5-47FF-82C3-455677CCF3F9}" type="datetime1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2F780F-B8B3-4C65-BC3C-F91E9E146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D.Dubois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D2B0EB-6F2F-44F3-8790-3A7AED5DD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82526-EA3C-4E03-851D-0CECC913DF3E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6B62687-909C-4A09-B6DC-5B81EFA8B4A6}"/>
              </a:ext>
            </a:extLst>
          </p:cNvPr>
          <p:cNvCxnSpPr/>
          <p:nvPr/>
        </p:nvCxnSpPr>
        <p:spPr>
          <a:xfrm>
            <a:off x="831850" y="4589463"/>
            <a:ext cx="105156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5489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16264-711A-4BDC-BD77-F8B9A6CE9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163" y="356262"/>
            <a:ext cx="6201905" cy="4206213"/>
          </a:xfrm>
        </p:spPr>
        <p:txBody>
          <a:bodyPr anchor="b">
            <a:normAutofit/>
          </a:bodyPr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E883B4-537B-4CCF-A337-2334DCCA5B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616452"/>
            <a:ext cx="6201905" cy="1473198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CB0962-3044-4983-ABCE-761D2F575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5BD05-F190-40C2-BAF9-10BCA7E7474F}" type="datetime1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2F780F-B8B3-4C65-BC3C-F91E9E146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D.Dubois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D2B0EB-6F2F-44F3-8790-3A7AED5DD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82526-EA3C-4E03-851D-0CECC913DF3E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6B62687-909C-4A09-B6DC-5B81EFA8B4A6}"/>
              </a:ext>
            </a:extLst>
          </p:cNvPr>
          <p:cNvCxnSpPr>
            <a:cxnSpLocks/>
          </p:cNvCxnSpPr>
          <p:nvPr/>
        </p:nvCxnSpPr>
        <p:spPr>
          <a:xfrm flipV="1">
            <a:off x="831850" y="4562475"/>
            <a:ext cx="6210218" cy="269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nline Image Placeholder 9">
            <a:extLst>
              <a:ext uri="{FF2B5EF4-FFF2-40B4-BE49-F238E27FC236}">
                <a16:creationId xmlns:a16="http://schemas.microsoft.com/office/drawing/2014/main" id="{413F93BE-B05C-4473-811F-2C73545E80D5}"/>
              </a:ext>
            </a:extLst>
          </p:cNvPr>
          <p:cNvSpPr>
            <a:spLocks noGrp="1"/>
          </p:cNvSpPr>
          <p:nvPr>
            <p:ph type="clipArt" sz="quarter" idx="13"/>
          </p:nvPr>
        </p:nvSpPr>
        <p:spPr>
          <a:xfrm>
            <a:off x="7208838" y="355600"/>
            <a:ext cx="4643437" cy="5734050"/>
          </a:xfrm>
        </p:spPr>
        <p:txBody>
          <a:bodyPr/>
          <a:lstStyle/>
          <a:p>
            <a:r>
              <a:rPr lang="en-US"/>
              <a:t>Click icon to add online image</a:t>
            </a:r>
          </a:p>
        </p:txBody>
      </p:sp>
    </p:spTree>
    <p:extLst>
      <p:ext uri="{BB962C8B-B14F-4D97-AF65-F5344CB8AC3E}">
        <p14:creationId xmlns:p14="http://schemas.microsoft.com/office/powerpoint/2010/main" val="1124215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 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E883B4-537B-4CCF-A337-2334DCCA5B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616452"/>
            <a:ext cx="6201905" cy="1473198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CB0962-3044-4983-ABCE-761D2F575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2227B-79C8-4B23-8E66-79BF67D4DEB4}" type="datetime1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2F780F-B8B3-4C65-BC3C-F91E9E146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D.Dubois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D2B0EB-6F2F-44F3-8790-3A7AED5DD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82526-EA3C-4E03-851D-0CECC913DF3E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6B62687-909C-4A09-B6DC-5B81EFA8B4A6}"/>
              </a:ext>
            </a:extLst>
          </p:cNvPr>
          <p:cNvCxnSpPr>
            <a:cxnSpLocks/>
          </p:cNvCxnSpPr>
          <p:nvPr/>
        </p:nvCxnSpPr>
        <p:spPr>
          <a:xfrm flipV="1">
            <a:off x="831850" y="4562475"/>
            <a:ext cx="6210218" cy="269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Online Image Placeholder 8" descr="Programmer female with solid fill">
            <a:extLst>
              <a:ext uri="{FF2B5EF4-FFF2-40B4-BE49-F238E27FC236}">
                <a16:creationId xmlns:a16="http://schemas.microsoft.com/office/drawing/2014/main" id="{8B964327-48D7-4747-838B-D2752D884C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56517" y="1067156"/>
            <a:ext cx="3495320" cy="349532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0327E6D-4D51-4557-B83F-86FFB8F13646}"/>
              </a:ext>
            </a:extLst>
          </p:cNvPr>
          <p:cNvSpPr txBox="1"/>
          <p:nvPr/>
        </p:nvSpPr>
        <p:spPr>
          <a:xfrm>
            <a:off x="838200" y="3036552"/>
            <a:ext cx="621021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>
                <a:latin typeface="+mj-lt"/>
              </a:rPr>
              <a:t>Code Demo</a:t>
            </a:r>
          </a:p>
        </p:txBody>
      </p:sp>
    </p:spTree>
    <p:extLst>
      <p:ext uri="{BB962C8B-B14F-4D97-AF65-F5344CB8AC3E}">
        <p14:creationId xmlns:p14="http://schemas.microsoft.com/office/powerpoint/2010/main" val="3504423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_activ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E883B4-537B-4CCF-A337-2334DCCA5B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716425"/>
            <a:ext cx="6201905" cy="1473198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CB0962-3044-4983-ABCE-761D2F575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FC657-FB12-43C0-84D5-47AF1D75157E}" type="datetime1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2F780F-B8B3-4C65-BC3C-F91E9E146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D.Dubois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D2B0EB-6F2F-44F3-8790-3A7AED5DD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82526-EA3C-4E03-851D-0CECC913DF3E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6B62687-909C-4A09-B6DC-5B81EFA8B4A6}"/>
              </a:ext>
            </a:extLst>
          </p:cNvPr>
          <p:cNvCxnSpPr>
            <a:cxnSpLocks/>
          </p:cNvCxnSpPr>
          <p:nvPr/>
        </p:nvCxnSpPr>
        <p:spPr>
          <a:xfrm flipV="1">
            <a:off x="838200" y="1662448"/>
            <a:ext cx="6210218" cy="269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Online Image Placeholder 8" descr="Programmer female with solid fill">
            <a:extLst>
              <a:ext uri="{FF2B5EF4-FFF2-40B4-BE49-F238E27FC236}">
                <a16:creationId xmlns:a16="http://schemas.microsoft.com/office/drawing/2014/main" id="{8B964327-48D7-4747-838B-D2752D884C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53400" y="101940"/>
            <a:ext cx="2962270" cy="296227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0327E6D-4D51-4557-B83F-86FFB8F13646}"/>
              </a:ext>
            </a:extLst>
          </p:cNvPr>
          <p:cNvSpPr txBox="1"/>
          <p:nvPr/>
        </p:nvSpPr>
        <p:spPr>
          <a:xfrm>
            <a:off x="844550" y="136525"/>
            <a:ext cx="621021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>
                <a:latin typeface="+mj-lt"/>
              </a:rPr>
              <a:t>Code Activity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E7A25B0-BB67-4EF3-AB0B-A95963796F4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3302000"/>
            <a:ext cx="10515600" cy="2797175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>
            <a:lvl1pPr>
              <a:defRPr sz="4000"/>
            </a:lvl1pPr>
            <a:lvl2pPr>
              <a:defRPr sz="3600"/>
            </a:lvl2pPr>
            <a:lvl3pPr>
              <a:defRPr sz="32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92441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 animBg="1">
        <p:tmplLst>
          <p:tmpl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CCE27-ECDF-4BDE-935B-03C0ADCB4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C12EF-AD27-474B-80B4-21F9846FDC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E9FB8F-58CF-49FA-B193-32B4583618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F57423-1061-47E0-9B1C-2D33D7E93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C342B-6119-4987-B998-EB8FD807C7C2}" type="datetime1">
              <a:rPr lang="en-US" smtClean="0"/>
              <a:t>3/7/2023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A9F611-7982-4AB8-B478-D9C6F3470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D.Dubois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D7F8D3-72E0-4089-A6A1-0028BB9B9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82526-EA3C-4E03-851D-0CECC913DF3E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19F0BF2-59CD-4535-A6AD-02F9F53C07CD}"/>
              </a:ext>
            </a:extLst>
          </p:cNvPr>
          <p:cNvCxnSpPr/>
          <p:nvPr/>
        </p:nvCxnSpPr>
        <p:spPr>
          <a:xfrm>
            <a:off x="838200" y="1750808"/>
            <a:ext cx="105156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5811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50462-3F72-4472-B333-56A2C9FAD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7AA0BA-859F-4535-8535-CB8F8DC79C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>
            <a:no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419090-EABF-4EF7-91BA-5E80153B46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24972A-6133-4EC1-A2B0-0401420C25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>
            <a:no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CFE9DF-7BDB-4C1B-BF81-728BA0DBF1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B8A61B-0741-45A3-B071-C6688D0E5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7EF6D-D55A-4C82-9E25-82E7E184FA35}" type="datetime1">
              <a:rPr lang="en-US" smtClean="0"/>
              <a:t>3/7/2023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A8DDE8-AA88-46C8-9C7A-4127C3168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D.Dubois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31F765-B308-43CE-8236-A81BA92C2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82526-EA3C-4E03-851D-0CECC913DF3E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B05D901-CB05-4822-A47F-E811CCCC4932}"/>
              </a:ext>
            </a:extLst>
          </p:cNvPr>
          <p:cNvCxnSpPr/>
          <p:nvPr/>
        </p:nvCxnSpPr>
        <p:spPr>
          <a:xfrm>
            <a:off x="838200" y="1700930"/>
            <a:ext cx="105156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8318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jp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26CFD1-3AF7-4A97-83F9-1C4300CAE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793A30-35B9-4BB1-907E-ABDCB864E2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9A1FFD-7171-4855-B18A-1731E6EA35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A68B0F-6AD4-4643-8EC6-DE5956150443}" type="datetime1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76A68A-C58C-4A6A-8D12-C5940F866E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Prepared by D.Dubois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151C93-A9F8-4B01-9BFF-02135BB669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282526-EA3C-4E03-851D-0CECC913DF3E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572D1B4-9BDA-4C8E-B319-78330FDB0BAD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30" y="6247042"/>
            <a:ext cx="583739" cy="583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296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python-oracledb.readthedocs.io/en/latest/user_guide/sql_execution.html#fetch-methods" TargetMode="External"/><Relationship Id="rId2" Type="http://schemas.openxmlformats.org/officeDocument/2006/relationships/hyperlink" Target="https://python-oracledb.readthedocs.io/en/latest/index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ython-oracledb.readthedocs.io/en/latest/user_guide/exception_handling.htm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microsoft.com/office/2011/relationships/webextension" Target="../webextensions/webextension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eneric.wordpress.soton.ac.uk/thestoryofus/2018/05/02/uml-diagram/" TargetMode="External"/><Relationship Id="rId7" Type="http://schemas.openxmlformats.org/officeDocument/2006/relationships/hyperlink" Target="https://www.unitrends.com/blog/unitrends-veeam-scalability-backup-software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8.jpg"/><Relationship Id="rId5" Type="http://schemas.openxmlformats.org/officeDocument/2006/relationships/hyperlink" Target="https://pxhere.com/en/photo/636124" TargetMode="Externa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keliweb.it/2013/07/come-scegliere-il-servizio-keliweb-piu-adatto-a-te/" TargetMode="External"/><Relationship Id="rId7" Type="http://schemas.openxmlformats.org/officeDocument/2006/relationships/hyperlink" Target="http://stackoverflow.com/questions/26066311/entity-relationship-diagram-for-hotel" TargetMode="External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1.gif"/><Relationship Id="rId5" Type="http://schemas.openxmlformats.org/officeDocument/2006/relationships/hyperlink" Target="http://port.sas.ac.uk/mod/book/tool/print/index.php?id=75" TargetMode="External"/><Relationship Id="rId4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704A8-AAA8-BD0A-4030-73AEA53A5F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Server-side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67C406-9CF5-69B6-DBD1-A9C4A4858F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Databases in Python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D207DA-ABCD-AAC5-4366-8E073C817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0F37C-4FF1-4EB1-8C19-80A7F7C77877}" type="datetime1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75600C-82E8-FDD7-1D83-7BA7EE984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D.Dubois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30666-37B4-6EA8-8BB3-B5E09D617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82526-EA3C-4E03-851D-0CECC913DF3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2392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131C7-27A9-FDA0-E4E1-47EFBDB43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Parameters are used to substitute values in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34AF9-2E92-CD64-CB48-EA3AB7ED3D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114800" cy="4351338"/>
          </a:xfrm>
        </p:spPr>
        <p:txBody>
          <a:bodyPr/>
          <a:lstStyle/>
          <a:p>
            <a:r>
              <a:rPr lang="en-US" dirty="0"/>
              <a:t>Execute can take named parameters to be added to the query</a:t>
            </a:r>
          </a:p>
          <a:p>
            <a:pPr lvl="1"/>
            <a:r>
              <a:rPr lang="en-US" dirty="0"/>
              <a:t>This is similar to the </a:t>
            </a:r>
            <a:r>
              <a:rPr lang="en-US" dirty="0" err="1"/>
              <a:t>setXXX</a:t>
            </a:r>
            <a:r>
              <a:rPr lang="en-US" dirty="0"/>
              <a:t>() methods of </a:t>
            </a:r>
            <a:r>
              <a:rPr lang="en-US" dirty="0" err="1"/>
              <a:t>PreparedStatements</a:t>
            </a:r>
            <a:endParaRPr lang="en-US" dirty="0"/>
          </a:p>
          <a:p>
            <a:r>
              <a:rPr lang="en-US" dirty="0"/>
              <a:t>Queries use the :var syntax for describing the parameters to be </a:t>
            </a:r>
            <a:r>
              <a:rPr lang="en-US" dirty="0" err="1"/>
              <a:t>subbedd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F9CE59-1CD7-69FB-6BF7-8EE5542B4A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59022" y="1825625"/>
            <a:ext cx="6194778" cy="4351338"/>
          </a:xfrm>
        </p:spPr>
        <p:txBody>
          <a:bodyPr/>
          <a:lstStyle/>
          <a:p>
            <a:pPr marL="0" indent="0">
              <a:buNone/>
            </a:pP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cursor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.execute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"Insert into posts values (:id, :title, :author)"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title, author)</a:t>
            </a:r>
          </a:p>
          <a:p>
            <a:pPr marL="0" indent="0">
              <a:buNone/>
            </a:pPr>
            <a:endParaRPr lang="en-US" b="0" dirty="0">
              <a:solidFill>
                <a:srgbClr val="00108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results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cursor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.execute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"select * from books where cost&gt;:cost"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ABF58C-2A1D-E54D-BE48-DE4BEC764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C342B-6119-4987-B998-EB8FD807C7C2}" type="datetime1">
              <a:rPr lang="en-US" smtClean="0"/>
              <a:t>3/7/2023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5B5B4E-007E-1EE9-54AF-2EC5C4588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D.Dubois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523D42-05CC-726C-9F6D-824071075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82526-EA3C-4E03-851D-0CECC913DF3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8709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6E0B851-79BC-048F-E1A0-3D2156AF32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connect to PDBORA19C and get some results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B118EE-C760-4F8D-9DB1-C70B3D308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FC657-FB12-43C0-84D5-47AF1D75157E}" type="datetime1">
              <a:rPr lang="en-US" smtClean="0"/>
              <a:t>3/7/2023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A9A33D-FF7F-51F0-3549-E7978F2D2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D.Dubois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18B4E-5FFE-8B56-2AEA-59813B050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82526-EA3C-4E03-851D-0CECC913DF3E}" type="slidenum">
              <a:rPr lang="en-US" smtClean="0"/>
              <a:t>11</a:t>
            </a:fld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057528A-4BC5-3F4F-0449-F874EE00CCA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Open </a:t>
            </a:r>
            <a:r>
              <a:rPr lang="en-US" dirty="0" err="1"/>
              <a:t>SQLDeveloper</a:t>
            </a:r>
            <a:r>
              <a:rPr lang="en-US" dirty="0"/>
              <a:t> and connect to PDBORA19C</a:t>
            </a:r>
          </a:p>
          <a:p>
            <a:r>
              <a:rPr lang="en-US" dirty="0"/>
              <a:t>Install </a:t>
            </a:r>
            <a:r>
              <a:rPr lang="en-US" dirty="0" err="1"/>
              <a:t>oracledb</a:t>
            </a:r>
            <a:r>
              <a:rPr lang="en-US" dirty="0"/>
              <a:t> in your virtual environment using pip install </a:t>
            </a:r>
            <a:r>
              <a:rPr lang="en-US" dirty="0" err="1"/>
              <a:t>oracledb</a:t>
            </a:r>
            <a:endParaRPr lang="en-US" dirty="0"/>
          </a:p>
          <a:p>
            <a:r>
              <a:rPr lang="en-US" dirty="0"/>
              <a:t>Code a python file to interact with the database</a:t>
            </a:r>
          </a:p>
        </p:txBody>
      </p:sp>
    </p:spTree>
    <p:extLst>
      <p:ext uri="{BB962C8B-B14F-4D97-AF65-F5344CB8AC3E}">
        <p14:creationId xmlns:p14="http://schemas.microsoft.com/office/powerpoint/2010/main" val="7061348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B2FF3-917B-51D6-50F3-9C671CBDA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Oracledb</a:t>
            </a:r>
            <a:r>
              <a:rPr lang="en-US" dirty="0"/>
              <a:t> can throw exceptions like any other library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CEEF4-6782-AF70-0A0C-E828BA5F8A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2004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/>
              <a:t>Oraceldb</a:t>
            </a:r>
            <a:r>
              <a:rPr lang="en-US" dirty="0"/>
              <a:t> has its own set of built in errors</a:t>
            </a:r>
          </a:p>
          <a:p>
            <a:r>
              <a:rPr lang="en-US" dirty="0"/>
              <a:t>All errors </a:t>
            </a:r>
            <a:r>
              <a:rPr lang="en-US" dirty="0" err="1"/>
              <a:t>dervive</a:t>
            </a:r>
            <a:r>
              <a:rPr lang="en-US" dirty="0"/>
              <a:t> from </a:t>
            </a:r>
            <a:r>
              <a:rPr lang="en-US" dirty="0" err="1"/>
              <a:t>oracledb.Error</a:t>
            </a:r>
            <a:endParaRPr lang="en-US" dirty="0"/>
          </a:p>
          <a:p>
            <a:r>
              <a:rPr lang="en-US" dirty="0"/>
              <a:t>Specific errors can be caught, e.g., </a:t>
            </a:r>
            <a:r>
              <a:rPr lang="en-US" dirty="0" err="1"/>
              <a:t>IntegrityError</a:t>
            </a:r>
            <a:endParaRPr lang="en-US" dirty="0"/>
          </a:p>
          <a:p>
            <a:r>
              <a:rPr lang="en-US" dirty="0"/>
              <a:t>Recall, the server cannot crash and exceptions need to be handled correctly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1F9D28-B123-19BD-0138-188CB7FA06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038600" y="1825625"/>
            <a:ext cx="73152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results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cursor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.execute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"select * from books where cost&gt;:cost"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cost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results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except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oracledb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.Error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cursor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.execute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"Insert into posts values (:id, :title, :author)"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</a:t>
            </a:r>
            <a:r>
              <a:rPr lang="en-US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title, author)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except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oracledb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.IntegrityError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</a:t>
            </a:r>
            <a:r>
              <a:rPr lang="en-US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A8ADCE-4F0A-8409-57F8-1D23152D1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C342B-6119-4987-B998-EB8FD807C7C2}" type="datetime1">
              <a:rPr lang="en-US" smtClean="0"/>
              <a:t>3/7/2023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288A85-1079-D804-EA35-40A44F37C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D.Dubois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1DF40E-6732-64DD-AB42-FAEF0DC43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82526-EA3C-4E03-851D-0CECC913DF3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6094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FF535-D8D8-0AD5-012B-BD7D50714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PL/SQL can be executed as well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DCAFA-BD64-B08D-8A70-CD678E4787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575756" cy="4351338"/>
          </a:xfrm>
        </p:spPr>
        <p:txBody>
          <a:bodyPr/>
          <a:lstStyle/>
          <a:p>
            <a:r>
              <a:rPr lang="en-US" dirty="0" err="1"/>
              <a:t>cursor.callproc</a:t>
            </a:r>
            <a:r>
              <a:rPr lang="en-US" dirty="0"/>
              <a:t> and </a:t>
            </a:r>
            <a:r>
              <a:rPr lang="en-US" dirty="0" err="1"/>
              <a:t>cursor.callfunc</a:t>
            </a:r>
            <a:r>
              <a:rPr lang="en-US" dirty="0"/>
              <a:t> provide functions to interact with PL/SQL</a:t>
            </a:r>
          </a:p>
          <a:p>
            <a:r>
              <a:rPr lang="en-US" dirty="0" err="1"/>
              <a:t>Callfunc</a:t>
            </a:r>
            <a:r>
              <a:rPr lang="en-US" dirty="0"/>
              <a:t> needs to know the return type of the function</a:t>
            </a:r>
          </a:p>
          <a:p>
            <a:r>
              <a:rPr lang="en-US" dirty="0"/>
              <a:t>Parameters are passed as a list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09BC8E-40C4-3260-F40E-E13A8ED96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8444" y="1825625"/>
            <a:ext cx="6725356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create or replace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myfunc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a_StrVal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varchar2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a_NumVal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number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begin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a_StrVal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+ 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a_NumVal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return_val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cursor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.callfunc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0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myfunc</a:t>
            </a:r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[</a:t>
            </a:r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 string"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return_val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       </a:t>
            </a:r>
            <a:r>
              <a:rPr lang="en-US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will print 38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7BBCE3-2864-A799-A757-8465C0AC4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C342B-6119-4987-B998-EB8FD807C7C2}" type="datetime1">
              <a:rPr lang="en-US" smtClean="0"/>
              <a:t>3/7/2023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04059B-8002-6E68-F469-680758E4F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D.Dubois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560321-92D6-8558-A627-11E7F71E6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82526-EA3C-4E03-851D-0CECC913DF3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707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E5075-D777-3388-7EF5-768A25618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Procedures need to handle out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E76F57-DA2A-452D-DFC0-DA605A1E03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918358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Recall PL/SQL procedures can have in, out, or in/out parameters</a:t>
            </a:r>
          </a:p>
          <a:p>
            <a:r>
              <a:rPr lang="en-US" dirty="0"/>
              <a:t>When a procedure has an out parameter, Python must know what to do with it.</a:t>
            </a:r>
          </a:p>
          <a:p>
            <a:r>
              <a:rPr lang="en-US" dirty="0" err="1"/>
              <a:t>cursor.callproc</a:t>
            </a:r>
            <a:r>
              <a:rPr lang="en-US" dirty="0"/>
              <a:t> calls procedures</a:t>
            </a:r>
          </a:p>
          <a:p>
            <a:r>
              <a:rPr lang="en-US" dirty="0" err="1"/>
              <a:t>cursor.var</a:t>
            </a:r>
            <a:r>
              <a:rPr lang="en-US" dirty="0"/>
              <a:t> creates out variables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205DC7-2E69-C253-421E-69435CD51C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56558" y="1825625"/>
            <a:ext cx="6597242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en-US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or</a:t>
            </a:r>
            <a:r>
              <a:rPr lang="en-US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replace </a:t>
            </a:r>
            <a:r>
              <a:rPr lang="en-US" sz="2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procedure</a:t>
            </a:r>
            <a:r>
              <a:rPr lang="en-US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myproc</a:t>
            </a:r>
            <a:r>
              <a:rPr lang="en-US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a_Value1  </a:t>
            </a:r>
            <a:r>
              <a:rPr lang="en-US" sz="2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a_Value2  </a:t>
            </a:r>
            <a:r>
              <a:rPr lang="en-US" sz="2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number</a:t>
            </a:r>
            <a:endParaRPr lang="en-US" sz="2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2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</a:t>
            </a:r>
            <a:endParaRPr lang="en-US" sz="2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begin</a:t>
            </a:r>
            <a:endParaRPr lang="en-US" sz="2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a_Value2 := a_Value1 * </a:t>
            </a:r>
            <a:r>
              <a:rPr lang="en-US" sz="2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out_val</a:t>
            </a:r>
            <a:r>
              <a:rPr lang="en-US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cursor</a:t>
            </a:r>
            <a:r>
              <a:rPr lang="en-US" sz="2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.var</a:t>
            </a:r>
            <a:r>
              <a:rPr lang="en-US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cursor</a:t>
            </a:r>
            <a:r>
              <a:rPr lang="en-US" sz="2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.callproc</a:t>
            </a:r>
            <a:r>
              <a:rPr lang="en-US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2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myproc</a:t>
            </a:r>
            <a:r>
              <a:rPr lang="en-US" sz="2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[</a:t>
            </a:r>
            <a:r>
              <a:rPr lang="en-US" sz="2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123</a:t>
            </a:r>
            <a:r>
              <a:rPr lang="en-US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out_val</a:t>
            </a:r>
            <a:r>
              <a:rPr lang="en-US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out_val</a:t>
            </a:r>
            <a:r>
              <a:rPr lang="en-US" sz="2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.getvalue</a:t>
            </a:r>
            <a:r>
              <a:rPr lang="en-US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 </a:t>
            </a:r>
            <a:r>
              <a:rPr lang="en-US" sz="2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will print 246</a:t>
            </a:r>
            <a:endParaRPr lang="en-US" sz="2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5A96A1-C07D-BC57-C01F-472949958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C342B-6119-4987-B998-EB8FD807C7C2}" type="datetime1">
              <a:rPr lang="en-US" smtClean="0"/>
              <a:t>3/7/2023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428518-06A8-5E9C-62A6-0D6127CD1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D.Dubois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378E42-072F-9A60-0F51-0B20E1F9D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82526-EA3C-4E03-851D-0CECC913DF3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0027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0A765-7537-E6CF-8343-8E8492594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Blog posts need a database design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CCE79B5-C37D-EC4B-769F-F45955F0952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3043281"/>
            <a:ext cx="5181600" cy="1916025"/>
          </a:xfr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D444CB2-8470-3507-D063-B2BB5EA9E10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Posts should have an auto generated id</a:t>
            </a:r>
          </a:p>
          <a:p>
            <a:r>
              <a:rPr lang="en-US" dirty="0"/>
              <a:t>Comments should be connected to Posts</a:t>
            </a:r>
          </a:p>
          <a:p>
            <a:r>
              <a:rPr lang="en-US" dirty="0"/>
              <a:t>Correct data types need to be chosen</a:t>
            </a:r>
          </a:p>
          <a:p>
            <a:r>
              <a:rPr lang="en-US" dirty="0"/>
              <a:t>Recall Identity can be used to automatically generate IDs in PL/SQL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33E4CE-BE09-D817-3F4D-00534C36E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B2584-043A-44A9-9263-F058AD949B6A}" type="datetime1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05AC03-4D09-9657-E7C5-8F8EC28BC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D.Dubois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7BA591-D741-D07D-5C9C-CF2090F4A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82526-EA3C-4E03-851D-0CECC913DF3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2488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46C4495-1157-A792-E234-2642184FA7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add a DB to our Blog App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2EAED8-3475-2E28-B34C-A1E20B9EB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FC657-FB12-43C0-84D5-47AF1D75157E}" type="datetime1">
              <a:rPr lang="en-US" smtClean="0"/>
              <a:t>3/7/2023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784104-131E-4D69-E130-C1E3ACABE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D.Dubois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18E0F3-598D-D51F-FC75-1E28E9853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82526-EA3C-4E03-851D-0CECC913DF3E}" type="slidenum">
              <a:rPr lang="en-US" smtClean="0"/>
              <a:t>16</a:t>
            </a:fld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1709091-6312-3F61-D499-D8C3B66D984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Create a </a:t>
            </a:r>
            <a:r>
              <a:rPr lang="en-US" dirty="0" err="1"/>
              <a:t>schema.sql</a:t>
            </a:r>
            <a:r>
              <a:rPr lang="en-US" dirty="0"/>
              <a:t> file that creates a posts table with the correct columns</a:t>
            </a:r>
          </a:p>
          <a:p>
            <a:pPr lvl="1"/>
            <a:r>
              <a:rPr lang="en-US" dirty="0"/>
              <a:t>Run the file in </a:t>
            </a:r>
            <a:r>
              <a:rPr lang="en-US" dirty="0" err="1"/>
              <a:t>SQLDeveloper</a:t>
            </a:r>
            <a:r>
              <a:rPr lang="en-US" dirty="0"/>
              <a:t> to create the table</a:t>
            </a:r>
          </a:p>
          <a:p>
            <a:r>
              <a:rPr lang="en-US" dirty="0"/>
              <a:t>Modify the app.py to connect to the PDBORA19C database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5328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F96F9-E384-AC67-858E-8EEED261F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0B3B9-5B54-F602-8A81-ED83A9E81F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Oracledb</a:t>
            </a:r>
            <a:r>
              <a:rPr lang="en-US" dirty="0"/>
              <a:t> documentation: </a:t>
            </a:r>
            <a:r>
              <a:rPr lang="en-US" dirty="0">
                <a:hlinkClick r:id="rId2"/>
              </a:rPr>
              <a:t>https://python-oracledb.readthedocs.io/en/latest/index.html</a:t>
            </a:r>
            <a:endParaRPr lang="en-US" dirty="0"/>
          </a:p>
          <a:p>
            <a:r>
              <a:rPr lang="en-US" dirty="0"/>
              <a:t>Queries: </a:t>
            </a:r>
            <a:r>
              <a:rPr lang="en-US" dirty="0">
                <a:hlinkClick r:id="rId3"/>
              </a:rPr>
              <a:t>https://python-oracledb.readthedocs.io/en/latest/user_guide/sql_execution.html#fetch-methods</a:t>
            </a:r>
            <a:endParaRPr lang="en-US" dirty="0"/>
          </a:p>
          <a:p>
            <a:r>
              <a:rPr lang="en-US" dirty="0"/>
              <a:t>Exceptions: </a:t>
            </a:r>
            <a:r>
              <a:rPr lang="en-US" dirty="0">
                <a:hlinkClick r:id="rId4"/>
              </a:rPr>
              <a:t>https://python-oracledb.readthedocs.io/en/latest/user_guide/exception_handling.html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1901CE-E584-ED73-6A88-DC9D9C352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B2584-043A-44A9-9263-F058AD949B6A}" type="datetime1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9F3F0F-0CC4-00A0-A71C-49E22C994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D.Dubois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DAB131-B80C-C48B-0F9A-60A8024D9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82526-EA3C-4E03-851D-0CECC913DF3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170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D4CDB-852A-E924-480E-A0BC63321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review</a:t>
            </a:r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7" name="Content Placeholder 6" title="Poll Everywhere Presenter">
                <a:extLst>
                  <a:ext uri="{FF2B5EF4-FFF2-40B4-BE49-F238E27FC236}">
                    <a16:creationId xmlns:a16="http://schemas.microsoft.com/office/drawing/2014/main" id="{E1A4560A-836C-6E7E-DC93-7E010323F4D6}"/>
                  </a:ext>
                </a:extLst>
              </p:cNvPr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838200" y="1825625"/>
              <a:ext cx="10515600" cy="4351338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7" name="Content Placeholder 6" title="Poll Everywhere Presenter">
                <a:extLst>
                  <a:ext uri="{FF2B5EF4-FFF2-40B4-BE49-F238E27FC236}">
                    <a16:creationId xmlns:a16="http://schemas.microsoft.com/office/drawing/2014/main" id="{E1A4560A-836C-6E7E-DC93-7E010323F4D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8200" y="1825625"/>
                <a:ext cx="10515600" cy="4351338"/>
              </a:xfrm>
              <a:prstGeom prst="rect">
                <a:avLst/>
              </a:prstGeom>
            </p:spPr>
          </p:pic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3AC60E-69E0-802C-030C-B1E038540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B2584-043A-44A9-9263-F058AD949B6A}" type="datetime1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EC3DF3-AAD6-DFAB-3CCB-F6C85D249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D.Dubois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B18889-4E64-AB67-D496-F2E716C92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82526-EA3C-4E03-851D-0CECC913DF3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476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9950B-8CC9-EA01-8A03-AB3B55F44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review</a:t>
            </a:r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7" name="Content Placeholder 6" title="Poll Everywhere Presenter">
                <a:extLst>
                  <a:ext uri="{FF2B5EF4-FFF2-40B4-BE49-F238E27FC236}">
                    <a16:creationId xmlns:a16="http://schemas.microsoft.com/office/drawing/2014/main" id="{1612E9D5-671B-93D7-A937-22E6DCEE00A0}"/>
                  </a:ext>
                </a:extLst>
              </p:cNvPr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838200" y="1825625"/>
              <a:ext cx="10515600" cy="4351338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7" name="Content Placeholder 6" title="Poll Everywhere Presenter">
                <a:extLst>
                  <a:ext uri="{FF2B5EF4-FFF2-40B4-BE49-F238E27FC236}">
                    <a16:creationId xmlns:a16="http://schemas.microsoft.com/office/drawing/2014/main" id="{1612E9D5-671B-93D7-A937-22E6DCEE00A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8200" y="1825625"/>
                <a:ext cx="10515600" cy="4351338"/>
              </a:xfrm>
              <a:prstGeom prst="rect">
                <a:avLst/>
              </a:prstGeom>
            </p:spPr>
          </p:pic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E467A5-E2CF-94CF-F054-3F534B0A3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B2584-043A-44A9-9263-F058AD949B6A}" type="datetime1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73AAB9-0F96-6F63-4DBE-C7E9E199A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D.Dubois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98F34-B0D7-1AE1-2A87-2282316DF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82526-EA3C-4E03-851D-0CECC913DF3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319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E295AEA5-27D2-1905-4392-9E3C5C41B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Databases are essential in most applications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8D1265-E985-5139-8B4B-5405FDDC2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B2584-043A-44A9-9263-F058AD949B6A}" type="datetime1">
              <a:rPr lang="en-US" smtClean="0"/>
              <a:pPr/>
              <a:t>3/7/2023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08FD78-8AB7-8713-9AB7-45681BEB7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D.Dubois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A5F14D-2A5A-C26E-0731-999631D4E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82526-EA3C-4E03-851D-0CECC913DF3E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22" name="Picture Placeholder 21" descr="Diagram&#10;&#10;Description automatically generated">
            <a:extLst>
              <a:ext uri="{FF2B5EF4-FFF2-40B4-BE49-F238E27FC236}">
                <a16:creationId xmlns:a16="http://schemas.microsoft.com/office/drawing/2014/main" id="{A6B792A9-6123-BC3D-AA85-471E97742B1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8055" r="18055"/>
          <a:stretch>
            <a:fillRect/>
          </a:stretch>
        </p:blipFill>
        <p:spPr/>
      </p:pic>
      <p:pic>
        <p:nvPicPr>
          <p:cNvPr id="20" name="Picture Placeholder 19" descr="A picture containing electronics&#10;&#10;Description automatically generated">
            <a:extLst>
              <a:ext uri="{FF2B5EF4-FFF2-40B4-BE49-F238E27FC236}">
                <a16:creationId xmlns:a16="http://schemas.microsoft.com/office/drawing/2014/main" id="{886D8D06-0BA4-5EDE-22CF-FB4D9EE868C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l="16686" r="16686"/>
          <a:stretch>
            <a:fillRect/>
          </a:stretch>
        </p:blipFill>
        <p:spPr/>
      </p:pic>
      <p:pic>
        <p:nvPicPr>
          <p:cNvPr id="24" name="Picture Placeholder 23" descr="Icon, company name&#10;&#10;Description automatically generated">
            <a:extLst>
              <a:ext uri="{FF2B5EF4-FFF2-40B4-BE49-F238E27FC236}">
                <a16:creationId xmlns:a16="http://schemas.microsoft.com/office/drawing/2014/main" id="{C40CA6CE-59A0-A9BB-3C42-86E3917243B6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rcRect l="5089" r="5089"/>
          <a:stretch>
            <a:fillRect/>
          </a:stretch>
        </p:blipFill>
        <p:spPr/>
      </p:pic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18A3D0DF-FE4D-9E8D-27AB-78C98433397D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7796910A-ECE4-6BBE-C9C8-382C82D53517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en-US" dirty="0"/>
              <a:t>Persistent Storage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E9E2B8DC-E853-2993-1A2D-881C0F7840B4}"/>
              </a:ext>
            </a:extLst>
          </p:cNvPr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r>
              <a:rPr lang="en-US" dirty="0"/>
              <a:t>Scalability</a:t>
            </a:r>
          </a:p>
        </p:txBody>
      </p:sp>
    </p:spTree>
    <p:extLst>
      <p:ext uri="{BB962C8B-B14F-4D97-AF65-F5344CB8AC3E}">
        <p14:creationId xmlns:p14="http://schemas.microsoft.com/office/powerpoint/2010/main" val="160334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80A6A-487C-4247-4B60-C4B5FB212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SQL interacts with relational databases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E05BB2-61CD-FE5E-5E5D-FF22668D3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B4F23-2C98-4876-A92A-15C608288554}" type="datetime4">
              <a:rPr lang="en-CA" smtClean="0"/>
              <a:t>March 7,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6CEA52-E056-90BD-2641-8EA8B49EB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D.Dubois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24087D-29A1-8CF1-00A8-319E6F0D1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64C56-AE52-4E2E-9445-3547DA6E7881}" type="slidenum">
              <a:rPr lang="en-US" smtClean="0"/>
              <a:t>5</a:t>
            </a:fld>
            <a:endParaRPr lang="en-US"/>
          </a:p>
        </p:txBody>
      </p:sp>
      <p:pic>
        <p:nvPicPr>
          <p:cNvPr id="17" name="Picture Placeholder 16">
            <a:extLst>
              <a:ext uri="{FF2B5EF4-FFF2-40B4-BE49-F238E27FC236}">
                <a16:creationId xmlns:a16="http://schemas.microsoft.com/office/drawing/2014/main" id="{2A440149-B8BB-9A49-800E-1C40AF13F71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6676" r="16676"/>
          <a:stretch/>
        </p:blipFill>
        <p:spPr/>
      </p:pic>
      <p:pic>
        <p:nvPicPr>
          <p:cNvPr id="13" name="Picture Placeholder 11" descr="A picture containing table&#10;&#10;Description automatically generated">
            <a:extLst>
              <a:ext uri="{FF2B5EF4-FFF2-40B4-BE49-F238E27FC236}">
                <a16:creationId xmlns:a16="http://schemas.microsoft.com/office/drawing/2014/main" id="{89F21F53-5D88-130C-6619-D223877FC0BB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l="20218" r="20218"/>
          <a:stretch/>
        </p:blipFill>
        <p:spPr/>
      </p:pic>
      <p:pic>
        <p:nvPicPr>
          <p:cNvPr id="20" name="Picture Placeholder 19" descr="Diagram&#10;&#10;Description automatically generated">
            <a:extLst>
              <a:ext uri="{FF2B5EF4-FFF2-40B4-BE49-F238E27FC236}">
                <a16:creationId xmlns:a16="http://schemas.microsoft.com/office/drawing/2014/main" id="{C413C522-424A-B0A1-F3E1-2C69905992DE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rcRect l="7281" r="4482"/>
          <a:stretch/>
        </p:blipFill>
        <p:spPr>
          <a:xfrm>
            <a:off x="8231658" y="2407775"/>
            <a:ext cx="3364559" cy="2429338"/>
          </a:xfr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7EE0087-69F8-02C4-EDF9-9FDFD74A2B30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906466" y="5170492"/>
            <a:ext cx="2674937" cy="979297"/>
          </a:xfrm>
        </p:spPr>
        <p:txBody>
          <a:bodyPr anchor="ctr"/>
          <a:lstStyle/>
          <a:p>
            <a:r>
              <a:rPr lang="en-US" dirty="0"/>
              <a:t>Writing Queries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83DBFAB0-DD41-C2E1-4364-30F35469BE59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759918" y="5170491"/>
            <a:ext cx="2674937" cy="979297"/>
          </a:xfrm>
        </p:spPr>
        <p:txBody>
          <a:bodyPr anchor="ctr"/>
          <a:lstStyle/>
          <a:p>
            <a:r>
              <a:rPr lang="en-US" dirty="0"/>
              <a:t>Creating Tables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DD1D72E4-3953-459A-B2F7-140A6A372793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8542339" y="5170490"/>
            <a:ext cx="2743199" cy="979297"/>
          </a:xfrm>
        </p:spPr>
        <p:txBody>
          <a:bodyPr anchor="ctr">
            <a:normAutofit/>
          </a:bodyPr>
          <a:lstStyle/>
          <a:p>
            <a:r>
              <a:rPr lang="en-US" dirty="0"/>
              <a:t>Describing Relationships</a:t>
            </a:r>
          </a:p>
        </p:txBody>
      </p:sp>
    </p:spTree>
    <p:extLst>
      <p:ext uri="{BB962C8B-B14F-4D97-AF65-F5344CB8AC3E}">
        <p14:creationId xmlns:p14="http://schemas.microsoft.com/office/powerpoint/2010/main" val="504838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226CA-08F1-1803-0988-4A7AF4386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Instead of JDBC we will use </a:t>
            </a:r>
            <a:r>
              <a:rPr lang="en-US" dirty="0" err="1"/>
              <a:t>oracledb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B52101-8D8B-E247-A321-EFC5E118C9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2887133" cy="4351338"/>
          </a:xfrm>
        </p:spPr>
        <p:txBody>
          <a:bodyPr>
            <a:noAutofit/>
          </a:bodyPr>
          <a:lstStyle/>
          <a:p>
            <a:r>
              <a:rPr lang="en-US" sz="2200" dirty="0"/>
              <a:t>Python can communicate with databases just like any other programming language</a:t>
            </a:r>
          </a:p>
          <a:p>
            <a:r>
              <a:rPr lang="en-US" sz="2200" dirty="0"/>
              <a:t>Oracle and PDBORA19C is still the database of choice</a:t>
            </a:r>
          </a:p>
          <a:p>
            <a:r>
              <a:rPr lang="en-US" sz="2200" dirty="0"/>
              <a:t>The </a:t>
            </a:r>
            <a:r>
              <a:rPr lang="en-US" sz="2200" dirty="0" err="1"/>
              <a:t>oracledb</a:t>
            </a:r>
            <a:r>
              <a:rPr lang="en-US" sz="2200" dirty="0"/>
              <a:t> library in Python will allow us to connect and run queries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776947-12B7-1F37-7D95-EA036B18A9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725333" y="1825625"/>
            <a:ext cx="7628467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pip install </a:t>
            </a:r>
            <a:r>
              <a:rPr lang="en-US" dirty="0" err="1"/>
              <a:t>oracledb</a:t>
            </a:r>
            <a:endParaRPr lang="en-US" dirty="0"/>
          </a:p>
          <a:p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oracledb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os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oracledb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.connect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os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environ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'DBUSER'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password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os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environ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'DBPWD'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host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"198.168.52.211"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port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1521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service_name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"pdbora19c.dawsoncollege.qc.ca"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0E27A5-296F-CE33-1760-E28C6E77C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C342B-6119-4987-B998-EB8FD807C7C2}" type="datetime1">
              <a:rPr lang="en-US" smtClean="0"/>
              <a:t>3/7/2023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8F5187-396D-1B3E-2990-26841B724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D.Dubois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3465A0-F68C-F051-BF2C-B45783E2D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82526-EA3C-4E03-851D-0CECC913DF3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575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3846E-9004-1E14-E360-ECBA9726F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Environment variables can be fetched using the </a:t>
            </a:r>
            <a:r>
              <a:rPr lang="en-US" dirty="0" err="1"/>
              <a:t>os</a:t>
            </a:r>
            <a:r>
              <a:rPr lang="en-US" dirty="0"/>
              <a:t> library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EF701D-81C2-7450-78CB-CA5BFD9EF87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/>
              <a:t>os</a:t>
            </a:r>
            <a:r>
              <a:rPr lang="en-US" dirty="0"/>
              <a:t> library provides many functions for interacting with the operating system</a:t>
            </a:r>
          </a:p>
          <a:p>
            <a:r>
              <a:rPr lang="en-US" dirty="0" err="1"/>
              <a:t>os.environ</a:t>
            </a:r>
            <a:r>
              <a:rPr lang="en-US" dirty="0"/>
              <a:t> is a dictionary of the environment variables on the system</a:t>
            </a:r>
          </a:p>
          <a:p>
            <a:r>
              <a:rPr lang="en-US" dirty="0"/>
              <a:t>To avoid typing in plain text the username and password for the DB it can be stored in an environment variable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39E93A-FE93-23EB-161D-0F6948A727F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os</a:t>
            </a:r>
            <a:endParaRPr lang="en-US" sz="2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os</a:t>
            </a:r>
            <a:r>
              <a:rPr lang="en-US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environ</a:t>
            </a:r>
            <a:r>
              <a:rPr lang="en-US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4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'DBUSER'</a:t>
            </a:r>
            <a:r>
              <a:rPr lang="en-US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pPr marL="0" indent="0">
              <a:buNone/>
            </a:pPr>
            <a:r>
              <a:rPr lang="en-US" sz="2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os</a:t>
            </a:r>
            <a:r>
              <a:rPr lang="en-US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environ</a:t>
            </a:r>
            <a:r>
              <a:rPr lang="en-US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4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'HOMEPATH'</a:t>
            </a:r>
            <a:r>
              <a:rPr lang="en-US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6FE0B3-FBC4-9569-FD04-E4A50DCE4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C342B-6119-4987-B998-EB8FD807C7C2}" type="datetime1">
              <a:rPr lang="en-US" smtClean="0"/>
              <a:t>3/7/2023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C005C1-B328-8A5A-B7BF-9372426F0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D.Dubois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E55A3B-E1E2-7ACD-51B7-15B06F101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82526-EA3C-4E03-851D-0CECC913DF3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373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5EFC9-D434-6C25-6049-6E402252C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Consolas" panose="020B0609020204030204" pitchFamily="49" charset="0"/>
              </a:rPr>
              <a:t>with</a:t>
            </a:r>
            <a:r>
              <a:rPr lang="en-US" dirty="0"/>
              <a:t> statement in Python manages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D4F4A4-68C8-1AF5-25FC-29FA29398B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3434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Recall that objects like connections need to be closed</a:t>
            </a:r>
          </a:p>
          <a:p>
            <a:r>
              <a:rPr lang="en-US" dirty="0"/>
              <a:t>Similarly, cursors need to be closed</a:t>
            </a:r>
          </a:p>
          <a:p>
            <a:r>
              <a:rPr lang="en-US" dirty="0"/>
              <a:t>The </a:t>
            </a:r>
            <a:r>
              <a:rPr lang="en-US" dirty="0">
                <a:latin typeface="Consolas" panose="020B0609020204030204" pitchFamily="49" charset="0"/>
              </a:rPr>
              <a:t>with</a:t>
            </a:r>
            <a:r>
              <a:rPr lang="en-US" dirty="0"/>
              <a:t> keyword in Python automatically closes resources at the end of scope</a:t>
            </a:r>
          </a:p>
          <a:p>
            <a:pPr lvl="1"/>
            <a:r>
              <a:rPr lang="en-US" dirty="0"/>
              <a:t>This is similar to </a:t>
            </a:r>
            <a:r>
              <a:rPr lang="en-US" dirty="0">
                <a:latin typeface="Consolas" panose="020B0609020204030204" pitchFamily="49" charset="0"/>
              </a:rPr>
              <a:t>try()</a:t>
            </a:r>
            <a:r>
              <a:rPr lang="en-US" dirty="0"/>
              <a:t> in Java and </a:t>
            </a:r>
            <a:r>
              <a:rPr lang="en-US" dirty="0">
                <a:latin typeface="Consolas" panose="020B0609020204030204" pitchFamily="49" charset="0"/>
              </a:rPr>
              <a:t>using</a:t>
            </a:r>
            <a:r>
              <a:rPr lang="en-US" dirty="0"/>
              <a:t> in C#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FD4F13-6BC8-D264-34B5-6FA9ADEF40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1600" y="1825625"/>
            <a:ext cx="61722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oracledb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.connect(</a:t>
            </a:r>
            <a:r>
              <a:rPr lang="en-US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password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pwd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host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ip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port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1521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service_name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service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conn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#Connection open</a:t>
            </a:r>
            <a:endParaRPr 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conn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.username)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#Connection closed</a:t>
            </a:r>
            <a:endParaRPr 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84D09A-2AA7-8EBD-75D1-714E79CE0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C342B-6119-4987-B998-EB8FD807C7C2}" type="datetime1">
              <a:rPr lang="en-US" smtClean="0"/>
              <a:t>3/7/2023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2C6766-FC10-3755-14DD-63B3469DD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D.Dubois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1BC147-4B58-2D9A-327F-8893520B7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82526-EA3C-4E03-851D-0CECC913DF3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6321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3255C-DD3F-0493-AD84-ABA4E16B3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Interacting with DB requires a cursor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2A3A3-D03B-89C1-2ADE-FE1BE11065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564467" cy="4351338"/>
          </a:xfrm>
        </p:spPr>
        <p:txBody>
          <a:bodyPr/>
          <a:lstStyle/>
          <a:p>
            <a:r>
              <a:rPr lang="en-US" dirty="0"/>
              <a:t>Cursors are unmanaged resources that need to be closed</a:t>
            </a:r>
          </a:p>
          <a:p>
            <a:r>
              <a:rPr lang="en-US" dirty="0"/>
              <a:t>Cursors provides the execute function to run queries or perform inserts</a:t>
            </a:r>
          </a:p>
          <a:p>
            <a:r>
              <a:rPr lang="en-US" dirty="0"/>
              <a:t>Results can be printed with a loop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252C7D-508A-1C03-AFE1-7E6DE15096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1022" y="1825625"/>
            <a:ext cx="6702778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conn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.cursor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cursor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cursor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.execute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"Insert into posts values (1, 'title', 'author’)”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results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cursor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.execute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"select * from posts"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results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1A1314-BF7A-4ABE-49F7-D3FE474BD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C342B-6119-4987-B998-EB8FD807C7C2}" type="datetime1">
              <a:rPr lang="en-US" smtClean="0"/>
              <a:t>3/7/2023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FEAB10-E64D-E3B8-F902-E436F4FBE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D.Dubois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EE3129-5883-1393-9FC5-BA1FF9523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82526-EA3C-4E03-851D-0CECC913DF3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805764"/>
      </p:ext>
    </p:extLst>
  </p:cSld>
  <p:clrMapOvr>
    <a:masterClrMapping/>
  </p:clrMapOvr>
</p:sld>
</file>

<file path=ppt/theme/theme1.xml><?xml version="1.0" encoding="utf-8"?>
<a:theme xmlns:a="http://schemas.openxmlformats.org/drawingml/2006/main" name="Dawson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wsonTheme" id="{B4D85D8F-D619-46B8-B476-DB47560BAA66}" vid="{1EC7F6A5-1137-4CB9-99E0-D5DB603DA74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webextensions/_rels/webextension2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webextensions/webextension1.xml><?xml version="1.0" encoding="utf-8"?>
<we:webextension xmlns:we="http://schemas.microsoft.com/office/webextensions/webextension/2010/11" id="{BA71EC46-20E4-480A-A76A-F01544B1B7F3}">
  <we:reference id="wa104218073" version="3.0.0.1" store="en-US" storeType="OMEX"/>
  <we:alternateReferences>
    <we:reference id="wa104218073" version="3.0.0.1" store="wa104218073" storeType="OMEX"/>
  </we:alternateReferences>
  <we:properties>
    <we:property name="appSlideData" value="{&quot;slideId&quot;:257,&quot;confidenceLevel&quot;:2}"/>
    <we:property name="url" value="&quot;multiple_choice_poll/zMrLHYrfuxaxZb876CUpf&quot;"/>
  </we:properties>
  <we:bindings/>
  <we:snapshot xmlns:r="http://schemas.openxmlformats.org/officeDocument/2006/relationships" r:embed="rId1"/>
</we:webextension>
</file>

<file path=ppt/webextensions/webextension2.xml><?xml version="1.0" encoding="utf-8"?>
<we:webextension xmlns:we="http://schemas.microsoft.com/office/webextensions/webextension/2010/11" id="{594CF880-7C8C-4D29-A4FE-9646751D02A3}">
  <we:reference id="wa104218073" version="3.0.0.1" store="en-US" storeType="OMEX"/>
  <we:alternateReferences>
    <we:reference id="wa104218073" version="3.0.0.1" store="wa104218073" storeType="OMEX"/>
  </we:alternateReferences>
  <we:properties>
    <we:property name="appSlideData" value="{&quot;slideId&quot;:258,&quot;confidenceLevel&quot;:2}"/>
    <we:property name="url" value="&quot;multiple_choice_poll/U9VCrnAsRopZMrKBtcCum&quot;"/>
  </we:properties>
  <we:bindings/>
  <we:snapshot xmlns:r="http://schemas.openxmlformats.org/officeDocument/2006/relationships" r:embed="rId1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2B7688E31C1F04DA867ED2C7BFED062" ma:contentTypeVersion="15" ma:contentTypeDescription="Create a new document." ma:contentTypeScope="" ma:versionID="63bc3ddbb4652306a63e6b9300ee6f7a">
  <xsd:schema xmlns:xsd="http://www.w3.org/2001/XMLSchema" xmlns:xs="http://www.w3.org/2001/XMLSchema" xmlns:p="http://schemas.microsoft.com/office/2006/metadata/properties" xmlns:ns2="2b8a0749-9753-45bd-a076-8f0fa9a8c08d" xmlns:ns3="f660c3cd-82b3-4206-9816-c940742e5ade" targetNamespace="http://schemas.microsoft.com/office/2006/metadata/properties" ma:root="true" ma:fieldsID="1a7d8ec4c7a3566f9aea12b1f8f1bb5c" ns2:_="" ns3:_="">
    <xsd:import namespace="2b8a0749-9753-45bd-a076-8f0fa9a8c08d"/>
    <xsd:import namespace="f660c3cd-82b3-4206-9816-c940742e5ad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b8a0749-9753-45bd-a076-8f0fa9a8c08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fab896fa-f975-4241-972e-2e922d8f579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660c3cd-82b3-4206-9816-c940742e5ade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c65d4643-5012-4fc4-a6ae-834fe0fa09f4}" ma:internalName="TaxCatchAll" ma:showField="CatchAllData" ma:web="f660c3cd-82b3-4206-9816-c940742e5ad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2b8a0749-9753-45bd-a076-8f0fa9a8c08d">
      <Terms xmlns="http://schemas.microsoft.com/office/infopath/2007/PartnerControls"/>
    </lcf76f155ced4ddcb4097134ff3c332f>
    <TaxCatchAll xmlns="f660c3cd-82b3-4206-9816-c940742e5ade" xsi:nil="true"/>
  </documentManagement>
</p:properties>
</file>

<file path=customXml/itemProps1.xml><?xml version="1.0" encoding="utf-8"?>
<ds:datastoreItem xmlns:ds="http://schemas.openxmlformats.org/officeDocument/2006/customXml" ds:itemID="{F8C5EEBC-F50F-462F-A509-93617BFF509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b8a0749-9753-45bd-a076-8f0fa9a8c08d"/>
    <ds:schemaRef ds:uri="f660c3cd-82b3-4206-9816-c940742e5ad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27D04CC-32B0-4715-86E2-8D571E593B3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60F5536-3BE8-41CF-95A9-E299C82E9F28}">
  <ds:schemaRefs>
    <ds:schemaRef ds:uri="http://schemas.microsoft.com/office/2006/metadata/properties"/>
    <ds:schemaRef ds:uri="http://schemas.microsoft.com/office/infopath/2007/PartnerControls"/>
    <ds:schemaRef ds:uri="2b8a0749-9753-45bd-a076-8f0fa9a8c08d"/>
    <ds:schemaRef ds:uri="f660c3cd-82b3-4206-9816-c940742e5ad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DawsonTheme</Template>
  <TotalTime>3603</TotalTime>
  <Words>1141</Words>
  <Application>Microsoft Office PowerPoint</Application>
  <PresentationFormat>Widescreen</PresentationFormat>
  <Paragraphs>181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DawsonTheme</vt:lpstr>
      <vt:lpstr>Server-side Programming</vt:lpstr>
      <vt:lpstr>Let’s review</vt:lpstr>
      <vt:lpstr>Let’s review</vt:lpstr>
      <vt:lpstr>Databases are essential in most applications</vt:lpstr>
      <vt:lpstr>SQL interacts with relational databases</vt:lpstr>
      <vt:lpstr>Instead of JDBC we will use oracledb</vt:lpstr>
      <vt:lpstr>Environment variables can be fetched using the os library</vt:lpstr>
      <vt:lpstr>with statement in Python manages resources</vt:lpstr>
      <vt:lpstr>Interacting with DB requires a cursor</vt:lpstr>
      <vt:lpstr>Parameters are used to substitute values in statements</vt:lpstr>
      <vt:lpstr>PowerPoint Presentation</vt:lpstr>
      <vt:lpstr>Oracledb can throw exceptions like any other library</vt:lpstr>
      <vt:lpstr>PL/SQL can be executed as well</vt:lpstr>
      <vt:lpstr>Procedures need to handle out parameters</vt:lpstr>
      <vt:lpstr>Blog posts need a database design</vt:lpstr>
      <vt:lpstr>PowerPoint Presentation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Server-side Programming</dc:title>
  <dc:creator>Dirk Dubois</dc:creator>
  <cp:lastModifiedBy>Dirk Dubois</cp:lastModifiedBy>
  <cp:revision>4</cp:revision>
  <dcterms:created xsi:type="dcterms:W3CDTF">2023-01-16T21:53:27Z</dcterms:created>
  <dcterms:modified xsi:type="dcterms:W3CDTF">2023-03-07T20:37:51Z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0x01010092B7688E31C1F04DA867ED2C7BFED062</vt:lpwstr>
  </property>
  <property fmtid="{D5CDD505-2E9C-101B-9397-08002B2CF9AE}" pid="3" name="MediaServiceImageTags">
    <vt:lpwstr/>
  </property>
</Properties>
</file>