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9" r:id="rId6"/>
    <p:sldId id="261" r:id="rId7"/>
    <p:sldId id="264" r:id="rId8"/>
    <p:sldId id="260" r:id="rId9"/>
    <p:sldId id="263" r:id="rId10"/>
    <p:sldId id="265" r:id="rId11"/>
    <p:sldId id="267" r:id="rId12"/>
    <p:sldId id="272" r:id="rId13"/>
    <p:sldId id="268" r:id="rId14"/>
    <p:sldId id="266" r:id="rId15"/>
    <p:sldId id="269" r:id="rId16"/>
    <p:sldId id="270" r:id="rId17"/>
    <p:sldId id="271" r:id="rId18"/>
    <p:sldId id="27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12D2F-A09D-4C3A-82C5-1B97A7D99458}" v="4" dt="2023-02-27T00:11:31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2.2.x/tutorial/views/" TargetMode="External"/><Relationship Id="rId2" Type="http://schemas.openxmlformats.org/officeDocument/2006/relationships/hyperlink" Target="https://flask.palletsprojects.com/en/2.2.x/confi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sk.palletsprojects.com/en/2.2.x/appcontex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factory and blueprints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CF810A-D730-526B-6EFC-7F79B0746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Lets’ clean up app.py for the blog post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DE3BA-CAE8-68EC-EA84-4F53B49A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8C05E-62B1-1F20-9D95-CE94FE1E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73A63-C06C-1C41-461E-65ECFD0D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EDF0D6-1762-9329-1EA5-E54E0CE9E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Fix outstanding errors in our blog post app</a:t>
            </a:r>
          </a:p>
          <a:p>
            <a:r>
              <a:rPr lang="en-US" dirty="0"/>
              <a:t>Convert our blog post app to use an app factory</a:t>
            </a:r>
          </a:p>
          <a:p>
            <a:pPr lvl="1"/>
            <a:r>
              <a:rPr lang="en-US" dirty="0"/>
              <a:t>Use commands like git mv to keep track of the history as we restructure the repo</a:t>
            </a:r>
          </a:p>
        </p:txBody>
      </p:sp>
    </p:spTree>
    <p:extLst>
      <p:ext uri="{BB962C8B-B14F-4D97-AF65-F5344CB8AC3E}">
        <p14:creationId xmlns:p14="http://schemas.microsoft.com/office/powerpoint/2010/main" val="70864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4D95-5FDA-774E-93B8-07C5417C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Blueprints organize templates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4223-4E52-A175-B663-12F71133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16022" cy="4351338"/>
          </a:xfrm>
        </p:spPr>
        <p:txBody>
          <a:bodyPr>
            <a:noAutofit/>
          </a:bodyPr>
          <a:lstStyle/>
          <a:p>
            <a:r>
              <a:rPr lang="en-US" dirty="0"/>
              <a:t>Instead of leaving all the routes loose in app.py they can be organized into </a:t>
            </a:r>
            <a:r>
              <a:rPr lang="en-US" dirty="0" err="1"/>
              <a:t>BluePrints</a:t>
            </a:r>
            <a:endParaRPr lang="en-US" dirty="0"/>
          </a:p>
          <a:p>
            <a:r>
              <a:rPr lang="en-US" dirty="0"/>
              <a:t>Each blueprint is placed inside a single 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  <a:p>
            <a:r>
              <a:rPr lang="en-US" dirty="0"/>
              <a:t>Blueprints can have a </a:t>
            </a:r>
            <a:r>
              <a:rPr lang="en-US" dirty="0" err="1"/>
              <a:t>url</a:t>
            </a:r>
            <a:r>
              <a:rPr lang="en-US" dirty="0"/>
              <a:t> prefix allow us to organize our routes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70576-976B-CABB-CC8F-9F56B009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978" y="1825625"/>
            <a:ext cx="63528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home_views.py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url_prefix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'home.html'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A4E49-BD0E-FB5A-9E5E-53CD0920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74064-6EB8-856C-333B-70D0677C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EA69-0124-718B-635B-5598C5E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340B-D2AD-DCFE-EA6A-677CF7C7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Blueprints can be registered in the </a:t>
            </a:r>
            <a:r>
              <a:rPr lang="en-US" dirty="0" err="1"/>
              <a:t>create_app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6B4-9070-2030-879E-2A4DCFBC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9673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Blueprints need to be registered with the application to be created</a:t>
            </a:r>
          </a:p>
          <a:p>
            <a:r>
              <a:rPr lang="en-US" dirty="0"/>
              <a:t>This allows for a modular design where new blueprints can be added and removed</a:t>
            </a:r>
          </a:p>
          <a:p>
            <a:r>
              <a:rPr lang="en-US" dirty="0"/>
              <a:t>Aside, “as” keyword can be used to create aliases for library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40BDA-68C3-DC25-3EA9-06454F47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7822" y="1825625"/>
            <a:ext cx="69059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home_bp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.register_blueprint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home_bp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216EB-D6D8-994A-E64D-BE2165C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78004-8969-0DC2-ABBC-73B1F28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7C153-BF39-FEDE-4392-5140AD93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D329-376B-38EC-AA8C-D0DE104B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url_prefix</a:t>
            </a:r>
            <a:r>
              <a:rPr lang="en-US" dirty="0"/>
              <a:t> can be used to group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58AA-AA2F-AA4C-85EA-E54B5A93C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2822" cy="4351338"/>
          </a:xfrm>
        </p:spPr>
        <p:txBody>
          <a:bodyPr>
            <a:normAutofit/>
          </a:bodyPr>
          <a:lstStyle/>
          <a:p>
            <a:r>
              <a:rPr lang="en-US" dirty="0"/>
              <a:t>Features can be grouped into “views” that share similar functionality</a:t>
            </a:r>
          </a:p>
          <a:p>
            <a:r>
              <a:rPr lang="en-US" dirty="0" err="1"/>
              <a:t>url_prefix</a:t>
            </a:r>
            <a:r>
              <a:rPr lang="en-US" dirty="0"/>
              <a:t> allows all routes in the blueprint to share a common prefix</a:t>
            </a:r>
          </a:p>
          <a:p>
            <a:pPr lvl="1"/>
            <a:r>
              <a:rPr lang="en-US" dirty="0"/>
              <a:t>E.g., prefix ‘/posts/’ allows all blue prints to avoid retyping /posts/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52AD-16BB-A70C-7097-6F61438A3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111" y="1825625"/>
            <a:ext cx="638668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post_views.py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url_prefix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'/posts/'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get_posts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'posts.html'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'/create_post'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create_post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'/&lt;int:id&gt;'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get_post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82D0-43EA-D9F4-32CA-9A2CFF3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C1C70-9AC4-FFA4-E781-315015E7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1A0A8-7C46-DD3B-BF31-2D312AAF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A9DC-A894-2436-2696-7487A767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url_for</a:t>
            </a:r>
            <a:r>
              <a:rPr lang="en-US" dirty="0"/>
              <a:t> needs to be adjusted to reference the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1B63-F04D-21E4-5B61-1EDA14785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Prefixes are needed when referring to functions using blueprints</a:t>
            </a:r>
          </a:p>
          <a:p>
            <a:r>
              <a:rPr lang="en-US" dirty="0"/>
              <a:t>Since </a:t>
            </a:r>
            <a:r>
              <a:rPr lang="en-US" dirty="0" err="1"/>
              <a:t>url_for</a:t>
            </a:r>
            <a:r>
              <a:rPr lang="en-US" dirty="0"/>
              <a:t> refers to functions, which are now in files, simply prepend the blueprint name</a:t>
            </a:r>
          </a:p>
          <a:p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posts.get_posts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4275-B84E-6AAF-58F7-817B86A90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"{{url_for('posts.get_posts')}}"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endblock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D850-2D36-8177-BF15-99C4B6A4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F090C-F20D-4276-42A4-6A631FCC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922A-7E7F-DF24-1B7F-FF61D29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3C53F6-66A3-063B-9A5D-0517518B2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blog post to use Blueprints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8FCA1-DD75-D46D-195E-FA520D18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7D0F4-5251-F51C-F102-4952D150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70053-7D44-F92E-1879-A8E116C3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2027AA-1DF9-D37A-5229-31B7E2CA5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Lets encapsulate posts and comments in separate templates</a:t>
            </a:r>
          </a:p>
          <a:p>
            <a:r>
              <a:rPr lang="en-US" dirty="0"/>
              <a:t>Create a file called post_views.py and comment_views.py that each implement a blueprint</a:t>
            </a:r>
          </a:p>
        </p:txBody>
      </p:sp>
    </p:spTree>
    <p:extLst>
      <p:ext uri="{BB962C8B-B14F-4D97-AF65-F5344CB8AC3E}">
        <p14:creationId xmlns:p14="http://schemas.microsoft.com/office/powerpoint/2010/main" val="23129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43F4-AF48-4C6E-3B5C-07659FDD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CF20-DDC7-06EC-6611-1B1D165D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Configurations: </a:t>
            </a:r>
            <a:r>
              <a:rPr lang="en-US" dirty="0">
                <a:hlinkClick r:id="rId2"/>
              </a:rPr>
              <a:t>https://flask.palletsprojects.com/en/2.2.x/config/</a:t>
            </a:r>
            <a:endParaRPr lang="en-US" dirty="0"/>
          </a:p>
          <a:p>
            <a:r>
              <a:rPr lang="en-US" dirty="0"/>
              <a:t>Blueprint and Views: </a:t>
            </a:r>
            <a:r>
              <a:rPr lang="en-US" dirty="0">
                <a:hlinkClick r:id="rId3"/>
              </a:rPr>
              <a:t>https://flask.palletsprojects.com/en/2.2.x/tutorial/views/</a:t>
            </a:r>
            <a:endParaRPr lang="en-US" dirty="0"/>
          </a:p>
          <a:p>
            <a:r>
              <a:rPr lang="en-US" dirty="0"/>
              <a:t>Application context (g, </a:t>
            </a:r>
            <a:r>
              <a:rPr lang="en-US" dirty="0" err="1"/>
              <a:t>current_app</a:t>
            </a:r>
            <a:r>
              <a:rPr lang="en-US" dirty="0"/>
              <a:t>): </a:t>
            </a:r>
            <a:r>
              <a:rPr lang="en-US" dirty="0">
                <a:hlinkClick r:id="rId4"/>
              </a:rPr>
              <a:t>https://flask.palletsprojects.com/en/2.2.x/appcontext/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319-3B75-950A-8872-8B0569E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9EF0-BB50-16C9-65E6-910147FD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F31F-C86C-7B99-2579-9F7B0821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4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A2A7-35D3-CDFB-C8CF-14BD224C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code has all been placed in 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261E-5D0A-D158-23F9-AC0847D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App.py is responsible for creating the Flask app</a:t>
            </a:r>
          </a:p>
          <a:p>
            <a:r>
              <a:rPr lang="en-US" dirty="0"/>
              <a:t>All code related to routes and functionality have been placed in this file</a:t>
            </a:r>
          </a:p>
          <a:p>
            <a:r>
              <a:rPr lang="en-US" dirty="0"/>
              <a:t>In real applications, code needs to be subdivided to allow multiple developers to work on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9254-8D99-E16B-BB4E-432758E2D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secret_key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token_hex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E2D34-B729-0C4A-EC72-17C9BA12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E3F26-A990-4235-5785-5B8257F8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537D-F899-1CC8-C87C-877BC19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7381-B061-FDD6-40A5-9672E18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modules are defined with __init__.py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093D-2D27-272A-D7D0-521AF5751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Python provides a mechanism for defining modules (libraries)</a:t>
            </a:r>
          </a:p>
          <a:p>
            <a:r>
              <a:rPr lang="en-US" dirty="0"/>
              <a:t>A Python module most be in a folder, where the name of the folder in the module name</a:t>
            </a:r>
          </a:p>
          <a:p>
            <a:r>
              <a:rPr lang="en-US" dirty="0"/>
              <a:t>Inside the folder a file called __init__.py must be present</a:t>
            </a:r>
          </a:p>
          <a:p>
            <a:r>
              <a:rPr lang="en-US" dirty="0"/>
              <a:t>When the module is loaded, the __init__.py is run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F6A54-1FEC-3EB2-CE43-4E344C6581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MyProject</a:t>
            </a:r>
            <a:endParaRPr lang="en-US" dirty="0"/>
          </a:p>
          <a:p>
            <a:pPr lvl="1"/>
            <a:r>
              <a:rPr lang="en-US" dirty="0" err="1"/>
              <a:t>ModuleA</a:t>
            </a:r>
            <a:endParaRPr lang="en-US" dirty="0"/>
          </a:p>
          <a:p>
            <a:pPr lvl="2"/>
            <a:r>
              <a:rPr lang="en-US" dirty="0"/>
              <a:t>class_a.py</a:t>
            </a:r>
          </a:p>
          <a:p>
            <a:pPr lvl="2"/>
            <a:r>
              <a:rPr lang="en-US" dirty="0"/>
              <a:t>__init__.py</a:t>
            </a:r>
          </a:p>
          <a:p>
            <a:pPr lvl="1"/>
            <a:r>
              <a:rPr lang="en-US" dirty="0" err="1"/>
              <a:t>ModuleB</a:t>
            </a:r>
            <a:endParaRPr lang="en-US" dirty="0"/>
          </a:p>
          <a:p>
            <a:pPr lvl="2"/>
            <a:r>
              <a:rPr lang="en-US" dirty="0"/>
              <a:t>class_b.py</a:t>
            </a:r>
          </a:p>
          <a:p>
            <a:pPr lvl="2"/>
            <a:r>
              <a:rPr lang="en-US" dirty="0"/>
              <a:t>class_c.py</a:t>
            </a:r>
          </a:p>
          <a:p>
            <a:pPr lvl="2"/>
            <a:r>
              <a:rPr lang="en-US" dirty="0"/>
              <a:t>__init__.py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CDE7B-AA01-6DED-6255-2DD28F71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D5424-6CCC-04BF-8A63-8574FBC5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F5815-9A85-7358-3DE8-1EE247A5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37E0-FCF9-7F8E-16B3-27873464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Flask applications can be structured like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430C-4EE9-15C6-0D94-EA0863A58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folder that represents the flask application</a:t>
            </a:r>
          </a:p>
          <a:p>
            <a:r>
              <a:rPr lang="en-US" dirty="0"/>
              <a:t>Add an __init__.py file</a:t>
            </a:r>
          </a:p>
          <a:p>
            <a:r>
              <a:rPr lang="en-US" dirty="0"/>
              <a:t>Tell Flask to run the module as opposed to app.py</a:t>
            </a:r>
          </a:p>
          <a:p>
            <a:r>
              <a:rPr lang="en-US" dirty="0"/>
              <a:t>This app factory method allows code to be separated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4391E-9B55-229B-BE89-C57A1B2AB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myflaskapp</a:t>
            </a:r>
            <a:endParaRPr lang="en-US" dirty="0"/>
          </a:p>
          <a:p>
            <a:pPr lvl="1"/>
            <a:r>
              <a:rPr lang="en-US" dirty="0"/>
              <a:t>__init__.py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db.py</a:t>
            </a:r>
          </a:p>
          <a:p>
            <a:pPr lvl="1"/>
            <a:r>
              <a:rPr lang="en-US" dirty="0" err="1"/>
              <a:t>schema.sql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tests</a:t>
            </a:r>
          </a:p>
          <a:p>
            <a:pPr lvl="1"/>
            <a:r>
              <a:rPr lang="en-US" dirty="0"/>
              <a:t>__init__.py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4508-C010-3753-A30D-DD59D3B9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BAFCA-4EE4-B5C4-4610-258C4A2D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BB45-D8A2-DE2A-E446-F801759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4B7B-7227-453B-207A-7B559AEF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__init__.py is responsible for creating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2EBA-11F4-B6F2-5293-6DC0EB2A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8289" cy="4351338"/>
          </a:xfrm>
        </p:spPr>
        <p:txBody>
          <a:bodyPr>
            <a:noAutofit/>
          </a:bodyPr>
          <a:lstStyle/>
          <a:p>
            <a:r>
              <a:rPr lang="en-US" sz="3000" dirty="0"/>
              <a:t>__init__.py contains the app factory and defines our configuration </a:t>
            </a:r>
          </a:p>
          <a:p>
            <a:r>
              <a:rPr lang="en-US" sz="3000" dirty="0" err="1"/>
              <a:t>Create_app</a:t>
            </a:r>
            <a:r>
              <a:rPr lang="en-US" sz="3000" dirty="0"/>
              <a:t> is called by Flask when it loads the module</a:t>
            </a:r>
          </a:p>
          <a:p>
            <a:r>
              <a:rPr lang="en-US" sz="3000" dirty="0" err="1"/>
              <a:t>Create_app</a:t>
            </a:r>
            <a:r>
              <a:rPr lang="en-US" sz="3000" dirty="0"/>
              <a:t> must return an app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88DF5-8C75-1A0A-686A-C4D9C6A1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7111" y="1825625"/>
            <a:ext cx="638668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__init__.py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create_app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configure the app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instance_relative_config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from_mapping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SECRET_KEY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'SECRET'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298F5-28E7-BB22-9F5A-6FB44A14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C3CD2-D37E-823D-BCCD-5CCC5B9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EC0F-6EDF-502C-C0DB-98D5DDF8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BB07-7FAF-E46C-102C-98DB79E9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create_app</a:t>
            </a:r>
            <a:r>
              <a:rPr lang="en-US" dirty="0"/>
              <a:t> allows configurations to be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4489-FE3A-EDD1-C6E8-AFD96E45F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dirty="0"/>
              <a:t>Checking </a:t>
            </a:r>
            <a:r>
              <a:rPr lang="en-US" dirty="0" err="1"/>
              <a:t>test_config</a:t>
            </a:r>
            <a:r>
              <a:rPr lang="en-US" dirty="0"/>
              <a:t> provides a way to load configurations from disk if they exists</a:t>
            </a:r>
          </a:p>
          <a:p>
            <a:r>
              <a:rPr lang="en-US" dirty="0"/>
              <a:t>Otherwise, unit tests can pass in configurations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3B825-2CB9-51C1-2BDA-92B4CE8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8489" y="1825625"/>
            <a:ext cx="70753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create_app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load the instance config, if it exists, when not testing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from_pyfile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'config.py'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silent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load the test config if passed 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from_mapping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B43F-4EBA-FD5E-B47D-A7CEB4E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BAE8-F3CC-F025-FC4D-5A61E548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1469-44E5-087E-FD3A-16017E07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9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968D-9FB3-1BC7-2048-C02A4983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Setup and teardown must be handled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DA3E-EACE-1824-3F22-2AEF76EA3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8215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create_app</a:t>
            </a:r>
            <a:r>
              <a:rPr lang="en-US" dirty="0"/>
              <a:t> all the initialization code can be called</a:t>
            </a:r>
          </a:p>
          <a:p>
            <a:r>
              <a:rPr lang="en-US" dirty="0"/>
              <a:t>How do we clean up code when the application is closed?</a:t>
            </a:r>
          </a:p>
          <a:p>
            <a:pPr lvl="1"/>
            <a:r>
              <a:rPr lang="en-US" dirty="0"/>
              <a:t>E.g., a database connection</a:t>
            </a:r>
          </a:p>
          <a:p>
            <a:r>
              <a:rPr lang="en-US" dirty="0" err="1"/>
              <a:t>app.teardown_appcontext</a:t>
            </a:r>
            <a:r>
              <a:rPr lang="en-US" dirty="0"/>
              <a:t>() provides a way to perform clean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35A67-1859-CC3F-F773-3B5526C3B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289" y="1825625"/>
            <a:ext cx="6262511" cy="4351338"/>
          </a:xfrm>
        </p:spPr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teardown_appcontext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(cleanup)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ED5F-6383-0758-2CAE-043AD2CA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7C91-AEAE-CAF1-C62B-E5E5559B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33DF-3980-DB81-58AC-534984CF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5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202-8E34-17D0-FEF1-3D7EBD3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provides a way to run 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9EB9-D1D0-0F34-A7C7-BC3F11860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1442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calling python scripts separately, new command line </a:t>
            </a:r>
            <a:r>
              <a:rPr lang="en-US" dirty="0" err="1"/>
              <a:t>args</a:t>
            </a:r>
            <a:r>
              <a:rPr lang="en-US" dirty="0"/>
              <a:t> can be added to a Flask app</a:t>
            </a:r>
          </a:p>
          <a:p>
            <a:r>
              <a:rPr lang="en-US" dirty="0"/>
              <a:t>Click provides a mechanism for running and adding CLI commands</a:t>
            </a:r>
          </a:p>
          <a:p>
            <a:r>
              <a:rPr lang="en-US" dirty="0"/>
              <a:t>Useful for doing things like DB setup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A5A09-1546-1C23-82C2-8379D502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2622" y="1825625"/>
            <a:ext cx="660117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@click.command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'init-db'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init_db_command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"""Clear the existing data and create new tables."""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init_db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click.echo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'Initialized the database.’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app.cli.add_command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init_db_command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109D-8490-C30E-283D-58BFEA7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4F97-543F-1C20-1645-26D6241E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F4A8-8CD9-4D6F-8AE6-C9E1EB53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EBE-3ECB-23E4-82F6-F4163284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 and </a:t>
            </a:r>
            <a:r>
              <a:rPr lang="en-US" dirty="0" err="1"/>
              <a:t>current_app</a:t>
            </a:r>
            <a:r>
              <a:rPr lang="en-US" dirty="0"/>
              <a:t> provide access to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EE83-3ABE-BEA0-4D69-CFBC7C426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99844" cy="4351338"/>
          </a:xfrm>
        </p:spPr>
        <p:txBody>
          <a:bodyPr>
            <a:normAutofit/>
          </a:bodyPr>
          <a:lstStyle/>
          <a:p>
            <a:r>
              <a:rPr lang="en-US" dirty="0"/>
              <a:t>g provides a global variable where objects can be stored</a:t>
            </a:r>
          </a:p>
          <a:p>
            <a:r>
              <a:rPr lang="en-US" dirty="0"/>
              <a:t>Super useful for storing the database</a:t>
            </a:r>
          </a:p>
          <a:p>
            <a:pPr lvl="1"/>
            <a:r>
              <a:rPr lang="en-US" dirty="0"/>
              <a:t>Can leverage the Singleton pattern</a:t>
            </a:r>
          </a:p>
          <a:p>
            <a:r>
              <a:rPr lang="en-US" dirty="0" err="1"/>
              <a:t>current_app</a:t>
            </a:r>
            <a:r>
              <a:rPr lang="en-US" dirty="0"/>
              <a:t> allows you to access information like the applications path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A18B-364F-6404-2C43-C278FBDCF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978" y="1825625"/>
            <a:ext cx="584482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close_db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F7F66-848B-9442-D6F6-85C50530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2D12-4191-ED8A-7D0A-CA36104E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F384B-7DB8-BBEF-5C0C-11D4B77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72155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1797B-66DD-4BD8-9A11-62D0DA654567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2.xml><?xml version="1.0" encoding="utf-8"?>
<ds:datastoreItem xmlns:ds="http://schemas.openxmlformats.org/officeDocument/2006/customXml" ds:itemID="{E59E2A83-EBAD-498E-8CB8-5444F5036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7A256-DC01-4801-8174-5EFCFAA3A3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1756</TotalTime>
  <Words>1340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DawsonTheme</vt:lpstr>
      <vt:lpstr>Server-side Programming</vt:lpstr>
      <vt:lpstr>Application code has all been placed in app.py</vt:lpstr>
      <vt:lpstr>Python modules are defined with __init__.py</vt:lpstr>
      <vt:lpstr>Flask applications can be structured like a module</vt:lpstr>
      <vt:lpstr>__init__.py is responsible for creating the app</vt:lpstr>
      <vt:lpstr>create_app allows configurations to be set</vt:lpstr>
      <vt:lpstr>Setup and teardown must be handled</vt:lpstr>
      <vt:lpstr>Click provides a way to run command line arguments</vt:lpstr>
      <vt:lpstr>g and current_app provide access to global variables</vt:lpstr>
      <vt:lpstr>PowerPoint Presentation</vt:lpstr>
      <vt:lpstr>Blueprints organize templates into classes</vt:lpstr>
      <vt:lpstr>Blueprints can be registered in the create_app</vt:lpstr>
      <vt:lpstr>url_prefix can be used to group functionality</vt:lpstr>
      <vt:lpstr>url_for needs to be adjusted to reference the blueprint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4</cp:revision>
  <dcterms:created xsi:type="dcterms:W3CDTF">2023-01-16T21:53:27Z</dcterms:created>
  <dcterms:modified xsi:type="dcterms:W3CDTF">2023-03-07T20:42:37Z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