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GT"/>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GT"/>
          </a:p>
        </p:txBody>
      </p:sp>
      <p:sp>
        <p:nvSpPr>
          <p:cNvPr id="4" name="Marcador de fecha 3"/>
          <p:cNvSpPr>
            <a:spLocks noGrp="1"/>
          </p:cNvSpPr>
          <p:nvPr>
            <p:ph type="dt" sz="half" idx="10"/>
          </p:nvPr>
        </p:nvSpPr>
        <p:spPr/>
        <p:txBody>
          <a:bodyPr/>
          <a:lstStyle/>
          <a:p>
            <a:fld id="{4293F134-0931-48EE-8928-72FAF85D953B}" type="datetimeFigureOut">
              <a:rPr lang="es-GT" smtClean="0"/>
              <a:t>29/05/2019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4C4BDC8E-643A-4EC6-BA64-D5E7B1E4B700}" type="slidenum">
              <a:rPr lang="es-GT" smtClean="0"/>
              <a:t>‹Nº›</a:t>
            </a:fld>
            <a:endParaRPr lang="es-GT"/>
          </a:p>
        </p:txBody>
      </p:sp>
    </p:spTree>
    <p:extLst>
      <p:ext uri="{BB962C8B-B14F-4D97-AF65-F5344CB8AC3E}">
        <p14:creationId xmlns:p14="http://schemas.microsoft.com/office/powerpoint/2010/main" val="393644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4293F134-0931-48EE-8928-72FAF85D953B}" type="datetimeFigureOut">
              <a:rPr lang="es-GT" smtClean="0"/>
              <a:t>29/05/2019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4C4BDC8E-643A-4EC6-BA64-D5E7B1E4B700}" type="slidenum">
              <a:rPr lang="es-GT" smtClean="0"/>
              <a:t>‹Nº›</a:t>
            </a:fld>
            <a:endParaRPr lang="es-GT"/>
          </a:p>
        </p:txBody>
      </p:sp>
    </p:spTree>
    <p:extLst>
      <p:ext uri="{BB962C8B-B14F-4D97-AF65-F5344CB8AC3E}">
        <p14:creationId xmlns:p14="http://schemas.microsoft.com/office/powerpoint/2010/main" val="3656625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GT"/>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4293F134-0931-48EE-8928-72FAF85D953B}" type="datetimeFigureOut">
              <a:rPr lang="es-GT" smtClean="0"/>
              <a:t>29/05/2019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4C4BDC8E-643A-4EC6-BA64-D5E7B1E4B700}" type="slidenum">
              <a:rPr lang="es-GT" smtClean="0"/>
              <a:t>‹Nº›</a:t>
            </a:fld>
            <a:endParaRPr lang="es-GT"/>
          </a:p>
        </p:txBody>
      </p:sp>
    </p:spTree>
    <p:extLst>
      <p:ext uri="{BB962C8B-B14F-4D97-AF65-F5344CB8AC3E}">
        <p14:creationId xmlns:p14="http://schemas.microsoft.com/office/powerpoint/2010/main" val="112610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4293F134-0931-48EE-8928-72FAF85D953B}" type="datetimeFigureOut">
              <a:rPr lang="es-GT" smtClean="0"/>
              <a:t>29/05/2019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4C4BDC8E-643A-4EC6-BA64-D5E7B1E4B700}" type="slidenum">
              <a:rPr lang="es-GT" smtClean="0"/>
              <a:t>‹Nº›</a:t>
            </a:fld>
            <a:endParaRPr lang="es-GT"/>
          </a:p>
        </p:txBody>
      </p:sp>
    </p:spTree>
    <p:extLst>
      <p:ext uri="{BB962C8B-B14F-4D97-AF65-F5344CB8AC3E}">
        <p14:creationId xmlns:p14="http://schemas.microsoft.com/office/powerpoint/2010/main" val="622440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293F134-0931-48EE-8928-72FAF85D953B}" type="datetimeFigureOut">
              <a:rPr lang="es-GT" smtClean="0"/>
              <a:t>29/05/2019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4C4BDC8E-643A-4EC6-BA64-D5E7B1E4B700}" type="slidenum">
              <a:rPr lang="es-GT" smtClean="0"/>
              <a:t>‹Nº›</a:t>
            </a:fld>
            <a:endParaRPr lang="es-GT"/>
          </a:p>
        </p:txBody>
      </p:sp>
    </p:spTree>
    <p:extLst>
      <p:ext uri="{BB962C8B-B14F-4D97-AF65-F5344CB8AC3E}">
        <p14:creationId xmlns:p14="http://schemas.microsoft.com/office/powerpoint/2010/main" val="236093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Marcador de fecha 4"/>
          <p:cNvSpPr>
            <a:spLocks noGrp="1"/>
          </p:cNvSpPr>
          <p:nvPr>
            <p:ph type="dt" sz="half" idx="10"/>
          </p:nvPr>
        </p:nvSpPr>
        <p:spPr/>
        <p:txBody>
          <a:bodyPr/>
          <a:lstStyle/>
          <a:p>
            <a:fld id="{4293F134-0931-48EE-8928-72FAF85D953B}" type="datetimeFigureOut">
              <a:rPr lang="es-GT" smtClean="0"/>
              <a:t>29/05/2019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4C4BDC8E-643A-4EC6-BA64-D5E7B1E4B700}" type="slidenum">
              <a:rPr lang="es-GT" smtClean="0"/>
              <a:t>‹Nº›</a:t>
            </a:fld>
            <a:endParaRPr lang="es-GT"/>
          </a:p>
        </p:txBody>
      </p:sp>
    </p:spTree>
    <p:extLst>
      <p:ext uri="{BB962C8B-B14F-4D97-AF65-F5344CB8AC3E}">
        <p14:creationId xmlns:p14="http://schemas.microsoft.com/office/powerpoint/2010/main" val="1082116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7" name="Marcador de fecha 6"/>
          <p:cNvSpPr>
            <a:spLocks noGrp="1"/>
          </p:cNvSpPr>
          <p:nvPr>
            <p:ph type="dt" sz="half" idx="10"/>
          </p:nvPr>
        </p:nvSpPr>
        <p:spPr/>
        <p:txBody>
          <a:bodyPr/>
          <a:lstStyle/>
          <a:p>
            <a:fld id="{4293F134-0931-48EE-8928-72FAF85D953B}" type="datetimeFigureOut">
              <a:rPr lang="es-GT" smtClean="0"/>
              <a:t>29/05/2019</a:t>
            </a:fld>
            <a:endParaRPr lang="es-GT"/>
          </a:p>
        </p:txBody>
      </p:sp>
      <p:sp>
        <p:nvSpPr>
          <p:cNvPr id="8" name="Marcador de pie de página 7"/>
          <p:cNvSpPr>
            <a:spLocks noGrp="1"/>
          </p:cNvSpPr>
          <p:nvPr>
            <p:ph type="ftr" sz="quarter" idx="11"/>
          </p:nvPr>
        </p:nvSpPr>
        <p:spPr/>
        <p:txBody>
          <a:bodyPr/>
          <a:lstStyle/>
          <a:p>
            <a:endParaRPr lang="es-GT"/>
          </a:p>
        </p:txBody>
      </p:sp>
      <p:sp>
        <p:nvSpPr>
          <p:cNvPr id="9" name="Marcador de número de diapositiva 8"/>
          <p:cNvSpPr>
            <a:spLocks noGrp="1"/>
          </p:cNvSpPr>
          <p:nvPr>
            <p:ph type="sldNum" sz="quarter" idx="12"/>
          </p:nvPr>
        </p:nvSpPr>
        <p:spPr/>
        <p:txBody>
          <a:bodyPr/>
          <a:lstStyle/>
          <a:p>
            <a:fld id="{4C4BDC8E-643A-4EC6-BA64-D5E7B1E4B700}" type="slidenum">
              <a:rPr lang="es-GT" smtClean="0"/>
              <a:t>‹Nº›</a:t>
            </a:fld>
            <a:endParaRPr lang="es-GT"/>
          </a:p>
        </p:txBody>
      </p:sp>
    </p:spTree>
    <p:extLst>
      <p:ext uri="{BB962C8B-B14F-4D97-AF65-F5344CB8AC3E}">
        <p14:creationId xmlns:p14="http://schemas.microsoft.com/office/powerpoint/2010/main" val="326942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fecha 2"/>
          <p:cNvSpPr>
            <a:spLocks noGrp="1"/>
          </p:cNvSpPr>
          <p:nvPr>
            <p:ph type="dt" sz="half" idx="10"/>
          </p:nvPr>
        </p:nvSpPr>
        <p:spPr/>
        <p:txBody>
          <a:bodyPr/>
          <a:lstStyle/>
          <a:p>
            <a:fld id="{4293F134-0931-48EE-8928-72FAF85D953B}" type="datetimeFigureOut">
              <a:rPr lang="es-GT" smtClean="0"/>
              <a:t>29/05/2019</a:t>
            </a:fld>
            <a:endParaRPr lang="es-GT"/>
          </a:p>
        </p:txBody>
      </p:sp>
      <p:sp>
        <p:nvSpPr>
          <p:cNvPr id="4" name="Marcador de pie de página 3"/>
          <p:cNvSpPr>
            <a:spLocks noGrp="1"/>
          </p:cNvSpPr>
          <p:nvPr>
            <p:ph type="ftr" sz="quarter" idx="11"/>
          </p:nvPr>
        </p:nvSpPr>
        <p:spPr/>
        <p:txBody>
          <a:bodyPr/>
          <a:lstStyle/>
          <a:p>
            <a:endParaRPr lang="es-GT"/>
          </a:p>
        </p:txBody>
      </p:sp>
      <p:sp>
        <p:nvSpPr>
          <p:cNvPr id="5" name="Marcador de número de diapositiva 4"/>
          <p:cNvSpPr>
            <a:spLocks noGrp="1"/>
          </p:cNvSpPr>
          <p:nvPr>
            <p:ph type="sldNum" sz="quarter" idx="12"/>
          </p:nvPr>
        </p:nvSpPr>
        <p:spPr/>
        <p:txBody>
          <a:bodyPr/>
          <a:lstStyle/>
          <a:p>
            <a:fld id="{4C4BDC8E-643A-4EC6-BA64-D5E7B1E4B700}" type="slidenum">
              <a:rPr lang="es-GT" smtClean="0"/>
              <a:t>‹Nº›</a:t>
            </a:fld>
            <a:endParaRPr lang="es-GT"/>
          </a:p>
        </p:txBody>
      </p:sp>
    </p:spTree>
    <p:extLst>
      <p:ext uri="{BB962C8B-B14F-4D97-AF65-F5344CB8AC3E}">
        <p14:creationId xmlns:p14="http://schemas.microsoft.com/office/powerpoint/2010/main" val="346291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293F134-0931-48EE-8928-72FAF85D953B}" type="datetimeFigureOut">
              <a:rPr lang="es-GT" smtClean="0"/>
              <a:t>29/05/2019</a:t>
            </a:fld>
            <a:endParaRPr lang="es-GT"/>
          </a:p>
        </p:txBody>
      </p:sp>
      <p:sp>
        <p:nvSpPr>
          <p:cNvPr id="3" name="Marcador de pie de página 2"/>
          <p:cNvSpPr>
            <a:spLocks noGrp="1"/>
          </p:cNvSpPr>
          <p:nvPr>
            <p:ph type="ftr" sz="quarter" idx="11"/>
          </p:nvPr>
        </p:nvSpPr>
        <p:spPr/>
        <p:txBody>
          <a:bodyPr/>
          <a:lstStyle/>
          <a:p>
            <a:endParaRPr lang="es-GT"/>
          </a:p>
        </p:txBody>
      </p:sp>
      <p:sp>
        <p:nvSpPr>
          <p:cNvPr id="4" name="Marcador de número de diapositiva 3"/>
          <p:cNvSpPr>
            <a:spLocks noGrp="1"/>
          </p:cNvSpPr>
          <p:nvPr>
            <p:ph type="sldNum" sz="quarter" idx="12"/>
          </p:nvPr>
        </p:nvSpPr>
        <p:spPr/>
        <p:txBody>
          <a:bodyPr/>
          <a:lstStyle/>
          <a:p>
            <a:fld id="{4C4BDC8E-643A-4EC6-BA64-D5E7B1E4B700}" type="slidenum">
              <a:rPr lang="es-GT" smtClean="0"/>
              <a:t>‹Nº›</a:t>
            </a:fld>
            <a:endParaRPr lang="es-GT"/>
          </a:p>
        </p:txBody>
      </p:sp>
    </p:spTree>
    <p:extLst>
      <p:ext uri="{BB962C8B-B14F-4D97-AF65-F5344CB8AC3E}">
        <p14:creationId xmlns:p14="http://schemas.microsoft.com/office/powerpoint/2010/main" val="177380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GT"/>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293F134-0931-48EE-8928-72FAF85D953B}" type="datetimeFigureOut">
              <a:rPr lang="es-GT" smtClean="0"/>
              <a:t>29/05/2019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4C4BDC8E-643A-4EC6-BA64-D5E7B1E4B700}" type="slidenum">
              <a:rPr lang="es-GT" smtClean="0"/>
              <a:t>‹Nº›</a:t>
            </a:fld>
            <a:endParaRPr lang="es-GT"/>
          </a:p>
        </p:txBody>
      </p:sp>
    </p:spTree>
    <p:extLst>
      <p:ext uri="{BB962C8B-B14F-4D97-AF65-F5344CB8AC3E}">
        <p14:creationId xmlns:p14="http://schemas.microsoft.com/office/powerpoint/2010/main" val="2297530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GT"/>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293F134-0931-48EE-8928-72FAF85D953B}" type="datetimeFigureOut">
              <a:rPr lang="es-GT" smtClean="0"/>
              <a:t>29/05/2019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4C4BDC8E-643A-4EC6-BA64-D5E7B1E4B700}" type="slidenum">
              <a:rPr lang="es-GT" smtClean="0"/>
              <a:t>‹Nº›</a:t>
            </a:fld>
            <a:endParaRPr lang="es-GT"/>
          </a:p>
        </p:txBody>
      </p:sp>
    </p:spTree>
    <p:extLst>
      <p:ext uri="{BB962C8B-B14F-4D97-AF65-F5344CB8AC3E}">
        <p14:creationId xmlns:p14="http://schemas.microsoft.com/office/powerpoint/2010/main" val="47996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3F134-0931-48EE-8928-72FAF85D953B}" type="datetimeFigureOut">
              <a:rPr lang="es-GT" smtClean="0"/>
              <a:t>29/05/2019</a:t>
            </a:fld>
            <a:endParaRPr lang="es-GT"/>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BDC8E-643A-4EC6-BA64-D5E7B1E4B700}" type="slidenum">
              <a:rPr lang="es-GT" smtClean="0"/>
              <a:t>‹Nº›</a:t>
            </a:fld>
            <a:endParaRPr lang="es-GT"/>
          </a:p>
        </p:txBody>
      </p:sp>
    </p:spTree>
    <p:extLst>
      <p:ext uri="{BB962C8B-B14F-4D97-AF65-F5344CB8AC3E}">
        <p14:creationId xmlns:p14="http://schemas.microsoft.com/office/powerpoint/2010/main" val="3550944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finicion.de/comunicacion/"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ignificados.com/hardware/" TargetMode="External"/><Relationship Id="rId2" Type="http://schemas.openxmlformats.org/officeDocument/2006/relationships/hyperlink" Target="https://www.significados.com/software/" TargetMode="Externa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efinicion.de/software" TargetMode="External"/><Relationship Id="rId2" Type="http://schemas.openxmlformats.org/officeDocument/2006/relationships/hyperlink" Target="https://definicion.de/informatica" TargetMode="Externa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1.jpeg"/><Relationship Id="rId4" Type="http://schemas.openxmlformats.org/officeDocument/2006/relationships/hyperlink" Target="https://definicion.de/hardwar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fond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048519" y="1185864"/>
            <a:ext cx="10425162" cy="4154984"/>
          </a:xfrm>
          <a:prstGeom prst="rect">
            <a:avLst/>
          </a:prstGeom>
          <a:noFill/>
        </p:spPr>
        <p:txBody>
          <a:bodyPr wrap="none" lIns="91440" tIns="45720" rIns="91440" bIns="45720">
            <a:spAutoFit/>
          </a:bodyPr>
          <a:lstStyle/>
          <a:p>
            <a:pPr algn="ctr"/>
            <a:r>
              <a:rPr lang="es-ES" sz="8800" b="1" spc="50" dirty="0" smtClean="0">
                <a:ln w="9525" cmpd="sng">
                  <a:solidFill>
                    <a:schemeClr val="accent1"/>
                  </a:solidFill>
                  <a:prstDash val="solid"/>
                </a:ln>
                <a:solidFill>
                  <a:srgbClr val="70AD47">
                    <a:tint val="1000"/>
                  </a:srgbClr>
                </a:solidFill>
                <a:effectLst>
                  <a:glow rad="38100">
                    <a:schemeClr val="accent1">
                      <a:alpha val="40000"/>
                    </a:schemeClr>
                  </a:glow>
                </a:effectLst>
              </a:rPr>
              <a:t>INFORMÁTICA,</a:t>
            </a:r>
          </a:p>
          <a:p>
            <a:pPr algn="ctr"/>
            <a:r>
              <a:rPr lang="es-ES" sz="8800" b="1" spc="50" dirty="0" smtClean="0">
                <a:ln w="9525" cmpd="sng">
                  <a:solidFill>
                    <a:schemeClr val="accent1"/>
                  </a:solidFill>
                  <a:prstDash val="solid"/>
                </a:ln>
                <a:solidFill>
                  <a:srgbClr val="70AD47">
                    <a:tint val="1000"/>
                  </a:srgbClr>
                </a:solidFill>
                <a:effectLst>
                  <a:glow rad="38100">
                    <a:schemeClr val="accent1">
                      <a:alpha val="40000"/>
                    </a:schemeClr>
                  </a:glow>
                </a:effectLst>
              </a:rPr>
              <a:t> PROGRAMACIÓN</a:t>
            </a:r>
          </a:p>
          <a:p>
            <a:pPr algn="ctr"/>
            <a:r>
              <a:rPr lang="es-ES" sz="8800" b="1" spc="50" dirty="0" smtClean="0">
                <a:ln w="9525" cmpd="sng">
                  <a:solidFill>
                    <a:schemeClr val="accent1"/>
                  </a:solidFill>
                  <a:prstDash val="solid"/>
                </a:ln>
                <a:solidFill>
                  <a:srgbClr val="70AD47">
                    <a:tint val="1000"/>
                  </a:srgbClr>
                </a:solidFill>
                <a:effectLst>
                  <a:glow rad="38100">
                    <a:schemeClr val="accent1">
                      <a:alpha val="40000"/>
                    </a:schemeClr>
                  </a:glow>
                </a:effectLst>
              </a:rPr>
              <a:t>Y SOPORTE TÉCNICO. </a:t>
            </a:r>
            <a:endParaRPr lang="es-ES" sz="88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142885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fondo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9003" t="437" r="5628" b="-437"/>
          <a:stretch/>
        </p:blipFill>
        <p:spPr bwMode="auto">
          <a:xfrm rot="16200000">
            <a:off x="5245100" y="-5130800"/>
            <a:ext cx="1790700" cy="12280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29382" y="547985"/>
            <a:ext cx="4173643" cy="923330"/>
          </a:xfrm>
          <a:prstGeom prst="rect">
            <a:avLst/>
          </a:prstGeom>
          <a:noFill/>
        </p:spPr>
        <p:txBody>
          <a:bodyPr wrap="none" lIns="91440" tIns="45720" rIns="91440" bIns="45720">
            <a:spAutoFit/>
          </a:bodyPr>
          <a:lstStyle/>
          <a:p>
            <a:pPr algn="ctr"/>
            <a:r>
              <a:rPr lang="es-ES" sz="5400" b="0" cap="none" spc="0" dirty="0" smtClean="0">
                <a:ln w="0"/>
                <a:solidFill>
                  <a:schemeClr val="bg2">
                    <a:lumMod val="10000"/>
                  </a:schemeClr>
                </a:solidFill>
                <a:effectLst>
                  <a:reflection blurRad="6350" stA="53000" endA="300" endPos="35500" dir="5400000" sy="-90000" algn="bl" rotWithShape="0"/>
                </a:effectLst>
              </a:rPr>
              <a:t>INFORMÁTICA</a:t>
            </a:r>
            <a:endParaRPr lang="es-ES" sz="5400" b="0" cap="none" spc="0" dirty="0">
              <a:ln w="0"/>
              <a:solidFill>
                <a:schemeClr val="bg2">
                  <a:lumMod val="10000"/>
                </a:schemeClr>
              </a:solidFill>
              <a:effectLst>
                <a:reflection blurRad="6350" stA="53000" endA="300" endPos="35500" dir="5400000" sy="-90000" algn="bl" rotWithShape="0"/>
              </a:effectLst>
            </a:endParaRPr>
          </a:p>
        </p:txBody>
      </p:sp>
      <p:sp>
        <p:nvSpPr>
          <p:cNvPr id="6" name="Rectángulo 5"/>
          <p:cNvSpPr/>
          <p:nvPr/>
        </p:nvSpPr>
        <p:spPr>
          <a:xfrm>
            <a:off x="885535" y="2192635"/>
            <a:ext cx="5807365" cy="4524315"/>
          </a:xfrm>
          <a:prstGeom prst="rect">
            <a:avLst/>
          </a:prstGeom>
          <a:noFill/>
        </p:spPr>
        <p:txBody>
          <a:bodyPr wrap="square" lIns="91440" tIns="45720" rIns="91440" bIns="45720">
            <a:spAutoFit/>
          </a:bodyPr>
          <a:lstStyle/>
          <a:p>
            <a:pPr algn="just" fontAlgn="base"/>
            <a:r>
              <a:rPr lang="es-GT" sz="1200" dirty="0">
                <a:latin typeface="Arial" panose="020B0604020202020204" pitchFamily="34" charset="0"/>
                <a:cs typeface="Arial" panose="020B0604020202020204" pitchFamily="34" charset="0"/>
              </a:rPr>
              <a:t>De esta forma, la informática se refiere al procesamiento automático de </a:t>
            </a:r>
            <a:r>
              <a:rPr lang="es-GT" sz="1200" dirty="0" smtClean="0">
                <a:latin typeface="Arial" panose="020B0604020202020204" pitchFamily="34" charset="0"/>
                <a:cs typeface="Arial" panose="020B0604020202020204" pitchFamily="34" charset="0"/>
              </a:rPr>
              <a:t>información mediante</a:t>
            </a:r>
          </a:p>
          <a:p>
            <a:pPr algn="just" fontAlgn="base"/>
            <a:r>
              <a:rPr lang="es-GT" sz="1200" dirty="0">
                <a:latin typeface="Arial" panose="020B0604020202020204" pitchFamily="34" charset="0"/>
                <a:cs typeface="Arial" panose="020B0604020202020204" pitchFamily="34" charset="0"/>
              </a:rPr>
              <a:t> dispositivos</a:t>
            </a:r>
            <a:r>
              <a:rPr lang="es-GT" sz="1200" b="1" dirty="0">
                <a:latin typeface="Arial" panose="020B0604020202020204" pitchFamily="34" charset="0"/>
                <a:cs typeface="Arial" panose="020B0604020202020204" pitchFamily="34" charset="0"/>
              </a:rPr>
              <a:t> </a:t>
            </a:r>
            <a:r>
              <a:rPr lang="es-GT" sz="1200" dirty="0">
                <a:latin typeface="Arial" panose="020B0604020202020204" pitchFamily="34" charset="0"/>
                <a:cs typeface="Arial" panose="020B0604020202020204" pitchFamily="34" charset="0"/>
              </a:rPr>
              <a:t>electrónicos y sistemas</a:t>
            </a:r>
            <a:r>
              <a:rPr lang="es-GT" sz="1200" b="1" dirty="0">
                <a:latin typeface="Arial" panose="020B0604020202020204" pitchFamily="34" charset="0"/>
                <a:cs typeface="Arial" panose="020B0604020202020204" pitchFamily="34" charset="0"/>
              </a:rPr>
              <a:t> </a:t>
            </a:r>
            <a:r>
              <a:rPr lang="es-GT" sz="1200" dirty="0">
                <a:latin typeface="Arial" panose="020B0604020202020204" pitchFamily="34" charset="0"/>
                <a:cs typeface="Arial" panose="020B0604020202020204" pitchFamily="34" charset="0"/>
              </a:rPr>
              <a:t>computacionales. Los sistemas informáticos deben contar con la </a:t>
            </a:r>
            <a:r>
              <a:rPr lang="es-GT" sz="1200" dirty="0" smtClean="0">
                <a:latin typeface="Arial" panose="020B0604020202020204" pitchFamily="34" charset="0"/>
                <a:cs typeface="Arial" panose="020B0604020202020204" pitchFamily="34" charset="0"/>
              </a:rPr>
              <a:t>capacidad</a:t>
            </a:r>
          </a:p>
          <a:p>
            <a:pPr algn="just" fontAlgn="base"/>
            <a:r>
              <a:rPr lang="es-GT" sz="1200" dirty="0" smtClean="0">
                <a:latin typeface="Arial" panose="020B0604020202020204" pitchFamily="34" charset="0"/>
                <a:cs typeface="Arial" panose="020B0604020202020204" pitchFamily="34" charset="0"/>
              </a:rPr>
              <a:t> </a:t>
            </a:r>
            <a:r>
              <a:rPr lang="es-GT" sz="1200" dirty="0">
                <a:latin typeface="Arial" panose="020B0604020202020204" pitchFamily="34" charset="0"/>
                <a:cs typeface="Arial" panose="020B0604020202020204" pitchFamily="34" charset="0"/>
              </a:rPr>
              <a:t>de cumplir tres tareas básicas: entrada (captación de la información), procesamiento y salida (transmisión </a:t>
            </a:r>
            <a:endParaRPr lang="es-GT" sz="1200" dirty="0" smtClean="0">
              <a:latin typeface="Arial" panose="020B0604020202020204" pitchFamily="34" charset="0"/>
              <a:cs typeface="Arial" panose="020B0604020202020204" pitchFamily="34" charset="0"/>
            </a:endParaRPr>
          </a:p>
          <a:p>
            <a:pPr algn="just" fontAlgn="base"/>
            <a:r>
              <a:rPr lang="es-GT" sz="1200" dirty="0" smtClean="0">
                <a:latin typeface="Arial" panose="020B0604020202020204" pitchFamily="34" charset="0"/>
                <a:cs typeface="Arial" panose="020B0604020202020204" pitchFamily="34" charset="0"/>
              </a:rPr>
              <a:t>de </a:t>
            </a:r>
            <a:r>
              <a:rPr lang="es-GT" sz="1200" dirty="0">
                <a:latin typeface="Arial" panose="020B0604020202020204" pitchFamily="34" charset="0"/>
                <a:cs typeface="Arial" panose="020B0604020202020204" pitchFamily="34" charset="0"/>
              </a:rPr>
              <a:t>los resultados). El conjunto de estas tres tareas se conoce como algoritmo.</a:t>
            </a:r>
          </a:p>
          <a:p>
            <a:pPr algn="just" fontAlgn="base"/>
            <a:r>
              <a:rPr lang="es-GT" sz="1200" dirty="0">
                <a:latin typeface="Arial" panose="020B0604020202020204" pitchFamily="34" charset="0"/>
                <a:cs typeface="Arial" panose="020B0604020202020204" pitchFamily="34" charset="0"/>
              </a:rPr>
              <a:t>La informática reúne a muchas de las técnicas que el hombre ha desarrollado con </a:t>
            </a:r>
            <a:endParaRPr lang="es-GT" sz="1200" dirty="0" smtClean="0">
              <a:latin typeface="Arial" panose="020B0604020202020204" pitchFamily="34" charset="0"/>
              <a:cs typeface="Arial" panose="020B0604020202020204" pitchFamily="34" charset="0"/>
            </a:endParaRPr>
          </a:p>
          <a:p>
            <a:pPr algn="just" fontAlgn="base"/>
            <a:r>
              <a:rPr lang="es-GT" sz="1200" dirty="0" smtClean="0">
                <a:latin typeface="Arial" panose="020B0604020202020204" pitchFamily="34" charset="0"/>
                <a:cs typeface="Arial" panose="020B0604020202020204" pitchFamily="34" charset="0"/>
              </a:rPr>
              <a:t>el </a:t>
            </a:r>
            <a:r>
              <a:rPr lang="es-GT" sz="1200" dirty="0">
                <a:latin typeface="Arial" panose="020B0604020202020204" pitchFamily="34" charset="0"/>
                <a:cs typeface="Arial" panose="020B0604020202020204" pitchFamily="34" charset="0"/>
              </a:rPr>
              <a:t>objetivo de potenciar sus capacidades de pensamiento, memoria y comunicación. </a:t>
            </a:r>
            <a:endParaRPr lang="es-GT" sz="1200" dirty="0" smtClean="0">
              <a:latin typeface="Arial" panose="020B0604020202020204" pitchFamily="34" charset="0"/>
              <a:cs typeface="Arial" panose="020B0604020202020204" pitchFamily="34" charset="0"/>
            </a:endParaRPr>
          </a:p>
          <a:p>
            <a:pPr algn="just" fontAlgn="base"/>
            <a:r>
              <a:rPr lang="es-GT" sz="1200" dirty="0" smtClean="0">
                <a:latin typeface="Arial" panose="020B0604020202020204" pitchFamily="34" charset="0"/>
                <a:cs typeface="Arial" panose="020B0604020202020204" pitchFamily="34" charset="0"/>
              </a:rPr>
              <a:t>Su </a:t>
            </a:r>
            <a:r>
              <a:rPr lang="es-GT" sz="1200" dirty="0">
                <a:latin typeface="Arial" panose="020B0604020202020204" pitchFamily="34" charset="0"/>
                <a:cs typeface="Arial" panose="020B0604020202020204" pitchFamily="34" charset="0"/>
              </a:rPr>
              <a:t>área de aplicación no tiene límites: la informática se utiliza en la gestión</a:t>
            </a:r>
            <a:r>
              <a:rPr lang="es-GT" sz="1200" b="1" dirty="0">
                <a:latin typeface="Arial" panose="020B0604020202020204" pitchFamily="34" charset="0"/>
                <a:cs typeface="Arial" panose="020B0604020202020204" pitchFamily="34" charset="0"/>
              </a:rPr>
              <a:t> de </a:t>
            </a:r>
            <a:r>
              <a:rPr lang="es-GT" sz="1200" dirty="0">
                <a:latin typeface="Arial" panose="020B0604020202020204" pitchFamily="34" charset="0"/>
                <a:cs typeface="Arial" panose="020B0604020202020204" pitchFamily="34" charset="0"/>
              </a:rPr>
              <a:t>negocios</a:t>
            </a:r>
            <a:r>
              <a:rPr lang="es-GT" sz="1200" dirty="0" smtClean="0">
                <a:latin typeface="Arial" panose="020B0604020202020204" pitchFamily="34" charset="0"/>
                <a:cs typeface="Arial" panose="020B0604020202020204" pitchFamily="34" charset="0"/>
              </a:rPr>
              <a:t>,</a:t>
            </a:r>
          </a:p>
          <a:p>
            <a:pPr algn="just" fontAlgn="base"/>
            <a:r>
              <a:rPr lang="es-GT" sz="1200" dirty="0" smtClean="0">
                <a:latin typeface="Arial" panose="020B0604020202020204" pitchFamily="34" charset="0"/>
                <a:cs typeface="Arial" panose="020B0604020202020204" pitchFamily="34" charset="0"/>
              </a:rPr>
              <a:t> </a:t>
            </a:r>
            <a:r>
              <a:rPr lang="es-GT" sz="1200" dirty="0">
                <a:latin typeface="Arial" panose="020B0604020202020204" pitchFamily="34" charset="0"/>
                <a:cs typeface="Arial" panose="020B0604020202020204" pitchFamily="34" charset="0"/>
              </a:rPr>
              <a:t>en el almacenamiento</a:t>
            </a:r>
            <a:r>
              <a:rPr lang="es-GT" sz="1200" b="1" dirty="0">
                <a:latin typeface="Arial" panose="020B0604020202020204" pitchFamily="34" charset="0"/>
                <a:cs typeface="Arial" panose="020B0604020202020204" pitchFamily="34" charset="0"/>
              </a:rPr>
              <a:t> </a:t>
            </a:r>
            <a:r>
              <a:rPr lang="es-GT" sz="1200" dirty="0">
                <a:latin typeface="Arial" panose="020B0604020202020204" pitchFamily="34" charset="0"/>
                <a:cs typeface="Arial" panose="020B0604020202020204" pitchFamily="34" charset="0"/>
              </a:rPr>
              <a:t>de</a:t>
            </a:r>
            <a:r>
              <a:rPr lang="es-GT" sz="1200" b="1" dirty="0">
                <a:latin typeface="Arial" panose="020B0604020202020204" pitchFamily="34" charset="0"/>
                <a:cs typeface="Arial" panose="020B0604020202020204" pitchFamily="34" charset="0"/>
              </a:rPr>
              <a:t> </a:t>
            </a:r>
            <a:r>
              <a:rPr lang="es-GT" sz="1200" dirty="0">
                <a:latin typeface="Arial" panose="020B0604020202020204" pitchFamily="34" charset="0"/>
                <a:cs typeface="Arial" panose="020B0604020202020204" pitchFamily="34" charset="0"/>
              </a:rPr>
              <a:t>información, en el control</a:t>
            </a:r>
            <a:r>
              <a:rPr lang="es-GT" sz="1200" b="1" dirty="0">
                <a:latin typeface="Arial" panose="020B0604020202020204" pitchFamily="34" charset="0"/>
                <a:cs typeface="Arial" panose="020B0604020202020204" pitchFamily="34" charset="0"/>
              </a:rPr>
              <a:t> </a:t>
            </a:r>
            <a:r>
              <a:rPr lang="es-GT" sz="1200" dirty="0">
                <a:latin typeface="Arial" panose="020B0604020202020204" pitchFamily="34" charset="0"/>
                <a:cs typeface="Arial" panose="020B0604020202020204" pitchFamily="34" charset="0"/>
              </a:rPr>
              <a:t>de</a:t>
            </a:r>
            <a:r>
              <a:rPr lang="es-GT" sz="1200" b="1" dirty="0">
                <a:latin typeface="Arial" panose="020B0604020202020204" pitchFamily="34" charset="0"/>
                <a:cs typeface="Arial" panose="020B0604020202020204" pitchFamily="34" charset="0"/>
              </a:rPr>
              <a:t> </a:t>
            </a:r>
            <a:r>
              <a:rPr lang="es-GT" sz="1200" dirty="0">
                <a:latin typeface="Arial" panose="020B0604020202020204" pitchFamily="34" charset="0"/>
                <a:cs typeface="Arial" panose="020B0604020202020204" pitchFamily="34" charset="0"/>
              </a:rPr>
              <a:t>procesos, en las</a:t>
            </a:r>
            <a:r>
              <a:rPr lang="es-GT" sz="1200" dirty="0">
                <a:solidFill>
                  <a:schemeClr val="tx1">
                    <a:lumMod val="95000"/>
                    <a:lumOff val="5000"/>
                  </a:schemeClr>
                </a:solidFill>
                <a:latin typeface="Arial" panose="020B0604020202020204" pitchFamily="34" charset="0"/>
                <a:cs typeface="Arial" panose="020B0604020202020204" pitchFamily="34" charset="0"/>
              </a:rPr>
              <a:t> </a:t>
            </a:r>
            <a:r>
              <a:rPr lang="es-GT" sz="1200" dirty="0">
                <a:solidFill>
                  <a:schemeClr val="bg2">
                    <a:lumMod val="10000"/>
                  </a:schemeClr>
                </a:solidFill>
                <a:latin typeface="Arial" panose="020B0604020202020204" pitchFamily="34" charset="0"/>
                <a:cs typeface="Arial" panose="020B0604020202020204" pitchFamily="34" charset="0"/>
                <a:hlinkClick r:id="rId3"/>
              </a:rPr>
              <a:t>comunicaciones</a:t>
            </a:r>
            <a:r>
              <a:rPr lang="es-GT" sz="1200" dirty="0">
                <a:solidFill>
                  <a:schemeClr val="bg2">
                    <a:lumMod val="10000"/>
                  </a:schemeClr>
                </a:solidFill>
                <a:latin typeface="Arial" panose="020B0604020202020204" pitchFamily="34" charset="0"/>
                <a:cs typeface="Arial" panose="020B0604020202020204" pitchFamily="34" charset="0"/>
              </a:rPr>
              <a:t>, </a:t>
            </a:r>
            <a:endParaRPr lang="es-GT" sz="1200" dirty="0" smtClean="0">
              <a:solidFill>
                <a:schemeClr val="bg2">
                  <a:lumMod val="10000"/>
                </a:schemeClr>
              </a:solidFill>
              <a:latin typeface="Arial" panose="020B0604020202020204" pitchFamily="34" charset="0"/>
              <a:cs typeface="Arial" panose="020B0604020202020204" pitchFamily="34" charset="0"/>
            </a:endParaRPr>
          </a:p>
          <a:p>
            <a:pPr algn="just" fontAlgn="base"/>
            <a:r>
              <a:rPr lang="es-GT" sz="1200" dirty="0" smtClean="0">
                <a:latin typeface="Arial" panose="020B0604020202020204" pitchFamily="34" charset="0"/>
                <a:cs typeface="Arial" panose="020B0604020202020204" pitchFamily="34" charset="0"/>
              </a:rPr>
              <a:t>en </a:t>
            </a:r>
            <a:r>
              <a:rPr lang="es-GT" sz="1200" dirty="0">
                <a:latin typeface="Arial" panose="020B0604020202020204" pitchFamily="34" charset="0"/>
                <a:cs typeface="Arial" panose="020B0604020202020204" pitchFamily="34" charset="0"/>
              </a:rPr>
              <a:t>los transportes, en la medicina y en muchos otros sectores.</a:t>
            </a:r>
          </a:p>
          <a:p>
            <a:pPr algn="ctr"/>
            <a:endParaRPr lang="es-ES" sz="5400" cap="none" spc="50" dirty="0" smtClean="0">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2050" name="Picture 2" descr="InformÃ¡ti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900" y="2019300"/>
            <a:ext cx="4317999"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2998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3987800" cy="4351338"/>
          </a:xfrm>
        </p:spPr>
        <p:txBody>
          <a:bodyPr/>
          <a:lstStyle/>
          <a:p>
            <a:pPr algn="just" fontAlgn="t"/>
            <a:r>
              <a:rPr lang="es-GT" sz="2000" dirty="0"/>
              <a:t>Informática es el tratamiento</a:t>
            </a:r>
            <a:r>
              <a:rPr lang="es-GT" sz="2000" b="1" dirty="0"/>
              <a:t> </a:t>
            </a:r>
            <a:r>
              <a:rPr lang="es-GT" sz="2000" dirty="0"/>
              <a:t>automático</a:t>
            </a:r>
            <a:r>
              <a:rPr lang="es-GT" sz="2000" b="1" dirty="0"/>
              <a:t> </a:t>
            </a:r>
            <a:r>
              <a:rPr lang="es-GT" sz="2000" dirty="0"/>
              <a:t>de</a:t>
            </a:r>
            <a:r>
              <a:rPr lang="es-GT" sz="2000" b="1" dirty="0"/>
              <a:t> </a:t>
            </a:r>
            <a:r>
              <a:rPr lang="es-GT" sz="2000" dirty="0"/>
              <a:t>la</a:t>
            </a:r>
            <a:r>
              <a:rPr lang="es-GT" sz="2000" b="1" dirty="0"/>
              <a:t> </a:t>
            </a:r>
            <a:r>
              <a:rPr lang="es-GT" sz="2000" dirty="0"/>
              <a:t>información. Como tal, la informática designa a un conjunto de conocimientos teóricos y prácticos, relativos al ámbito de la ciencia y de la tecnología, que se combinan para posibilitar el tratamiento racional y automático de la información mediante sistemas</a:t>
            </a:r>
            <a:r>
              <a:rPr lang="es-GT" sz="2000" b="1" dirty="0"/>
              <a:t> </a:t>
            </a:r>
            <a:r>
              <a:rPr lang="es-GT" sz="2000" dirty="0"/>
              <a:t>informáticos</a:t>
            </a:r>
            <a:r>
              <a:rPr lang="es-GT" sz="2000" b="1" dirty="0"/>
              <a:t> </a:t>
            </a:r>
            <a:r>
              <a:rPr lang="es-GT" sz="2000" dirty="0"/>
              <a:t>o</a:t>
            </a:r>
            <a:r>
              <a:rPr lang="es-GT" sz="2000" b="1" dirty="0"/>
              <a:t> </a:t>
            </a:r>
            <a:r>
              <a:rPr lang="es-GT" sz="2000" dirty="0"/>
              <a:t>computadoras</a:t>
            </a:r>
            <a:r>
              <a:rPr lang="es-GT" sz="2000" dirty="0" smtClean="0"/>
              <a:t>.</a:t>
            </a:r>
            <a:r>
              <a:rPr lang="es-GT" dirty="0" smtClean="0"/>
              <a:t/>
            </a:r>
            <a:br>
              <a:rPr lang="es-GT" dirty="0" smtClean="0"/>
            </a:br>
            <a:endParaRPr lang="es-GT" dirty="0"/>
          </a:p>
        </p:txBody>
      </p:sp>
      <p:pic>
        <p:nvPicPr>
          <p:cNvPr id="5" name="Picture 2" descr="Resultado de imagen para fondos"/>
          <p:cNvPicPr>
            <a:picLocks noChangeAspect="1" noChangeArrowheads="1"/>
          </p:cNvPicPr>
          <p:nvPr/>
        </p:nvPicPr>
        <p:blipFill rotWithShape="1">
          <a:blip r:embed="rId2">
            <a:extLst>
              <a:ext uri="{28A0092B-C50C-407E-A947-70E740481C1C}">
                <a14:useLocalDpi xmlns:a14="http://schemas.microsoft.com/office/drawing/2010/main" val="0"/>
              </a:ext>
            </a:extLst>
          </a:blip>
          <a:srcRect l="59003" t="437" r="5628" b="-437"/>
          <a:stretch/>
        </p:blipFill>
        <p:spPr bwMode="auto">
          <a:xfrm rot="16200000">
            <a:off x="5200650" y="-5200650"/>
            <a:ext cx="1790700" cy="12192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esultado de imagen para informati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0" y="2122430"/>
            <a:ext cx="4648200" cy="316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6982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839788" y="2057400"/>
            <a:ext cx="5078412" cy="3811588"/>
          </a:xfrm>
        </p:spPr>
        <p:txBody>
          <a:bodyPr>
            <a:normAutofit fontScale="92500" lnSpcReduction="20000"/>
          </a:bodyPr>
          <a:lstStyle/>
          <a:p>
            <a:pPr fontAlgn="t"/>
            <a:r>
              <a:rPr lang="es-GT" dirty="0">
                <a:latin typeface="Arial" panose="020B0604020202020204" pitchFamily="34" charset="0"/>
                <a:cs typeface="Arial" panose="020B0604020202020204" pitchFamily="34" charset="0"/>
              </a:rPr>
              <a:t>La informática nos posibilita el manejo rápido y eficiente de enormes volúmenes de datos y es clave en el desarrollo de las tecnologías de la comunicación y el internet.</a:t>
            </a:r>
          </a:p>
          <a:p>
            <a:pPr fontAlgn="t"/>
            <a:r>
              <a:rPr lang="es-GT" dirty="0">
                <a:latin typeface="Arial" panose="020B0604020202020204" pitchFamily="34" charset="0"/>
                <a:cs typeface="Arial" panose="020B0604020202020204" pitchFamily="34" charset="0"/>
              </a:rPr>
              <a:t>Su grado de utilidad es tal que hoy día no hay prácticamente actividad humana o disciplina del conocimiento que no se sirva de ella.</a:t>
            </a:r>
          </a:p>
          <a:p>
            <a:pPr fontAlgn="t"/>
            <a:r>
              <a:rPr lang="es-GT" dirty="0">
                <a:latin typeface="Arial" panose="020B0604020202020204" pitchFamily="34" charset="0"/>
                <a:cs typeface="Arial" panose="020B0604020202020204" pitchFamily="34" charset="0"/>
              </a:rPr>
              <a:t>Asimismo, la informática posee dos importantes áreas de desarrollo que son el </a:t>
            </a:r>
            <a:r>
              <a:rPr lang="es-GT" dirty="0">
                <a:latin typeface="Arial" panose="020B0604020202020204" pitchFamily="34" charset="0"/>
                <a:cs typeface="Arial" panose="020B0604020202020204" pitchFamily="34" charset="0"/>
                <a:hlinkClick r:id="rId2"/>
              </a:rPr>
              <a:t>software</a:t>
            </a:r>
            <a:r>
              <a:rPr lang="es-GT" dirty="0">
                <a:latin typeface="Arial" panose="020B0604020202020204" pitchFamily="34" charset="0"/>
                <a:cs typeface="Arial" panose="020B0604020202020204" pitchFamily="34" charset="0"/>
              </a:rPr>
              <a:t> (programas informáticos) y el </a:t>
            </a:r>
            <a:r>
              <a:rPr lang="es-GT" dirty="0">
                <a:latin typeface="Arial" panose="020B0604020202020204" pitchFamily="34" charset="0"/>
                <a:cs typeface="Arial" panose="020B0604020202020204" pitchFamily="34" charset="0"/>
                <a:hlinkClick r:id="rId3"/>
              </a:rPr>
              <a:t>hardware</a:t>
            </a:r>
            <a:r>
              <a:rPr lang="es-GT" dirty="0">
                <a:latin typeface="Arial" panose="020B0604020202020204" pitchFamily="34" charset="0"/>
                <a:cs typeface="Arial" panose="020B0604020202020204" pitchFamily="34" charset="0"/>
              </a:rPr>
              <a:t> (parte física del sistema informático).</a:t>
            </a:r>
          </a:p>
          <a:p>
            <a:pPr fontAlgn="t"/>
            <a:r>
              <a:rPr lang="es-GT" dirty="0">
                <a:latin typeface="Arial" panose="020B0604020202020204" pitchFamily="34" charset="0"/>
                <a:cs typeface="Arial" panose="020B0604020202020204" pitchFamily="34" charset="0"/>
              </a:rPr>
              <a:t>El área de estudio del software es la más desarrollada y amplia en la informática, en especial, por la necesidad de crear programas que realicen una serie de tareas específicas en cada área de aplicación en función de mejorar la sistematización, calidad y optimización de datos y de la productividad de trabajo.</a:t>
            </a:r>
          </a:p>
          <a:p>
            <a:pPr fontAlgn="t"/>
            <a:r>
              <a:rPr lang="es-GT" dirty="0">
                <a:latin typeface="Arial" panose="020B0604020202020204" pitchFamily="34" charset="0"/>
                <a:cs typeface="Arial" panose="020B0604020202020204" pitchFamily="34" charset="0"/>
              </a:rPr>
              <a:t>La informática se encuentra en los ámbitos empresarial, industrial, comercial, educativo, así como en la medicina, los transportes o los videojuegos. Su potencial, en este sentido, es ilimitado.</a:t>
            </a:r>
          </a:p>
          <a:p>
            <a:endParaRPr lang="es-GT" dirty="0"/>
          </a:p>
        </p:txBody>
      </p:sp>
      <p:sp>
        <p:nvSpPr>
          <p:cNvPr id="5" name="Rectángulo 4"/>
          <p:cNvSpPr/>
          <p:nvPr/>
        </p:nvSpPr>
        <p:spPr>
          <a:xfrm>
            <a:off x="1070623" y="987425"/>
            <a:ext cx="3470566" cy="923330"/>
          </a:xfrm>
          <a:prstGeom prst="rect">
            <a:avLst/>
          </a:prstGeom>
          <a:noFill/>
        </p:spPr>
        <p:txBody>
          <a:bodyPr wrap="none" lIns="91440" tIns="45720" rIns="91440" bIns="45720">
            <a:prstTxWarp prst="textArchUp">
              <a:avLst/>
            </a:prstTxWarp>
            <a:spAutoFit/>
          </a:bodyPr>
          <a:lstStyle/>
          <a:p>
            <a:pPr algn="ctr"/>
            <a:r>
              <a:rPr lang="es-ES" sz="5400" b="1" dirty="0" smtClean="0">
                <a:ln w="22225">
                  <a:solidFill>
                    <a:schemeClr val="accent2"/>
                  </a:solidFill>
                  <a:prstDash val="solid"/>
                </a:ln>
                <a:solidFill>
                  <a:schemeClr val="bg2">
                    <a:lumMod val="10000"/>
                  </a:schemeClr>
                </a:solidFill>
              </a:rPr>
              <a:t>Utilidad de la informática</a:t>
            </a:r>
            <a:endParaRPr lang="es-ES" sz="5400" b="1" dirty="0">
              <a:ln w="22225">
                <a:solidFill>
                  <a:schemeClr val="accent2"/>
                </a:solidFill>
                <a:prstDash val="solid"/>
              </a:ln>
              <a:solidFill>
                <a:schemeClr val="bg2">
                  <a:lumMod val="10000"/>
                </a:schemeClr>
              </a:solidFill>
            </a:endParaRPr>
          </a:p>
        </p:txBody>
      </p:sp>
      <p:pic>
        <p:nvPicPr>
          <p:cNvPr id="6" name="Picture 2" descr="Resultado de imagen para fondos"/>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59003" t="437" r="5628" b="-437"/>
          <a:stretch/>
        </p:blipFill>
        <p:spPr bwMode="auto">
          <a:xfrm>
            <a:off x="8763000" y="1"/>
            <a:ext cx="3429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779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down)">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down)">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down)">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05048" y="3314701"/>
            <a:ext cx="8275751" cy="3125788"/>
          </a:xfrm>
        </p:spPr>
        <p:txBody>
          <a:bodyPr>
            <a:normAutofit fontScale="90000"/>
          </a:bodyPr>
          <a:lstStyle/>
          <a:p>
            <a:pPr fontAlgn="t"/>
            <a:r>
              <a:rPr lang="es-GT" sz="1600" dirty="0"/>
              <a:t>En informática, la programación es el uso de lenguajes informáticos para imprimir en un sistema computacional funciones y procesos deseados. La programación de una computadora es la forma de indicar a la computadora qué es lo que tiene que hacer.</a:t>
            </a:r>
            <a:br>
              <a:rPr lang="es-GT" sz="1600" dirty="0"/>
            </a:br>
            <a:r>
              <a:rPr lang="es-GT" sz="1600" dirty="0"/>
              <a:t>Un</a:t>
            </a:r>
            <a:r>
              <a:rPr lang="es-GT" sz="1600" b="1" dirty="0"/>
              <a:t> </a:t>
            </a:r>
            <a:r>
              <a:rPr lang="es-GT" sz="1600" dirty="0"/>
              <a:t>lenguaje</a:t>
            </a:r>
            <a:r>
              <a:rPr lang="es-GT" sz="1600" b="1" dirty="0"/>
              <a:t> </a:t>
            </a:r>
            <a:r>
              <a:rPr lang="es-GT" sz="1600" dirty="0"/>
              <a:t>de</a:t>
            </a:r>
            <a:r>
              <a:rPr lang="es-GT" sz="1600" b="1" dirty="0"/>
              <a:t> </a:t>
            </a:r>
            <a:r>
              <a:rPr lang="es-GT" sz="1600" dirty="0"/>
              <a:t>programación es, en la ciencia de la computación, la herramienta para automatizar informaciones y acciones a través de una computadora. Los lenguajes de programación más conocidos son: Basic (1964), C++ (1983), </a:t>
            </a:r>
            <a:r>
              <a:rPr lang="es-GT" sz="1600" dirty="0" err="1"/>
              <a:t>Phyton</a:t>
            </a:r>
            <a:r>
              <a:rPr lang="es-GT" sz="1600" dirty="0"/>
              <a:t> (1991), Java (1995), C# (2000), entre otros.</a:t>
            </a:r>
            <a:br>
              <a:rPr lang="es-GT" sz="1600" dirty="0"/>
            </a:br>
            <a:r>
              <a:rPr lang="es-GT" sz="1600" dirty="0"/>
              <a:t>La programación es una de las etapas para el desarrollo de un programa o software. La programación especifica la estructura y el comportamiento de un programa verificando si está funcionando adecuadamente o no.</a:t>
            </a:r>
            <a:br>
              <a:rPr lang="es-GT" sz="1600" dirty="0"/>
            </a:br>
            <a:r>
              <a:rPr lang="es-GT" sz="1600" dirty="0"/>
              <a:t>La programación incluye la especificación del algoritmo definida como la secuencia de pasos y operaciones que el programa debe realizar para resolver un problema. Para que el algoritmo funcione, el programa debe estar implementado en un lenguaje compatible y correcto.</a:t>
            </a:r>
            <a:r>
              <a:rPr lang="es-GT" dirty="0"/>
              <a:t/>
            </a:r>
            <a:br>
              <a:rPr lang="es-GT" dirty="0"/>
            </a:br>
            <a:endParaRPr lang="es-GT" dirty="0"/>
          </a:p>
        </p:txBody>
      </p:sp>
      <p:pic>
        <p:nvPicPr>
          <p:cNvPr id="4" name="Picture 2" descr="Resultado de imagen para fondo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9003" t="437" r="5628" b="-437"/>
          <a:stretch/>
        </p:blipFill>
        <p:spPr bwMode="auto">
          <a:xfrm>
            <a:off x="0" y="0"/>
            <a:ext cx="307804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3362026" y="1252835"/>
            <a:ext cx="7961795" cy="1200329"/>
          </a:xfrm>
          <a:prstGeom prst="rect">
            <a:avLst/>
          </a:prstGeom>
          <a:noFill/>
        </p:spPr>
        <p:txBody>
          <a:bodyPr wrap="none" lIns="91440" tIns="45720" rIns="91440" bIns="45720">
            <a:spAutoFit/>
          </a:bodyPr>
          <a:lstStyle/>
          <a:p>
            <a:pPr algn="ctr"/>
            <a:r>
              <a:rPr lang="es-ES" sz="7200" b="1" dirty="0" smtClean="0">
                <a:ln w="12700">
                  <a:solidFill>
                    <a:schemeClr val="accent5"/>
                  </a:solidFill>
                  <a:prstDash val="solid"/>
                </a:ln>
                <a:pattFill prst="ltDnDiag">
                  <a:fgClr>
                    <a:schemeClr val="accent5">
                      <a:lumMod val="60000"/>
                      <a:lumOff val="40000"/>
                    </a:schemeClr>
                  </a:fgClr>
                  <a:bgClr>
                    <a:schemeClr val="bg1"/>
                  </a:bgClr>
                </a:pattFill>
              </a:rPr>
              <a:t>LA PROGRAMACIÓN</a:t>
            </a:r>
            <a:endParaRPr lang="es-ES" sz="7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3182953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p:cNvPicPr>
            <a:picLocks noGrp="1" noChangeAspect="1"/>
          </p:cNvPicPr>
          <p:nvPr>
            <p:ph sz="half" idx="1"/>
          </p:nvPr>
        </p:nvPicPr>
        <p:blipFill>
          <a:blip r:embed="rId2"/>
          <a:stretch>
            <a:fillRect/>
          </a:stretch>
        </p:blipFill>
        <p:spPr>
          <a:xfrm>
            <a:off x="0" y="0"/>
            <a:ext cx="12192000" cy="6858000"/>
          </a:xfrm>
          <a:prstGeom prst="rect">
            <a:avLst/>
          </a:prstGeom>
        </p:spPr>
      </p:pic>
      <p:sp>
        <p:nvSpPr>
          <p:cNvPr id="11" name="Rectángulo 10"/>
          <p:cNvSpPr/>
          <p:nvPr/>
        </p:nvSpPr>
        <p:spPr>
          <a:xfrm>
            <a:off x="6836345" y="211435"/>
            <a:ext cx="5148718"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s-E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PROGRAMACIÓN</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5200988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a:xfrm>
            <a:off x="4089400" y="1825625"/>
            <a:ext cx="3581400" cy="2619375"/>
          </a:xfrm>
        </p:spPr>
        <p:txBody>
          <a:bodyPr>
            <a:normAutofit lnSpcReduction="10000"/>
          </a:bodyPr>
          <a:lstStyle/>
          <a:p>
            <a:pPr fontAlgn="base"/>
            <a:r>
              <a:rPr lang="es-GT" sz="1400" dirty="0">
                <a:latin typeface="Arial" panose="020B0604020202020204" pitchFamily="34" charset="0"/>
                <a:cs typeface="Arial" panose="020B0604020202020204" pitchFamily="34" charset="0"/>
              </a:rPr>
              <a:t>Por lo general, las empresas de </a:t>
            </a:r>
            <a:r>
              <a:rPr lang="es-GT" sz="1400" b="1" u="sng" dirty="0">
                <a:latin typeface="Arial" panose="020B0604020202020204" pitchFamily="34" charset="0"/>
                <a:cs typeface="Arial" panose="020B0604020202020204" pitchFamily="34" charset="0"/>
                <a:hlinkClick r:id="rId2"/>
              </a:rPr>
              <a:t>informática</a:t>
            </a:r>
            <a:r>
              <a:rPr lang="es-GT" sz="1400" dirty="0">
                <a:latin typeface="Arial" panose="020B0604020202020204" pitchFamily="34" charset="0"/>
                <a:cs typeface="Arial" panose="020B0604020202020204" pitchFamily="34" charset="0"/>
              </a:rPr>
              <a:t> cuentan con soporte técnico a disposición de sus usuarios. La atención se brinda por teléfono, a través de Internet o, en algunos casos, mediante visitas del personal al domicilio del cliente. El soporte técnico puede contribuir a resolver a distancia un error de programación en un </a:t>
            </a:r>
            <a:r>
              <a:rPr lang="es-GT" sz="1400" b="1" u="sng" dirty="0">
                <a:latin typeface="Arial" panose="020B0604020202020204" pitchFamily="34" charset="0"/>
                <a:cs typeface="Arial" panose="020B0604020202020204" pitchFamily="34" charset="0"/>
                <a:hlinkClick r:id="rId3"/>
              </a:rPr>
              <a:t>software</a:t>
            </a:r>
            <a:r>
              <a:rPr lang="es-GT" sz="1400" dirty="0">
                <a:latin typeface="Arial" panose="020B0604020202020204" pitchFamily="34" charset="0"/>
                <a:cs typeface="Arial" panose="020B0604020202020204" pitchFamily="34" charset="0"/>
              </a:rPr>
              <a:t> o una instalación defectuosa de un </a:t>
            </a:r>
            <a:r>
              <a:rPr lang="es-GT" sz="1400" b="1" u="sng" dirty="0">
                <a:latin typeface="Arial" panose="020B0604020202020204" pitchFamily="34" charset="0"/>
                <a:cs typeface="Arial" panose="020B0604020202020204" pitchFamily="34" charset="0"/>
                <a:hlinkClick r:id="rId4"/>
              </a:rPr>
              <a:t>hardware</a:t>
            </a:r>
            <a:r>
              <a:rPr lang="es-GT" sz="1400" dirty="0">
                <a:latin typeface="Arial" panose="020B0604020202020204" pitchFamily="34" charset="0"/>
                <a:cs typeface="Arial" panose="020B0604020202020204" pitchFamily="34" charset="0"/>
              </a:rPr>
              <a:t>, por citar dos posibilidades</a:t>
            </a:r>
            <a:r>
              <a:rPr lang="es-GT" sz="1400" dirty="0" smtClean="0">
                <a:latin typeface="Arial" panose="020B0604020202020204" pitchFamily="34" charset="0"/>
                <a:cs typeface="Arial" panose="020B0604020202020204" pitchFamily="34" charset="0"/>
              </a:rPr>
              <a:t>.</a:t>
            </a:r>
            <a:r>
              <a:rPr lang="es-GT" dirty="0" smtClean="0"/>
              <a:t/>
            </a:r>
            <a:br>
              <a:rPr lang="es-GT" dirty="0" smtClean="0"/>
            </a:br>
            <a:endParaRPr lang="es-GT" dirty="0"/>
          </a:p>
        </p:txBody>
      </p:sp>
      <p:pic>
        <p:nvPicPr>
          <p:cNvPr id="5" name="Picture 2" descr="Resultado de imagen para fondos"/>
          <p:cNvPicPr>
            <a:picLocks noGrp="1" noChangeAspect="1" noChangeArrowheads="1"/>
          </p:cNvPicPr>
          <p:nvPr>
            <p:ph sz="half" idx="1"/>
          </p:nvPr>
        </p:nvPicPr>
        <p:blipFill rotWithShape="1">
          <a:blip r:embed="rId5">
            <a:extLst>
              <a:ext uri="{28A0092B-C50C-407E-A947-70E740481C1C}">
                <a14:useLocalDpi xmlns:a14="http://schemas.microsoft.com/office/drawing/2010/main" val="0"/>
              </a:ext>
            </a:extLst>
          </a:blip>
          <a:srcRect l="59003" t="437" r="5628" b="-437"/>
          <a:stretch/>
        </p:blipFill>
        <p:spPr bwMode="auto">
          <a:xfrm>
            <a:off x="1" y="0"/>
            <a:ext cx="3225799"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3881188" y="566241"/>
            <a:ext cx="7929811" cy="923330"/>
          </a:xfrm>
          <a:prstGeom prst="rect">
            <a:avLst/>
          </a:prstGeom>
          <a:noFill/>
        </p:spPr>
        <p:txBody>
          <a:bodyPr wrap="square" lIns="91440" tIns="45720" rIns="91440" bIns="45720">
            <a:spAutoFit/>
          </a:bodyPr>
          <a:lstStyle/>
          <a:p>
            <a:pPr algn="ctr"/>
            <a:r>
              <a:rPr lang="es-E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SOPORTE TÉCNICO</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172" name="Picture 4" descr="Soporte técnic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7299" y="1825625"/>
            <a:ext cx="4203700" cy="356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1837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6"/>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grpId="0" nodeType="clickEffect">
                                  <p:stCondLst>
                                    <p:cond delay="0"/>
                                  </p:stCondLst>
                                  <p:childTnLst>
                                    <p:animRot by="120000">
                                      <p:cBhvr>
                                        <p:cTn id="10" dur="100" fill="hold">
                                          <p:stCondLst>
                                            <p:cond delay="0"/>
                                          </p:stCondLst>
                                        </p:cTn>
                                        <p:tgtEl>
                                          <p:spTgt spid="4">
                                            <p:txEl>
                                              <p:pRg st="0" end="0"/>
                                            </p:txEl>
                                          </p:spTgt>
                                        </p:tgtEl>
                                        <p:attrNameLst>
                                          <p:attrName>r</p:attrName>
                                        </p:attrNameLst>
                                      </p:cBhvr>
                                    </p:animRot>
                                    <p:animRot by="-240000">
                                      <p:cBhvr>
                                        <p:cTn id="11" dur="200" fill="hold">
                                          <p:stCondLst>
                                            <p:cond delay="200"/>
                                          </p:stCondLst>
                                        </p:cTn>
                                        <p:tgtEl>
                                          <p:spTgt spid="4">
                                            <p:txEl>
                                              <p:pRg st="0" end="0"/>
                                            </p:txEl>
                                          </p:spTgt>
                                        </p:tgtEl>
                                        <p:attrNameLst>
                                          <p:attrName>r</p:attrName>
                                        </p:attrNameLst>
                                      </p:cBhvr>
                                    </p:animRot>
                                    <p:animRot by="240000">
                                      <p:cBhvr>
                                        <p:cTn id="12" dur="200" fill="hold">
                                          <p:stCondLst>
                                            <p:cond delay="400"/>
                                          </p:stCondLst>
                                        </p:cTn>
                                        <p:tgtEl>
                                          <p:spTgt spid="4">
                                            <p:txEl>
                                              <p:pRg st="0" end="0"/>
                                            </p:txEl>
                                          </p:spTgt>
                                        </p:tgtEl>
                                        <p:attrNameLst>
                                          <p:attrName>r</p:attrName>
                                        </p:attrNameLst>
                                      </p:cBhvr>
                                    </p:animRot>
                                    <p:animRot by="-240000">
                                      <p:cBhvr>
                                        <p:cTn id="13" dur="200" fill="hold">
                                          <p:stCondLst>
                                            <p:cond delay="600"/>
                                          </p:stCondLst>
                                        </p:cTn>
                                        <p:tgtEl>
                                          <p:spTgt spid="4">
                                            <p:txEl>
                                              <p:pRg st="0" end="0"/>
                                            </p:txEl>
                                          </p:spTgt>
                                        </p:tgtEl>
                                        <p:attrNameLst>
                                          <p:attrName>r</p:attrName>
                                        </p:attrNameLst>
                                      </p:cBhvr>
                                    </p:animRot>
                                    <p:animRot by="120000">
                                      <p:cBhvr>
                                        <p:cTn id="14" dur="200" fill="hold">
                                          <p:stCondLst>
                                            <p:cond delay="800"/>
                                          </p:stCondLst>
                                        </p:cTn>
                                        <p:tgtEl>
                                          <p:spTgt spid="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sultado de imagen para fondos"/>
          <p:cNvPicPr>
            <a:picLocks noChangeAspect="1" noChangeArrowheads="1"/>
          </p:cNvPicPr>
          <p:nvPr/>
        </p:nvPicPr>
        <p:blipFill rotWithShape="1">
          <a:blip r:embed="rId2">
            <a:extLst>
              <a:ext uri="{28A0092B-C50C-407E-A947-70E740481C1C}">
                <a14:useLocalDpi xmlns:a14="http://schemas.microsoft.com/office/drawing/2010/main" val="0"/>
              </a:ext>
            </a:extLst>
          </a:blip>
          <a:srcRect l="59003" t="437" r="5628" b="-437"/>
          <a:stretch/>
        </p:blipFill>
        <p:spPr bwMode="auto">
          <a:xfrm rot="16200000">
            <a:off x="7962900" y="-2438400"/>
            <a:ext cx="1790700" cy="6667499"/>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889331" y="2903835"/>
            <a:ext cx="5439069" cy="3046988"/>
          </a:xfrm>
          <a:prstGeom prst="rect">
            <a:avLst/>
          </a:prstGeom>
          <a:noFill/>
        </p:spPr>
        <p:txBody>
          <a:bodyPr wrap="square" lIns="91440" tIns="45720" rIns="91440" bIns="45720">
            <a:spAutoFit/>
          </a:bodyPr>
          <a:lstStyle/>
          <a:p>
            <a:r>
              <a:rPr lang="es-GT" sz="1200" dirty="0"/>
              <a:t>Usualmente, el técnico de soporte solo se ocupa de problemas de "nivel 1". Esto significa que anota el nombre de la persona que llama y el problema que tiene. Luego, ingresa estos datos en la base de datos para consultas. Con la ayuda de una base de conocimientos en la que aparecen las preguntas y respuestas más frecuentes, realiza un diagnóstico y trata de encontrar una solución dentro de un plazo estipulado por el empleador. Si el técnico tarda demasiado en resolver el inconveniente o no posee la habilidad necesaria para asistir, el problema se envía a un experto cuyo trabajo es resolver problemas de "nivel 2". </a:t>
            </a:r>
            <a:endParaRPr lang="es-GT" sz="1200" dirty="0" smtClean="0"/>
          </a:p>
          <a:p>
            <a:r>
              <a:rPr lang="es-GT" sz="1200" b="1" dirty="0" smtClean="0">
                <a:latin typeface="Arial" panose="020B0604020202020204" pitchFamily="34" charset="0"/>
                <a:cs typeface="Arial" panose="020B0604020202020204" pitchFamily="34" charset="0"/>
              </a:rPr>
              <a:t>Qué </a:t>
            </a:r>
            <a:r>
              <a:rPr lang="es-GT" sz="1200" b="1" dirty="0">
                <a:latin typeface="Arial" panose="020B0604020202020204" pitchFamily="34" charset="0"/>
                <a:cs typeface="Arial" panose="020B0604020202020204" pitchFamily="34" charset="0"/>
              </a:rPr>
              <a:t>habilidades debe tener el técnico de soporte</a:t>
            </a:r>
          </a:p>
          <a:p>
            <a:r>
              <a:rPr lang="es-GT" sz="1200" dirty="0">
                <a:latin typeface="Arial" panose="020B0604020202020204" pitchFamily="34" charset="0"/>
                <a:cs typeface="Arial" panose="020B0604020202020204" pitchFamily="34" charset="0"/>
              </a:rPr>
              <a:t>De la misma manera que un técnico de mantenimiento, un técnico de soporte debe poseer habilidades técnicas reales (tanto en </a:t>
            </a:r>
            <a:r>
              <a:rPr lang="es-GT" sz="1200" i="1" dirty="0">
                <a:latin typeface="Arial" panose="020B0604020202020204" pitchFamily="34" charset="0"/>
                <a:cs typeface="Arial" panose="020B0604020202020204" pitchFamily="34" charset="0"/>
              </a:rPr>
              <a:t>hardware</a:t>
            </a:r>
            <a:r>
              <a:rPr lang="es-GT" sz="1200" dirty="0">
                <a:latin typeface="Arial" panose="020B0604020202020204" pitchFamily="34" charset="0"/>
                <a:cs typeface="Arial" panose="020B0604020202020204" pitchFamily="34" charset="0"/>
              </a:rPr>
              <a:t> como en </a:t>
            </a:r>
            <a:r>
              <a:rPr lang="es-GT" sz="1200" i="1" dirty="0">
                <a:latin typeface="Arial" panose="020B0604020202020204" pitchFamily="34" charset="0"/>
                <a:cs typeface="Arial" panose="020B0604020202020204" pitchFamily="34" charset="0"/>
              </a:rPr>
              <a:t>software</a:t>
            </a:r>
            <a:r>
              <a:rPr lang="es-GT" sz="1200" dirty="0">
                <a:latin typeface="Arial" panose="020B0604020202020204" pitchFamily="34" charset="0"/>
                <a:cs typeface="Arial" panose="020B0604020202020204" pitchFamily="34" charset="0"/>
              </a:rPr>
              <a:t>) y la capacidad de saber escuchar a los usuarios y actuar como mediador. El soporte técnico debe ser metódico y analítico y debe saber juzgar qué preguntas hacer al usuario. Asimismo, debe saber percibir el nivel de conocimiento informático del usuario para saber usar mucho o poco vocabulario </a:t>
            </a:r>
            <a:r>
              <a:rPr lang="es-GT" sz="1200" dirty="0" smtClean="0">
                <a:latin typeface="Arial" panose="020B0604020202020204" pitchFamily="34" charset="0"/>
                <a:cs typeface="Arial" panose="020B0604020202020204" pitchFamily="34" charset="0"/>
              </a:rPr>
              <a:t>técnico.</a:t>
            </a:r>
            <a:endParaRPr lang="es-ES" sz="4000" b="0" cap="none" spc="0" dirty="0">
              <a:ln w="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8194" name="Picture 2" descr="Resultado de imagen para soporte tecni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5524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46056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grpId="0" nodeType="clickEffect">
                                  <p:stCondLst>
                                    <p:cond delay="0"/>
                                  </p:stCondLst>
                                  <p:childTnLst>
                                    <p:animClr clrSpc="rgb" dir="cw">
                                      <p:cBhvr override="childStyle">
                                        <p:cTn id="11" dur="250" autoRev="1" fill="remove"/>
                                        <p:tgtEl>
                                          <p:spTgt spid="4"/>
                                        </p:tgtEl>
                                        <p:attrNameLst>
                                          <p:attrName>style.color</p:attrName>
                                        </p:attrNameLst>
                                      </p:cBhvr>
                                      <p:to>
                                        <a:schemeClr val="bg1"/>
                                      </p:to>
                                    </p:animClr>
                                    <p:animClr clrSpc="rgb" dir="cw">
                                      <p:cBhvr>
                                        <p:cTn id="12" dur="250" autoRev="1" fill="remove"/>
                                        <p:tgtEl>
                                          <p:spTgt spid="4"/>
                                        </p:tgtEl>
                                        <p:attrNameLst>
                                          <p:attrName>fillcolor</p:attrName>
                                        </p:attrNameLst>
                                      </p:cBhvr>
                                      <p:to>
                                        <a:schemeClr val="bg1"/>
                                      </p:to>
                                    </p:animClr>
                                    <p:set>
                                      <p:cBhvr>
                                        <p:cTn id="13" dur="250" autoRev="1" fill="remove"/>
                                        <p:tgtEl>
                                          <p:spTgt spid="4"/>
                                        </p:tgtEl>
                                        <p:attrNameLst>
                                          <p:attrName>fill.type</p:attrName>
                                        </p:attrNameLst>
                                      </p:cBhvr>
                                      <p:to>
                                        <p:strVal val="solid"/>
                                      </p:to>
                                    </p:set>
                                    <p:set>
                                      <p:cBhvr>
                                        <p:cTn id="14"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246</Words>
  <Application>Microsoft Office PowerPoint</Application>
  <PresentationFormat>Panorámica</PresentationFormat>
  <Paragraphs>28</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En informática, la programación es el uso de lenguajes informáticos para imprimir en un sistema computacional funciones y procesos deseados. La programación de una computadora es la forma de indicar a la computadora qué es lo que tiene que hacer. Un lenguaje de programación es, en la ciencia de la computación, la herramienta para automatizar informaciones y acciones a través de una computadora. Los lenguajes de programación más conocidos son: Basic (1964), C++ (1983), Phyton (1991), Java (1995), C# (2000), entre otros. La programación es una de las etapas para el desarrollo de un programa o software. La programación especifica la estructura y el comportamiento de un programa verificando si está funcionando adecuadamente o no. La programación incluye la especificación del algoritmo definida como la secuencia de pasos y operaciones que el programa debe realizar para resolver un problema. Para que el algoritmo funcione, el programa debe estar implementado en un lenguaje compatible y correcto. </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Liceo Compu-Market</dc:creator>
  <cp:lastModifiedBy>Liceo Compu-Market</cp:lastModifiedBy>
  <cp:revision>8</cp:revision>
  <dcterms:created xsi:type="dcterms:W3CDTF">2019-05-29T13:45:54Z</dcterms:created>
  <dcterms:modified xsi:type="dcterms:W3CDTF">2019-05-29T15:38:01Z</dcterms:modified>
</cp:coreProperties>
</file>