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3" r:id="rId3"/>
    <p:sldId id="258" r:id="rId4"/>
    <p:sldId id="263" r:id="rId5"/>
    <p:sldId id="267" r:id="rId6"/>
    <p:sldId id="264" r:id="rId7"/>
    <p:sldId id="261" r:id="rId8"/>
    <p:sldId id="260" r:id="rId9"/>
    <p:sldId id="281" r:id="rId10"/>
    <p:sldId id="262"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93" userDrawn="1">
          <p15:clr>
            <a:srgbClr val="A4A3A4"/>
          </p15:clr>
        </p15:guide>
        <p15:guide id="4" pos="7242" userDrawn="1">
          <p15:clr>
            <a:srgbClr val="A4A3A4"/>
          </p15:clr>
        </p15:guide>
        <p15:guide id="6" orient="horz" pos="3974" userDrawn="1">
          <p15:clr>
            <a:srgbClr val="A4A3A4"/>
          </p15:clr>
        </p15:guide>
        <p15:guide id="8" orient="horz"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3E39"/>
    <a:srgbClr val="CD2104"/>
    <a:srgbClr val="C84E48"/>
    <a:srgbClr val="7A2824"/>
    <a:srgbClr val="91302B"/>
    <a:srgbClr val="22789B"/>
    <a:srgbClr val="FFFFFF"/>
    <a:srgbClr val="76AAC7"/>
    <a:srgbClr val="FB4729"/>
    <a:srgbClr val="CF0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59405-DD8E-479A-B075-825F2B6FD21F}" v="237" dt="2024-01-11T22:26:09.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5" autoAdjust="0"/>
    <p:restoredTop sz="94660"/>
  </p:normalViewPr>
  <p:slideViewPr>
    <p:cSldViewPr snapToGrid="0" showGuides="1">
      <p:cViewPr varScale="1">
        <p:scale>
          <a:sx n="111" d="100"/>
          <a:sy n="111" d="100"/>
        </p:scale>
        <p:origin x="762" y="108"/>
      </p:cViewPr>
      <p:guideLst>
        <p:guide pos="393"/>
        <p:guide pos="7242"/>
        <p:guide orient="horz" pos="3974"/>
        <p:guide orient="horz" pos="3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9061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B3D6111-357C-750C-1A13-2C85B945E94F}"/>
              </a:ext>
            </a:extLst>
          </p:cNvPr>
          <p:cNvSpPr>
            <a:spLocks noGrp="1"/>
          </p:cNvSpPr>
          <p:nvPr>
            <p:ph type="pic" sz="quarter" idx="10"/>
          </p:nvPr>
        </p:nvSpPr>
        <p:spPr>
          <a:xfrm>
            <a:off x="2341124" y="3126465"/>
            <a:ext cx="7509752" cy="1819072"/>
          </a:xfrm>
          <a:custGeom>
            <a:avLst/>
            <a:gdLst>
              <a:gd name="connsiteX0" fmla="*/ 0 w 7509752"/>
              <a:gd name="connsiteY0" fmla="*/ 0 h 1819072"/>
              <a:gd name="connsiteX1" fmla="*/ 7509752 w 7509752"/>
              <a:gd name="connsiteY1" fmla="*/ 0 h 1819072"/>
              <a:gd name="connsiteX2" fmla="*/ 7509752 w 7509752"/>
              <a:gd name="connsiteY2" fmla="*/ 1819072 h 1819072"/>
              <a:gd name="connsiteX3" fmla="*/ 0 w 7509752"/>
              <a:gd name="connsiteY3" fmla="*/ 1819072 h 1819072"/>
            </a:gdLst>
            <a:ahLst/>
            <a:cxnLst>
              <a:cxn ang="0">
                <a:pos x="connsiteX0" y="connsiteY0"/>
              </a:cxn>
              <a:cxn ang="0">
                <a:pos x="connsiteX1" y="connsiteY1"/>
              </a:cxn>
              <a:cxn ang="0">
                <a:pos x="connsiteX2" y="connsiteY2"/>
              </a:cxn>
              <a:cxn ang="0">
                <a:pos x="connsiteX3" y="connsiteY3"/>
              </a:cxn>
            </a:cxnLst>
            <a:rect l="l" t="t" r="r" b="b"/>
            <a:pathLst>
              <a:path w="7509752" h="1819072">
                <a:moveTo>
                  <a:pt x="0" y="0"/>
                </a:moveTo>
                <a:lnTo>
                  <a:pt x="7509752" y="0"/>
                </a:lnTo>
                <a:lnTo>
                  <a:pt x="7509752" y="1819072"/>
                </a:lnTo>
                <a:lnTo>
                  <a:pt x="0" y="1819072"/>
                </a:lnTo>
                <a:close/>
              </a:path>
            </a:pathLst>
          </a:custGeom>
        </p:spPr>
        <p:txBody>
          <a:bodyPr wrap="square">
            <a:noAutofit/>
          </a:bodyPr>
          <a:lstStyle/>
          <a:p>
            <a:endParaRPr lang="en-IN"/>
          </a:p>
        </p:txBody>
      </p:sp>
    </p:spTree>
    <p:extLst>
      <p:ext uri="{BB962C8B-B14F-4D97-AF65-F5344CB8AC3E}">
        <p14:creationId xmlns:p14="http://schemas.microsoft.com/office/powerpoint/2010/main" val="18838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41F9965-1976-184F-50C3-9DAF4D28454A}"/>
              </a:ext>
            </a:extLst>
          </p:cNvPr>
          <p:cNvSpPr>
            <a:spLocks noGrp="1"/>
          </p:cNvSpPr>
          <p:nvPr>
            <p:ph type="pic" sz="quarter" idx="10"/>
          </p:nvPr>
        </p:nvSpPr>
        <p:spPr>
          <a:xfrm>
            <a:off x="1420238" y="549275"/>
            <a:ext cx="4675761" cy="5759450"/>
          </a:xfrm>
          <a:custGeom>
            <a:avLst/>
            <a:gdLst>
              <a:gd name="connsiteX0" fmla="*/ 0 w 4675761"/>
              <a:gd name="connsiteY0" fmla="*/ 0 h 5759450"/>
              <a:gd name="connsiteX1" fmla="*/ 4675761 w 4675761"/>
              <a:gd name="connsiteY1" fmla="*/ 0 h 5759450"/>
              <a:gd name="connsiteX2" fmla="*/ 4675761 w 4675761"/>
              <a:gd name="connsiteY2" fmla="*/ 5759450 h 5759450"/>
              <a:gd name="connsiteX3" fmla="*/ 0 w 4675761"/>
              <a:gd name="connsiteY3" fmla="*/ 5759450 h 5759450"/>
            </a:gdLst>
            <a:ahLst/>
            <a:cxnLst>
              <a:cxn ang="0">
                <a:pos x="connsiteX0" y="connsiteY0"/>
              </a:cxn>
              <a:cxn ang="0">
                <a:pos x="connsiteX1" y="connsiteY1"/>
              </a:cxn>
              <a:cxn ang="0">
                <a:pos x="connsiteX2" y="connsiteY2"/>
              </a:cxn>
              <a:cxn ang="0">
                <a:pos x="connsiteX3" y="connsiteY3"/>
              </a:cxn>
            </a:cxnLst>
            <a:rect l="l" t="t" r="r" b="b"/>
            <a:pathLst>
              <a:path w="4675761" h="5759450">
                <a:moveTo>
                  <a:pt x="0" y="0"/>
                </a:moveTo>
                <a:lnTo>
                  <a:pt x="4675761" y="0"/>
                </a:lnTo>
                <a:lnTo>
                  <a:pt x="4675761" y="5759450"/>
                </a:lnTo>
                <a:lnTo>
                  <a:pt x="0" y="5759450"/>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78D28588-F8B0-CE2A-4E3A-AA9D8F75766B}"/>
              </a:ext>
            </a:extLst>
          </p:cNvPr>
          <p:cNvSpPr>
            <a:spLocks noGrp="1"/>
          </p:cNvSpPr>
          <p:nvPr>
            <p:ph type="pic" sz="quarter" idx="11"/>
          </p:nvPr>
        </p:nvSpPr>
        <p:spPr>
          <a:xfrm>
            <a:off x="5122901" y="1918008"/>
            <a:ext cx="3317126" cy="3093001"/>
          </a:xfrm>
          <a:custGeom>
            <a:avLst/>
            <a:gdLst>
              <a:gd name="connsiteX0" fmla="*/ 0 w 3317126"/>
              <a:gd name="connsiteY0" fmla="*/ 0 h 3093001"/>
              <a:gd name="connsiteX1" fmla="*/ 3317126 w 3317126"/>
              <a:gd name="connsiteY1" fmla="*/ 0 h 3093001"/>
              <a:gd name="connsiteX2" fmla="*/ 3317126 w 3317126"/>
              <a:gd name="connsiteY2" fmla="*/ 3093001 h 3093001"/>
              <a:gd name="connsiteX3" fmla="*/ 0 w 3317126"/>
              <a:gd name="connsiteY3" fmla="*/ 3093001 h 3093001"/>
            </a:gdLst>
            <a:ahLst/>
            <a:cxnLst>
              <a:cxn ang="0">
                <a:pos x="connsiteX0" y="connsiteY0"/>
              </a:cxn>
              <a:cxn ang="0">
                <a:pos x="connsiteX1" y="connsiteY1"/>
              </a:cxn>
              <a:cxn ang="0">
                <a:pos x="connsiteX2" y="connsiteY2"/>
              </a:cxn>
              <a:cxn ang="0">
                <a:pos x="connsiteX3" y="connsiteY3"/>
              </a:cxn>
            </a:cxnLst>
            <a:rect l="l" t="t" r="r" b="b"/>
            <a:pathLst>
              <a:path w="3317126" h="3093001">
                <a:moveTo>
                  <a:pt x="0" y="0"/>
                </a:moveTo>
                <a:lnTo>
                  <a:pt x="3317126" y="0"/>
                </a:lnTo>
                <a:lnTo>
                  <a:pt x="3317126" y="3093001"/>
                </a:lnTo>
                <a:lnTo>
                  <a:pt x="0" y="3093001"/>
                </a:lnTo>
                <a:close/>
              </a:path>
            </a:pathLst>
          </a:custGeom>
        </p:spPr>
        <p:txBody>
          <a:bodyPr wrap="square">
            <a:noAutofit/>
          </a:bodyPr>
          <a:lstStyle/>
          <a:p>
            <a:endParaRPr lang="en-IN"/>
          </a:p>
        </p:txBody>
      </p:sp>
    </p:spTree>
    <p:extLst>
      <p:ext uri="{BB962C8B-B14F-4D97-AF65-F5344CB8AC3E}">
        <p14:creationId xmlns:p14="http://schemas.microsoft.com/office/powerpoint/2010/main" val="954315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7B69B9F-9C31-FC8B-8827-0E177A8D9553}"/>
              </a:ext>
            </a:extLst>
          </p:cNvPr>
          <p:cNvSpPr>
            <a:spLocks noGrp="1"/>
          </p:cNvSpPr>
          <p:nvPr>
            <p:ph type="pic" sz="quarter" idx="10"/>
          </p:nvPr>
        </p:nvSpPr>
        <p:spPr>
          <a:xfrm>
            <a:off x="1889125" y="1396722"/>
            <a:ext cx="2008583" cy="2776817"/>
          </a:xfrm>
          <a:custGeom>
            <a:avLst/>
            <a:gdLst>
              <a:gd name="connsiteX0" fmla="*/ 0 w 2008583"/>
              <a:gd name="connsiteY0" fmla="*/ 0 h 2776817"/>
              <a:gd name="connsiteX1" fmla="*/ 2008583 w 2008583"/>
              <a:gd name="connsiteY1" fmla="*/ 0 h 2776817"/>
              <a:gd name="connsiteX2" fmla="*/ 2008583 w 2008583"/>
              <a:gd name="connsiteY2" fmla="*/ 2776817 h 2776817"/>
              <a:gd name="connsiteX3" fmla="*/ 0 w 2008583"/>
              <a:gd name="connsiteY3" fmla="*/ 2776817 h 2776817"/>
            </a:gdLst>
            <a:ahLst/>
            <a:cxnLst>
              <a:cxn ang="0">
                <a:pos x="connsiteX0" y="connsiteY0"/>
              </a:cxn>
              <a:cxn ang="0">
                <a:pos x="connsiteX1" y="connsiteY1"/>
              </a:cxn>
              <a:cxn ang="0">
                <a:pos x="connsiteX2" y="connsiteY2"/>
              </a:cxn>
              <a:cxn ang="0">
                <a:pos x="connsiteX3" y="connsiteY3"/>
              </a:cxn>
            </a:cxnLst>
            <a:rect l="l" t="t" r="r" b="b"/>
            <a:pathLst>
              <a:path w="2008583" h="2776817">
                <a:moveTo>
                  <a:pt x="0" y="0"/>
                </a:moveTo>
                <a:lnTo>
                  <a:pt x="2008583" y="0"/>
                </a:lnTo>
                <a:lnTo>
                  <a:pt x="2008583" y="2776817"/>
                </a:lnTo>
                <a:lnTo>
                  <a:pt x="0" y="2776817"/>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1767602E-5807-FBF4-2DB7-3B721F825FA8}"/>
              </a:ext>
            </a:extLst>
          </p:cNvPr>
          <p:cNvSpPr>
            <a:spLocks noGrp="1"/>
          </p:cNvSpPr>
          <p:nvPr>
            <p:ph type="pic" sz="quarter" idx="11"/>
          </p:nvPr>
        </p:nvSpPr>
        <p:spPr>
          <a:xfrm>
            <a:off x="5033722" y="1396721"/>
            <a:ext cx="2009328" cy="2776926"/>
          </a:xfrm>
          <a:custGeom>
            <a:avLst/>
            <a:gdLst>
              <a:gd name="connsiteX0" fmla="*/ 0 w 2009328"/>
              <a:gd name="connsiteY0" fmla="*/ 0 h 2776926"/>
              <a:gd name="connsiteX1" fmla="*/ 2009328 w 2009328"/>
              <a:gd name="connsiteY1" fmla="*/ 0 h 2776926"/>
              <a:gd name="connsiteX2" fmla="*/ 2009328 w 2009328"/>
              <a:gd name="connsiteY2" fmla="*/ 2776926 h 2776926"/>
              <a:gd name="connsiteX3" fmla="*/ 0 w 2009328"/>
              <a:gd name="connsiteY3" fmla="*/ 2776926 h 2776926"/>
            </a:gdLst>
            <a:ahLst/>
            <a:cxnLst>
              <a:cxn ang="0">
                <a:pos x="connsiteX0" y="connsiteY0"/>
              </a:cxn>
              <a:cxn ang="0">
                <a:pos x="connsiteX1" y="connsiteY1"/>
              </a:cxn>
              <a:cxn ang="0">
                <a:pos x="connsiteX2" y="connsiteY2"/>
              </a:cxn>
              <a:cxn ang="0">
                <a:pos x="connsiteX3" y="connsiteY3"/>
              </a:cxn>
            </a:cxnLst>
            <a:rect l="l" t="t" r="r" b="b"/>
            <a:pathLst>
              <a:path w="2009328" h="2776926">
                <a:moveTo>
                  <a:pt x="0" y="0"/>
                </a:moveTo>
                <a:lnTo>
                  <a:pt x="2009328" y="0"/>
                </a:lnTo>
                <a:lnTo>
                  <a:pt x="2009328" y="2776926"/>
                </a:lnTo>
                <a:lnTo>
                  <a:pt x="0" y="2776926"/>
                </a:ln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760A1C01-6057-E292-F15A-A2DB26181519}"/>
              </a:ext>
            </a:extLst>
          </p:cNvPr>
          <p:cNvSpPr>
            <a:spLocks noGrp="1"/>
          </p:cNvSpPr>
          <p:nvPr>
            <p:ph type="pic" sz="quarter" idx="12"/>
          </p:nvPr>
        </p:nvSpPr>
        <p:spPr>
          <a:xfrm>
            <a:off x="8324965" y="1396721"/>
            <a:ext cx="2009328" cy="2776926"/>
          </a:xfrm>
          <a:custGeom>
            <a:avLst/>
            <a:gdLst>
              <a:gd name="connsiteX0" fmla="*/ 0 w 2009328"/>
              <a:gd name="connsiteY0" fmla="*/ 0 h 2776926"/>
              <a:gd name="connsiteX1" fmla="*/ 2009328 w 2009328"/>
              <a:gd name="connsiteY1" fmla="*/ 0 h 2776926"/>
              <a:gd name="connsiteX2" fmla="*/ 2009328 w 2009328"/>
              <a:gd name="connsiteY2" fmla="*/ 2776926 h 2776926"/>
              <a:gd name="connsiteX3" fmla="*/ 0 w 2009328"/>
              <a:gd name="connsiteY3" fmla="*/ 2776926 h 2776926"/>
            </a:gdLst>
            <a:ahLst/>
            <a:cxnLst>
              <a:cxn ang="0">
                <a:pos x="connsiteX0" y="connsiteY0"/>
              </a:cxn>
              <a:cxn ang="0">
                <a:pos x="connsiteX1" y="connsiteY1"/>
              </a:cxn>
              <a:cxn ang="0">
                <a:pos x="connsiteX2" y="connsiteY2"/>
              </a:cxn>
              <a:cxn ang="0">
                <a:pos x="connsiteX3" y="connsiteY3"/>
              </a:cxn>
            </a:cxnLst>
            <a:rect l="l" t="t" r="r" b="b"/>
            <a:pathLst>
              <a:path w="2009328" h="2776926">
                <a:moveTo>
                  <a:pt x="0" y="0"/>
                </a:moveTo>
                <a:lnTo>
                  <a:pt x="2009328" y="0"/>
                </a:lnTo>
                <a:lnTo>
                  <a:pt x="2009328" y="2776926"/>
                </a:lnTo>
                <a:lnTo>
                  <a:pt x="0" y="2776926"/>
                </a:lnTo>
                <a:close/>
              </a:path>
            </a:pathLst>
          </a:custGeom>
        </p:spPr>
        <p:txBody>
          <a:bodyPr wrap="square">
            <a:noAutofit/>
          </a:bodyPr>
          <a:lstStyle/>
          <a:p>
            <a:endParaRPr lang="en-IN"/>
          </a:p>
        </p:txBody>
      </p:sp>
    </p:spTree>
    <p:extLst>
      <p:ext uri="{BB962C8B-B14F-4D97-AF65-F5344CB8AC3E}">
        <p14:creationId xmlns:p14="http://schemas.microsoft.com/office/powerpoint/2010/main" val="227703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780C18-00DA-9300-4D1A-4E6683201499}"/>
              </a:ext>
            </a:extLst>
          </p:cNvPr>
          <p:cNvSpPr>
            <a:spLocks noGrp="1"/>
          </p:cNvSpPr>
          <p:nvPr>
            <p:ph type="pic" sz="quarter" idx="10"/>
          </p:nvPr>
        </p:nvSpPr>
        <p:spPr>
          <a:xfrm>
            <a:off x="1891030" y="3143250"/>
            <a:ext cx="1649236" cy="1649161"/>
          </a:xfrm>
          <a:custGeom>
            <a:avLst/>
            <a:gdLst>
              <a:gd name="connsiteX0" fmla="*/ 0 w 1649236"/>
              <a:gd name="connsiteY0" fmla="*/ 0 h 1649161"/>
              <a:gd name="connsiteX1" fmla="*/ 1649236 w 1649236"/>
              <a:gd name="connsiteY1" fmla="*/ 0 h 1649161"/>
              <a:gd name="connsiteX2" fmla="*/ 1649236 w 1649236"/>
              <a:gd name="connsiteY2" fmla="*/ 1649161 h 1649161"/>
              <a:gd name="connsiteX3" fmla="*/ 0 w 1649236"/>
              <a:gd name="connsiteY3" fmla="*/ 1649161 h 1649161"/>
            </a:gdLst>
            <a:ahLst/>
            <a:cxnLst>
              <a:cxn ang="0">
                <a:pos x="connsiteX0" y="connsiteY0"/>
              </a:cxn>
              <a:cxn ang="0">
                <a:pos x="connsiteX1" y="connsiteY1"/>
              </a:cxn>
              <a:cxn ang="0">
                <a:pos x="connsiteX2" y="connsiteY2"/>
              </a:cxn>
              <a:cxn ang="0">
                <a:pos x="connsiteX3" y="connsiteY3"/>
              </a:cxn>
            </a:cxnLst>
            <a:rect l="l" t="t" r="r" b="b"/>
            <a:pathLst>
              <a:path w="1649236" h="1649161">
                <a:moveTo>
                  <a:pt x="0" y="0"/>
                </a:moveTo>
                <a:lnTo>
                  <a:pt x="1649236" y="0"/>
                </a:lnTo>
                <a:lnTo>
                  <a:pt x="1649236" y="1649161"/>
                </a:lnTo>
                <a:lnTo>
                  <a:pt x="0" y="1649161"/>
                </a:lnTo>
                <a:close/>
              </a:path>
            </a:pathLst>
          </a:custGeom>
        </p:spPr>
        <p:txBody>
          <a:bodyPr wrap="square">
            <a:noAutofit/>
          </a:bodyPr>
          <a:lstStyle/>
          <a:p>
            <a:endParaRPr lang="en-IN"/>
          </a:p>
        </p:txBody>
      </p:sp>
      <p:sp>
        <p:nvSpPr>
          <p:cNvPr id="12" name="Picture Placeholder 11">
            <a:extLst>
              <a:ext uri="{FF2B5EF4-FFF2-40B4-BE49-F238E27FC236}">
                <a16:creationId xmlns:a16="http://schemas.microsoft.com/office/drawing/2014/main" id="{E547D962-091B-C2A0-F391-76DCCEF7A19A}"/>
              </a:ext>
            </a:extLst>
          </p:cNvPr>
          <p:cNvSpPr>
            <a:spLocks noGrp="1"/>
          </p:cNvSpPr>
          <p:nvPr>
            <p:ph type="pic" sz="quarter" idx="11"/>
          </p:nvPr>
        </p:nvSpPr>
        <p:spPr>
          <a:xfrm>
            <a:off x="4226969"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
        <p:nvSpPr>
          <p:cNvPr id="15" name="Picture Placeholder 14">
            <a:extLst>
              <a:ext uri="{FF2B5EF4-FFF2-40B4-BE49-F238E27FC236}">
                <a16:creationId xmlns:a16="http://schemas.microsoft.com/office/drawing/2014/main" id="{0986BC82-B393-7340-5CFF-5DB3486606B1}"/>
              </a:ext>
            </a:extLst>
          </p:cNvPr>
          <p:cNvSpPr>
            <a:spLocks noGrp="1"/>
          </p:cNvSpPr>
          <p:nvPr>
            <p:ph type="pic" sz="quarter" idx="12"/>
          </p:nvPr>
        </p:nvSpPr>
        <p:spPr>
          <a:xfrm>
            <a:off x="6398060"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D5F9D5C0-A437-33D3-E18B-4C0D455B1A81}"/>
              </a:ext>
            </a:extLst>
          </p:cNvPr>
          <p:cNvSpPr>
            <a:spLocks noGrp="1"/>
          </p:cNvSpPr>
          <p:nvPr>
            <p:ph type="pic" sz="quarter" idx="13"/>
          </p:nvPr>
        </p:nvSpPr>
        <p:spPr>
          <a:xfrm>
            <a:off x="8569151" y="3143175"/>
            <a:ext cx="1649236" cy="1649236"/>
          </a:xfrm>
          <a:custGeom>
            <a:avLst/>
            <a:gdLst>
              <a:gd name="connsiteX0" fmla="*/ 0 w 1649236"/>
              <a:gd name="connsiteY0" fmla="*/ 0 h 1649236"/>
              <a:gd name="connsiteX1" fmla="*/ 1649236 w 1649236"/>
              <a:gd name="connsiteY1" fmla="*/ 0 h 1649236"/>
              <a:gd name="connsiteX2" fmla="*/ 1649236 w 1649236"/>
              <a:gd name="connsiteY2" fmla="*/ 1649236 h 1649236"/>
              <a:gd name="connsiteX3" fmla="*/ 0 w 1649236"/>
              <a:gd name="connsiteY3" fmla="*/ 1649236 h 1649236"/>
            </a:gdLst>
            <a:ahLst/>
            <a:cxnLst>
              <a:cxn ang="0">
                <a:pos x="connsiteX0" y="connsiteY0"/>
              </a:cxn>
              <a:cxn ang="0">
                <a:pos x="connsiteX1" y="connsiteY1"/>
              </a:cxn>
              <a:cxn ang="0">
                <a:pos x="connsiteX2" y="connsiteY2"/>
              </a:cxn>
              <a:cxn ang="0">
                <a:pos x="connsiteX3" y="connsiteY3"/>
              </a:cxn>
            </a:cxnLst>
            <a:rect l="l" t="t" r="r" b="b"/>
            <a:pathLst>
              <a:path w="1649236" h="1649236">
                <a:moveTo>
                  <a:pt x="0" y="0"/>
                </a:moveTo>
                <a:lnTo>
                  <a:pt x="1649236" y="0"/>
                </a:lnTo>
                <a:lnTo>
                  <a:pt x="1649236" y="1649236"/>
                </a:lnTo>
                <a:lnTo>
                  <a:pt x="0" y="1649236"/>
                </a:lnTo>
                <a:close/>
              </a:path>
            </a:pathLst>
          </a:custGeom>
        </p:spPr>
        <p:txBody>
          <a:bodyPr wrap="square">
            <a:noAutofit/>
          </a:bodyPr>
          <a:lstStyle/>
          <a:p>
            <a:endParaRPr lang="en-IN"/>
          </a:p>
        </p:txBody>
      </p:sp>
    </p:spTree>
    <p:extLst>
      <p:ext uri="{BB962C8B-B14F-4D97-AF65-F5344CB8AC3E}">
        <p14:creationId xmlns:p14="http://schemas.microsoft.com/office/powerpoint/2010/main" val="2981708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D62AD2-8714-53A7-A915-FDF914301E83}"/>
              </a:ext>
            </a:extLst>
          </p:cNvPr>
          <p:cNvSpPr>
            <a:spLocks noGrp="1"/>
          </p:cNvSpPr>
          <p:nvPr>
            <p:ph type="pic" sz="quarter" idx="10"/>
          </p:nvPr>
        </p:nvSpPr>
        <p:spPr>
          <a:xfrm>
            <a:off x="3767212" y="3652968"/>
            <a:ext cx="1985161" cy="2074593"/>
          </a:xfrm>
          <a:custGeom>
            <a:avLst/>
            <a:gdLst>
              <a:gd name="connsiteX0" fmla="*/ 0 w 1985161"/>
              <a:gd name="connsiteY0" fmla="*/ 0 h 2074593"/>
              <a:gd name="connsiteX1" fmla="*/ 1985161 w 1985161"/>
              <a:gd name="connsiteY1" fmla="*/ 0 h 2074593"/>
              <a:gd name="connsiteX2" fmla="*/ 1985161 w 1985161"/>
              <a:gd name="connsiteY2" fmla="*/ 2074593 h 2074593"/>
              <a:gd name="connsiteX3" fmla="*/ 0 w 1985161"/>
              <a:gd name="connsiteY3" fmla="*/ 2074593 h 2074593"/>
            </a:gdLst>
            <a:ahLst/>
            <a:cxnLst>
              <a:cxn ang="0">
                <a:pos x="connsiteX0" y="connsiteY0"/>
              </a:cxn>
              <a:cxn ang="0">
                <a:pos x="connsiteX1" y="connsiteY1"/>
              </a:cxn>
              <a:cxn ang="0">
                <a:pos x="connsiteX2" y="connsiteY2"/>
              </a:cxn>
              <a:cxn ang="0">
                <a:pos x="connsiteX3" y="connsiteY3"/>
              </a:cxn>
            </a:cxnLst>
            <a:rect l="l" t="t" r="r" b="b"/>
            <a:pathLst>
              <a:path w="1985161" h="2074593">
                <a:moveTo>
                  <a:pt x="0" y="0"/>
                </a:moveTo>
                <a:lnTo>
                  <a:pt x="1985161" y="0"/>
                </a:lnTo>
                <a:lnTo>
                  <a:pt x="1985161" y="2074593"/>
                </a:lnTo>
                <a:lnTo>
                  <a:pt x="0" y="2074593"/>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F66840A5-E14A-FDCC-DF08-D5DD51E52778}"/>
              </a:ext>
            </a:extLst>
          </p:cNvPr>
          <p:cNvSpPr>
            <a:spLocks noGrp="1"/>
          </p:cNvSpPr>
          <p:nvPr>
            <p:ph type="pic" sz="quarter" idx="11"/>
          </p:nvPr>
        </p:nvSpPr>
        <p:spPr>
          <a:xfrm>
            <a:off x="6653442" y="3652968"/>
            <a:ext cx="1985161" cy="2074593"/>
          </a:xfrm>
          <a:custGeom>
            <a:avLst/>
            <a:gdLst>
              <a:gd name="connsiteX0" fmla="*/ 0 w 1985161"/>
              <a:gd name="connsiteY0" fmla="*/ 0 h 2074593"/>
              <a:gd name="connsiteX1" fmla="*/ 1985161 w 1985161"/>
              <a:gd name="connsiteY1" fmla="*/ 0 h 2074593"/>
              <a:gd name="connsiteX2" fmla="*/ 1985161 w 1985161"/>
              <a:gd name="connsiteY2" fmla="*/ 2074593 h 2074593"/>
              <a:gd name="connsiteX3" fmla="*/ 0 w 1985161"/>
              <a:gd name="connsiteY3" fmla="*/ 2074593 h 2074593"/>
            </a:gdLst>
            <a:ahLst/>
            <a:cxnLst>
              <a:cxn ang="0">
                <a:pos x="connsiteX0" y="connsiteY0"/>
              </a:cxn>
              <a:cxn ang="0">
                <a:pos x="connsiteX1" y="connsiteY1"/>
              </a:cxn>
              <a:cxn ang="0">
                <a:pos x="connsiteX2" y="connsiteY2"/>
              </a:cxn>
              <a:cxn ang="0">
                <a:pos x="connsiteX3" y="connsiteY3"/>
              </a:cxn>
            </a:cxnLst>
            <a:rect l="l" t="t" r="r" b="b"/>
            <a:pathLst>
              <a:path w="1985161" h="2074593">
                <a:moveTo>
                  <a:pt x="0" y="0"/>
                </a:moveTo>
                <a:lnTo>
                  <a:pt x="1985161" y="0"/>
                </a:lnTo>
                <a:lnTo>
                  <a:pt x="1985161" y="2074593"/>
                </a:lnTo>
                <a:lnTo>
                  <a:pt x="0" y="2074593"/>
                </a:lnTo>
                <a:close/>
              </a:path>
            </a:pathLst>
          </a:custGeom>
        </p:spPr>
        <p:txBody>
          <a:bodyPr wrap="square">
            <a:noAutofit/>
          </a:bodyPr>
          <a:lstStyle/>
          <a:p>
            <a:endParaRPr lang="en-IN"/>
          </a:p>
        </p:txBody>
      </p:sp>
    </p:spTree>
    <p:extLst>
      <p:ext uri="{BB962C8B-B14F-4D97-AF65-F5344CB8AC3E}">
        <p14:creationId xmlns:p14="http://schemas.microsoft.com/office/powerpoint/2010/main" val="232301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E4D5D7-CC0F-DCC5-5455-EA5F22CFE222}"/>
              </a:ext>
            </a:extLst>
          </p:cNvPr>
          <p:cNvSpPr>
            <a:spLocks noGrp="1"/>
          </p:cNvSpPr>
          <p:nvPr>
            <p:ph type="pic" sz="quarter" idx="10"/>
          </p:nvPr>
        </p:nvSpPr>
        <p:spPr>
          <a:xfrm rot="1659911">
            <a:off x="6801984" y="2014678"/>
            <a:ext cx="1432093" cy="3105574"/>
          </a:xfrm>
          <a:custGeom>
            <a:avLst/>
            <a:gdLst>
              <a:gd name="connsiteX0" fmla="*/ 87046 w 1432093"/>
              <a:gd name="connsiteY0" fmla="*/ 11483 h 3105574"/>
              <a:gd name="connsiteX1" fmla="*/ 142539 w 1432093"/>
              <a:gd name="connsiteY1" fmla="*/ 267 h 3105574"/>
              <a:gd name="connsiteX2" fmla="*/ 1288834 w 1432093"/>
              <a:gd name="connsiteY2" fmla="*/ 1 h 3105574"/>
              <a:gd name="connsiteX3" fmla="*/ 1431438 w 1432093"/>
              <a:gd name="connsiteY3" fmla="*/ 142538 h 3105574"/>
              <a:gd name="connsiteX4" fmla="*/ 1432093 w 1432093"/>
              <a:gd name="connsiteY4" fmla="*/ 2962703 h 3105574"/>
              <a:gd name="connsiteX5" fmla="*/ 1289555 w 1432093"/>
              <a:gd name="connsiteY5" fmla="*/ 3105307 h 3105574"/>
              <a:gd name="connsiteX6" fmla="*/ 143260 w 1432093"/>
              <a:gd name="connsiteY6" fmla="*/ 3105574 h 3105574"/>
              <a:gd name="connsiteX7" fmla="*/ 656 w 1432093"/>
              <a:gd name="connsiteY7" fmla="*/ 2963036 h 3105574"/>
              <a:gd name="connsiteX8" fmla="*/ 1 w 1432093"/>
              <a:gd name="connsiteY8" fmla="*/ 142871 h 3105574"/>
              <a:gd name="connsiteX9" fmla="*/ 87046 w 1432093"/>
              <a:gd name="connsiteY9" fmla="*/ 11483 h 310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2093" h="3105574">
                <a:moveTo>
                  <a:pt x="87046" y="11483"/>
                </a:moveTo>
                <a:cubicBezTo>
                  <a:pt x="104101" y="4265"/>
                  <a:pt x="122854" y="271"/>
                  <a:pt x="142539" y="267"/>
                </a:cubicBezTo>
                <a:lnTo>
                  <a:pt x="1288834" y="1"/>
                </a:lnTo>
                <a:cubicBezTo>
                  <a:pt x="1367574" y="-18"/>
                  <a:pt x="1431419" y="63798"/>
                  <a:pt x="1431438" y="142538"/>
                </a:cubicBezTo>
                <a:lnTo>
                  <a:pt x="1432093" y="2962703"/>
                </a:lnTo>
                <a:cubicBezTo>
                  <a:pt x="1432110" y="3041443"/>
                  <a:pt x="1368295" y="3105289"/>
                  <a:pt x="1289555" y="3105307"/>
                </a:cubicBezTo>
                <a:lnTo>
                  <a:pt x="143260" y="3105574"/>
                </a:lnTo>
                <a:cubicBezTo>
                  <a:pt x="64520" y="3105591"/>
                  <a:pt x="674" y="3041776"/>
                  <a:pt x="656" y="2963036"/>
                </a:cubicBezTo>
                <a:lnTo>
                  <a:pt x="1" y="142871"/>
                </a:lnTo>
                <a:cubicBezTo>
                  <a:pt x="-13" y="83816"/>
                  <a:pt x="35880" y="33138"/>
                  <a:pt x="87046" y="11483"/>
                </a:cubicBez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381A1AA2-BED3-FD4E-52CE-31E0CCCE1013}"/>
              </a:ext>
            </a:extLst>
          </p:cNvPr>
          <p:cNvSpPr>
            <a:spLocks noGrp="1"/>
          </p:cNvSpPr>
          <p:nvPr>
            <p:ph type="pic" sz="quarter" idx="11"/>
          </p:nvPr>
        </p:nvSpPr>
        <p:spPr>
          <a:xfrm rot="1613357">
            <a:off x="9121260" y="1444366"/>
            <a:ext cx="1471525" cy="3120342"/>
          </a:xfrm>
          <a:custGeom>
            <a:avLst/>
            <a:gdLst>
              <a:gd name="connsiteX0" fmla="*/ 126523 w 1471525"/>
              <a:gd name="connsiteY0" fmla="*/ 10497 h 3120342"/>
              <a:gd name="connsiteX1" fmla="*/ 182265 w 1471525"/>
              <a:gd name="connsiteY1" fmla="*/ 13 h 3120342"/>
              <a:gd name="connsiteX2" fmla="*/ 1330590 w 1471525"/>
              <a:gd name="connsiteY2" fmla="*/ 15298 h 3120342"/>
              <a:gd name="connsiteX3" fmla="*/ 1471513 w 1471525"/>
              <a:gd name="connsiteY3" fmla="*/ 160023 h 3120342"/>
              <a:gd name="connsiteX4" fmla="*/ 1433985 w 1471525"/>
              <a:gd name="connsiteY4" fmla="*/ 2979408 h 3120342"/>
              <a:gd name="connsiteX5" fmla="*/ 1289261 w 1471525"/>
              <a:gd name="connsiteY5" fmla="*/ 3120330 h 3120342"/>
              <a:gd name="connsiteX6" fmla="*/ 140936 w 1471525"/>
              <a:gd name="connsiteY6" fmla="*/ 3105045 h 3120342"/>
              <a:gd name="connsiteX7" fmla="*/ 13 w 1471525"/>
              <a:gd name="connsiteY7" fmla="*/ 2960320 h 3120342"/>
              <a:gd name="connsiteX8" fmla="*/ 37541 w 1471525"/>
              <a:gd name="connsiteY8" fmla="*/ 140935 h 3120342"/>
              <a:gd name="connsiteX9" fmla="*/ 126523 w 1471525"/>
              <a:gd name="connsiteY9" fmla="*/ 10497 h 312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1525" h="3120342">
                <a:moveTo>
                  <a:pt x="126523" y="10497"/>
                </a:moveTo>
                <a:cubicBezTo>
                  <a:pt x="143706" y="3497"/>
                  <a:pt x="162545" y="-249"/>
                  <a:pt x="182265" y="13"/>
                </a:cubicBezTo>
                <a:lnTo>
                  <a:pt x="1330590" y="15298"/>
                </a:lnTo>
                <a:cubicBezTo>
                  <a:pt x="1409470" y="16348"/>
                  <a:pt x="1472563" y="81144"/>
                  <a:pt x="1471513" y="160023"/>
                </a:cubicBezTo>
                <a:lnTo>
                  <a:pt x="1433985" y="2979408"/>
                </a:lnTo>
                <a:cubicBezTo>
                  <a:pt x="1432935" y="3058287"/>
                  <a:pt x="1368139" y="3121380"/>
                  <a:pt x="1289261" y="3120330"/>
                </a:cubicBezTo>
                <a:lnTo>
                  <a:pt x="140936" y="3105045"/>
                </a:lnTo>
                <a:cubicBezTo>
                  <a:pt x="62057" y="3103995"/>
                  <a:pt x="-1037" y="3039200"/>
                  <a:pt x="13" y="2960320"/>
                </a:cubicBezTo>
                <a:lnTo>
                  <a:pt x="37541" y="140935"/>
                </a:lnTo>
                <a:cubicBezTo>
                  <a:pt x="38329" y="81776"/>
                  <a:pt x="74974" y="31496"/>
                  <a:pt x="126523" y="10497"/>
                </a:cubicBezTo>
                <a:close/>
              </a:path>
            </a:pathLst>
          </a:custGeom>
        </p:spPr>
        <p:txBody>
          <a:bodyPr wrap="square">
            <a:noAutofit/>
          </a:bodyPr>
          <a:lstStyle/>
          <a:p>
            <a:endParaRPr lang="en-IN"/>
          </a:p>
        </p:txBody>
      </p:sp>
    </p:spTree>
    <p:extLst>
      <p:ext uri="{BB962C8B-B14F-4D97-AF65-F5344CB8AC3E}">
        <p14:creationId xmlns:p14="http://schemas.microsoft.com/office/powerpoint/2010/main" val="203911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6A12D37-AD7C-7A23-DD82-3A6275BCBA17}"/>
              </a:ext>
            </a:extLst>
          </p:cNvPr>
          <p:cNvSpPr>
            <a:spLocks noGrp="1"/>
          </p:cNvSpPr>
          <p:nvPr>
            <p:ph type="pic" sz="quarter" idx="10"/>
          </p:nvPr>
        </p:nvSpPr>
        <p:spPr>
          <a:xfrm>
            <a:off x="7682948" y="3120887"/>
            <a:ext cx="3548266" cy="3187838"/>
          </a:xfrm>
          <a:custGeom>
            <a:avLst/>
            <a:gdLst>
              <a:gd name="connsiteX0" fmla="*/ 0 w 3548266"/>
              <a:gd name="connsiteY0" fmla="*/ 0 h 3187838"/>
              <a:gd name="connsiteX1" fmla="*/ 3548266 w 3548266"/>
              <a:gd name="connsiteY1" fmla="*/ 0 h 3187838"/>
              <a:gd name="connsiteX2" fmla="*/ 3548266 w 3548266"/>
              <a:gd name="connsiteY2" fmla="*/ 3187838 h 3187838"/>
              <a:gd name="connsiteX3" fmla="*/ 0 w 3548266"/>
              <a:gd name="connsiteY3" fmla="*/ 3187838 h 3187838"/>
            </a:gdLst>
            <a:ahLst/>
            <a:cxnLst>
              <a:cxn ang="0">
                <a:pos x="connsiteX0" y="connsiteY0"/>
              </a:cxn>
              <a:cxn ang="0">
                <a:pos x="connsiteX1" y="connsiteY1"/>
              </a:cxn>
              <a:cxn ang="0">
                <a:pos x="connsiteX2" y="connsiteY2"/>
              </a:cxn>
              <a:cxn ang="0">
                <a:pos x="connsiteX3" y="connsiteY3"/>
              </a:cxn>
            </a:cxnLst>
            <a:rect l="l" t="t" r="r" b="b"/>
            <a:pathLst>
              <a:path w="3548266" h="3187838">
                <a:moveTo>
                  <a:pt x="0" y="0"/>
                </a:moveTo>
                <a:lnTo>
                  <a:pt x="3548266" y="0"/>
                </a:lnTo>
                <a:lnTo>
                  <a:pt x="3548266" y="3187838"/>
                </a:lnTo>
                <a:lnTo>
                  <a:pt x="0" y="3187838"/>
                </a:lnTo>
                <a:close/>
              </a:path>
            </a:pathLst>
          </a:custGeom>
        </p:spPr>
        <p:txBody>
          <a:bodyPr wrap="square">
            <a:noAutofit/>
          </a:bodyPr>
          <a:lstStyle/>
          <a:p>
            <a:endParaRPr lang="en-IN"/>
          </a:p>
        </p:txBody>
      </p:sp>
      <p:sp>
        <p:nvSpPr>
          <p:cNvPr id="10" name="Picture Placeholder 9">
            <a:extLst>
              <a:ext uri="{FF2B5EF4-FFF2-40B4-BE49-F238E27FC236}">
                <a16:creationId xmlns:a16="http://schemas.microsoft.com/office/drawing/2014/main" id="{E820AD2F-0F56-85F1-401D-4C96A8492E9C}"/>
              </a:ext>
            </a:extLst>
          </p:cNvPr>
          <p:cNvSpPr>
            <a:spLocks noGrp="1"/>
          </p:cNvSpPr>
          <p:nvPr>
            <p:ph type="pic" sz="quarter" idx="11"/>
          </p:nvPr>
        </p:nvSpPr>
        <p:spPr>
          <a:xfrm>
            <a:off x="7682948" y="4556873"/>
            <a:ext cx="3548266" cy="1596847"/>
          </a:xfrm>
          <a:custGeom>
            <a:avLst/>
            <a:gdLst>
              <a:gd name="connsiteX0" fmla="*/ 0 w 3548266"/>
              <a:gd name="connsiteY0" fmla="*/ 0 h 1596847"/>
              <a:gd name="connsiteX1" fmla="*/ 3548266 w 3548266"/>
              <a:gd name="connsiteY1" fmla="*/ 0 h 1596847"/>
              <a:gd name="connsiteX2" fmla="*/ 3548266 w 3548266"/>
              <a:gd name="connsiteY2" fmla="*/ 1596847 h 1596847"/>
              <a:gd name="connsiteX3" fmla="*/ 0 w 3548266"/>
              <a:gd name="connsiteY3" fmla="*/ 1596847 h 1596847"/>
            </a:gdLst>
            <a:ahLst/>
            <a:cxnLst>
              <a:cxn ang="0">
                <a:pos x="connsiteX0" y="connsiteY0"/>
              </a:cxn>
              <a:cxn ang="0">
                <a:pos x="connsiteX1" y="connsiteY1"/>
              </a:cxn>
              <a:cxn ang="0">
                <a:pos x="connsiteX2" y="connsiteY2"/>
              </a:cxn>
              <a:cxn ang="0">
                <a:pos x="connsiteX3" y="connsiteY3"/>
              </a:cxn>
            </a:cxnLst>
            <a:rect l="l" t="t" r="r" b="b"/>
            <a:pathLst>
              <a:path w="3548266" h="1596847">
                <a:moveTo>
                  <a:pt x="0" y="0"/>
                </a:moveTo>
                <a:lnTo>
                  <a:pt x="3548266" y="0"/>
                </a:lnTo>
                <a:lnTo>
                  <a:pt x="3548266" y="1596847"/>
                </a:lnTo>
                <a:lnTo>
                  <a:pt x="0" y="1596847"/>
                </a:lnTo>
                <a:close/>
              </a:path>
            </a:pathLst>
          </a:custGeom>
        </p:spPr>
        <p:txBody>
          <a:bodyPr wrap="square">
            <a:noAutofit/>
          </a:bodyPr>
          <a:lstStyle/>
          <a:p>
            <a:endParaRPr lang="en-IN"/>
          </a:p>
        </p:txBody>
      </p:sp>
    </p:spTree>
    <p:extLst>
      <p:ext uri="{BB962C8B-B14F-4D97-AF65-F5344CB8AC3E}">
        <p14:creationId xmlns:p14="http://schemas.microsoft.com/office/powerpoint/2010/main" val="3106823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468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59DF2B-80BE-FF53-8273-5C2C1E958539}"/>
              </a:ext>
            </a:extLst>
          </p:cNvPr>
          <p:cNvSpPr>
            <a:spLocks noGrp="1"/>
          </p:cNvSpPr>
          <p:nvPr>
            <p:ph type="pic" sz="quarter" idx="10"/>
          </p:nvPr>
        </p:nvSpPr>
        <p:spPr>
          <a:xfrm>
            <a:off x="7633253"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C352B30C-B221-4A9A-6726-8919CB8F0DD1}"/>
              </a:ext>
            </a:extLst>
          </p:cNvPr>
          <p:cNvSpPr>
            <a:spLocks noGrp="1"/>
          </p:cNvSpPr>
          <p:nvPr>
            <p:ph type="pic" sz="quarter" idx="11"/>
          </p:nvPr>
        </p:nvSpPr>
        <p:spPr>
          <a:xfrm>
            <a:off x="8924872"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7204D459-C38A-6FF4-19C8-BA6F76D6296B}"/>
              </a:ext>
            </a:extLst>
          </p:cNvPr>
          <p:cNvSpPr>
            <a:spLocks noGrp="1"/>
          </p:cNvSpPr>
          <p:nvPr>
            <p:ph type="pic" sz="quarter" idx="12"/>
          </p:nvPr>
        </p:nvSpPr>
        <p:spPr>
          <a:xfrm>
            <a:off x="10173342" y="2526553"/>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close/>
              </a:path>
            </a:pathLst>
          </a:custGeom>
        </p:spPr>
        <p:txBody>
          <a:bodyPr wrap="square">
            <a:noAutofit/>
          </a:bodyPr>
          <a:lstStyle/>
          <a:p>
            <a:endParaRPr lang="en-IN"/>
          </a:p>
        </p:txBody>
      </p:sp>
    </p:spTree>
    <p:extLst>
      <p:ext uri="{BB962C8B-B14F-4D97-AF65-F5344CB8AC3E}">
        <p14:creationId xmlns:p14="http://schemas.microsoft.com/office/powerpoint/2010/main" val="3587123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1F4D349-8DAC-DFC9-5F15-DD97962FF462}"/>
              </a:ext>
            </a:extLst>
          </p:cNvPr>
          <p:cNvSpPr>
            <a:spLocks noGrp="1"/>
          </p:cNvSpPr>
          <p:nvPr>
            <p:ph type="pic" sz="quarter" idx="10"/>
          </p:nvPr>
        </p:nvSpPr>
        <p:spPr>
          <a:xfrm>
            <a:off x="2989814" y="2059077"/>
            <a:ext cx="6215617" cy="2255036"/>
          </a:xfrm>
          <a:custGeom>
            <a:avLst/>
            <a:gdLst>
              <a:gd name="connsiteX0" fmla="*/ 0 w 6215617"/>
              <a:gd name="connsiteY0" fmla="*/ 0 h 2255036"/>
              <a:gd name="connsiteX1" fmla="*/ 6215617 w 6215617"/>
              <a:gd name="connsiteY1" fmla="*/ 0 h 2255036"/>
              <a:gd name="connsiteX2" fmla="*/ 6215617 w 6215617"/>
              <a:gd name="connsiteY2" fmla="*/ 2255036 h 2255036"/>
              <a:gd name="connsiteX3" fmla="*/ 0 w 6215617"/>
              <a:gd name="connsiteY3" fmla="*/ 2255036 h 2255036"/>
            </a:gdLst>
            <a:ahLst/>
            <a:cxnLst>
              <a:cxn ang="0">
                <a:pos x="connsiteX0" y="connsiteY0"/>
              </a:cxn>
              <a:cxn ang="0">
                <a:pos x="connsiteX1" y="connsiteY1"/>
              </a:cxn>
              <a:cxn ang="0">
                <a:pos x="connsiteX2" y="connsiteY2"/>
              </a:cxn>
              <a:cxn ang="0">
                <a:pos x="connsiteX3" y="connsiteY3"/>
              </a:cxn>
            </a:cxnLst>
            <a:rect l="l" t="t" r="r" b="b"/>
            <a:pathLst>
              <a:path w="6215617" h="2255036">
                <a:moveTo>
                  <a:pt x="0" y="0"/>
                </a:moveTo>
                <a:lnTo>
                  <a:pt x="6215617" y="0"/>
                </a:lnTo>
                <a:lnTo>
                  <a:pt x="6215617" y="2255036"/>
                </a:lnTo>
                <a:lnTo>
                  <a:pt x="0" y="2255036"/>
                </a:lnTo>
                <a:close/>
              </a:path>
            </a:pathLst>
          </a:custGeom>
        </p:spPr>
        <p:txBody>
          <a:bodyPr wrap="square">
            <a:noAutofit/>
          </a:bodyPr>
          <a:lstStyle/>
          <a:p>
            <a:endParaRPr lang="en-IN"/>
          </a:p>
        </p:txBody>
      </p:sp>
    </p:spTree>
    <p:extLst>
      <p:ext uri="{BB962C8B-B14F-4D97-AF65-F5344CB8AC3E}">
        <p14:creationId xmlns:p14="http://schemas.microsoft.com/office/powerpoint/2010/main" val="234058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77487E-FED1-9E72-D8C9-D45A9604A04C}"/>
              </a:ext>
            </a:extLst>
          </p:cNvPr>
          <p:cNvSpPr>
            <a:spLocks noGrp="1"/>
          </p:cNvSpPr>
          <p:nvPr>
            <p:ph type="pic" sz="quarter" idx="10"/>
          </p:nvPr>
        </p:nvSpPr>
        <p:spPr>
          <a:xfrm rot="19714516">
            <a:off x="3819991" y="3006571"/>
            <a:ext cx="3671252" cy="2571890"/>
          </a:xfrm>
          <a:custGeom>
            <a:avLst/>
            <a:gdLst>
              <a:gd name="connsiteX0" fmla="*/ 3632103 w 3671252"/>
              <a:gd name="connsiteY0" fmla="*/ 0 h 2571890"/>
              <a:gd name="connsiteX1" fmla="*/ 3671252 w 3671252"/>
              <a:gd name="connsiteY1" fmla="*/ 2515360 h 2571890"/>
              <a:gd name="connsiteX2" fmla="*/ 39149 w 3671252"/>
              <a:gd name="connsiteY2" fmla="*/ 2571890 h 2571890"/>
              <a:gd name="connsiteX3" fmla="*/ 0 w 3671252"/>
              <a:gd name="connsiteY3" fmla="*/ 56529 h 2571890"/>
            </a:gdLst>
            <a:ahLst/>
            <a:cxnLst>
              <a:cxn ang="0">
                <a:pos x="connsiteX0" y="connsiteY0"/>
              </a:cxn>
              <a:cxn ang="0">
                <a:pos x="connsiteX1" y="connsiteY1"/>
              </a:cxn>
              <a:cxn ang="0">
                <a:pos x="connsiteX2" y="connsiteY2"/>
              </a:cxn>
              <a:cxn ang="0">
                <a:pos x="connsiteX3" y="connsiteY3"/>
              </a:cxn>
            </a:cxnLst>
            <a:rect l="l" t="t" r="r" b="b"/>
            <a:pathLst>
              <a:path w="3671252" h="2571890">
                <a:moveTo>
                  <a:pt x="3632103" y="0"/>
                </a:moveTo>
                <a:lnTo>
                  <a:pt x="3671252" y="2515360"/>
                </a:lnTo>
                <a:lnTo>
                  <a:pt x="39149" y="2571890"/>
                </a:lnTo>
                <a:lnTo>
                  <a:pt x="0" y="56529"/>
                </a:lnTo>
                <a:close/>
              </a:path>
            </a:pathLst>
          </a:custGeom>
        </p:spPr>
        <p:txBody>
          <a:bodyPr wrap="square">
            <a:noAutofit/>
          </a:bodyPr>
          <a:lstStyle/>
          <a:p>
            <a:endParaRPr lang="en-IN"/>
          </a:p>
        </p:txBody>
      </p:sp>
    </p:spTree>
    <p:extLst>
      <p:ext uri="{BB962C8B-B14F-4D97-AF65-F5344CB8AC3E}">
        <p14:creationId xmlns:p14="http://schemas.microsoft.com/office/powerpoint/2010/main" val="12498495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16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C38B70D-D391-05AF-E17A-AEB1BFD15915}"/>
              </a:ext>
            </a:extLst>
          </p:cNvPr>
          <p:cNvSpPr>
            <a:spLocks noGrp="1"/>
          </p:cNvSpPr>
          <p:nvPr>
            <p:ph type="pic" sz="quarter" idx="10"/>
          </p:nvPr>
        </p:nvSpPr>
        <p:spPr>
          <a:xfrm>
            <a:off x="1731261" y="1238330"/>
            <a:ext cx="5627212" cy="3946940"/>
          </a:xfrm>
          <a:custGeom>
            <a:avLst/>
            <a:gdLst>
              <a:gd name="connsiteX0" fmla="*/ 0 w 5627212"/>
              <a:gd name="connsiteY0" fmla="*/ 0 h 3946940"/>
              <a:gd name="connsiteX1" fmla="*/ 5627212 w 5627212"/>
              <a:gd name="connsiteY1" fmla="*/ 0 h 3946940"/>
              <a:gd name="connsiteX2" fmla="*/ 5627212 w 5627212"/>
              <a:gd name="connsiteY2" fmla="*/ 3946940 h 3946940"/>
              <a:gd name="connsiteX3" fmla="*/ 0 w 5627212"/>
              <a:gd name="connsiteY3" fmla="*/ 3946940 h 3946940"/>
            </a:gdLst>
            <a:ahLst/>
            <a:cxnLst>
              <a:cxn ang="0">
                <a:pos x="connsiteX0" y="connsiteY0"/>
              </a:cxn>
              <a:cxn ang="0">
                <a:pos x="connsiteX1" y="connsiteY1"/>
              </a:cxn>
              <a:cxn ang="0">
                <a:pos x="connsiteX2" y="connsiteY2"/>
              </a:cxn>
              <a:cxn ang="0">
                <a:pos x="connsiteX3" y="connsiteY3"/>
              </a:cxn>
            </a:cxnLst>
            <a:rect l="l" t="t" r="r" b="b"/>
            <a:pathLst>
              <a:path w="5627212" h="3946940">
                <a:moveTo>
                  <a:pt x="0" y="0"/>
                </a:moveTo>
                <a:lnTo>
                  <a:pt x="5627212" y="0"/>
                </a:lnTo>
                <a:lnTo>
                  <a:pt x="5627212" y="3946940"/>
                </a:lnTo>
                <a:lnTo>
                  <a:pt x="0" y="3946940"/>
                </a:lnTo>
                <a:close/>
              </a:path>
            </a:pathLst>
          </a:custGeom>
        </p:spPr>
        <p:txBody>
          <a:bodyPr wrap="square">
            <a:noAutofit/>
          </a:bodyPr>
          <a:lstStyle/>
          <a:p>
            <a:endParaRPr lang="en-IN"/>
          </a:p>
        </p:txBody>
      </p:sp>
      <p:sp>
        <p:nvSpPr>
          <p:cNvPr id="19" name="Picture Placeholder 18">
            <a:extLst>
              <a:ext uri="{FF2B5EF4-FFF2-40B4-BE49-F238E27FC236}">
                <a16:creationId xmlns:a16="http://schemas.microsoft.com/office/drawing/2014/main" id="{0A36AF9A-BCCD-D2C3-0089-19C5D1622071}"/>
              </a:ext>
            </a:extLst>
          </p:cNvPr>
          <p:cNvSpPr>
            <a:spLocks noGrp="1"/>
          </p:cNvSpPr>
          <p:nvPr>
            <p:ph type="pic" sz="quarter" idx="11"/>
          </p:nvPr>
        </p:nvSpPr>
        <p:spPr>
          <a:xfrm>
            <a:off x="2889251" y="2217738"/>
            <a:ext cx="3311233" cy="2960338"/>
          </a:xfrm>
          <a:custGeom>
            <a:avLst/>
            <a:gdLst>
              <a:gd name="connsiteX0" fmla="*/ 0 w 3311233"/>
              <a:gd name="connsiteY0" fmla="*/ 0 h 2960338"/>
              <a:gd name="connsiteX1" fmla="*/ 3311233 w 3311233"/>
              <a:gd name="connsiteY1" fmla="*/ 0 h 2960338"/>
              <a:gd name="connsiteX2" fmla="*/ 3311233 w 3311233"/>
              <a:gd name="connsiteY2" fmla="*/ 2960338 h 2960338"/>
              <a:gd name="connsiteX3" fmla="*/ 0 w 3311233"/>
              <a:gd name="connsiteY3" fmla="*/ 2960338 h 2960338"/>
            </a:gdLst>
            <a:ahLst/>
            <a:cxnLst>
              <a:cxn ang="0">
                <a:pos x="connsiteX0" y="connsiteY0"/>
              </a:cxn>
              <a:cxn ang="0">
                <a:pos x="connsiteX1" y="connsiteY1"/>
              </a:cxn>
              <a:cxn ang="0">
                <a:pos x="connsiteX2" y="connsiteY2"/>
              </a:cxn>
              <a:cxn ang="0">
                <a:pos x="connsiteX3" y="connsiteY3"/>
              </a:cxn>
            </a:cxnLst>
            <a:rect l="l" t="t" r="r" b="b"/>
            <a:pathLst>
              <a:path w="3311233" h="2960338">
                <a:moveTo>
                  <a:pt x="0" y="0"/>
                </a:moveTo>
                <a:lnTo>
                  <a:pt x="3311233" y="0"/>
                </a:lnTo>
                <a:lnTo>
                  <a:pt x="3311233" y="2960338"/>
                </a:lnTo>
                <a:lnTo>
                  <a:pt x="0" y="2960338"/>
                </a:lnTo>
                <a:close/>
              </a:path>
            </a:pathLst>
          </a:custGeom>
        </p:spPr>
        <p:txBody>
          <a:bodyPr wrap="square">
            <a:noAutofit/>
          </a:bodyPr>
          <a:lstStyle/>
          <a:p>
            <a:endParaRPr lang="en-IN"/>
          </a:p>
        </p:txBody>
      </p:sp>
    </p:spTree>
    <p:extLst>
      <p:ext uri="{BB962C8B-B14F-4D97-AF65-F5344CB8AC3E}">
        <p14:creationId xmlns:p14="http://schemas.microsoft.com/office/powerpoint/2010/main" val="14251707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920107D-A7A7-4584-903B-0DEAF12300A8}"/>
              </a:ext>
            </a:extLst>
          </p:cNvPr>
          <p:cNvSpPr>
            <a:spLocks noGrp="1"/>
          </p:cNvSpPr>
          <p:nvPr>
            <p:ph type="pic" sz="quarter" idx="10"/>
          </p:nvPr>
        </p:nvSpPr>
        <p:spPr>
          <a:xfrm>
            <a:off x="7753195" y="1377346"/>
            <a:ext cx="3188076" cy="4781715"/>
          </a:xfrm>
          <a:custGeom>
            <a:avLst/>
            <a:gdLst>
              <a:gd name="connsiteX0" fmla="*/ 0 w 3188076"/>
              <a:gd name="connsiteY0" fmla="*/ 0 h 4781715"/>
              <a:gd name="connsiteX1" fmla="*/ 3188076 w 3188076"/>
              <a:gd name="connsiteY1" fmla="*/ 0 h 4781715"/>
              <a:gd name="connsiteX2" fmla="*/ 3188076 w 3188076"/>
              <a:gd name="connsiteY2" fmla="*/ 4781715 h 4781715"/>
              <a:gd name="connsiteX3" fmla="*/ 0 w 3188076"/>
              <a:gd name="connsiteY3" fmla="*/ 4781715 h 4781715"/>
            </a:gdLst>
            <a:ahLst/>
            <a:cxnLst>
              <a:cxn ang="0">
                <a:pos x="connsiteX0" y="connsiteY0"/>
              </a:cxn>
              <a:cxn ang="0">
                <a:pos x="connsiteX1" y="connsiteY1"/>
              </a:cxn>
              <a:cxn ang="0">
                <a:pos x="connsiteX2" y="connsiteY2"/>
              </a:cxn>
              <a:cxn ang="0">
                <a:pos x="connsiteX3" y="connsiteY3"/>
              </a:cxn>
            </a:cxnLst>
            <a:rect l="l" t="t" r="r" b="b"/>
            <a:pathLst>
              <a:path w="3188076" h="4781715">
                <a:moveTo>
                  <a:pt x="0" y="0"/>
                </a:moveTo>
                <a:lnTo>
                  <a:pt x="3188076" y="0"/>
                </a:lnTo>
                <a:lnTo>
                  <a:pt x="3188076" y="4781715"/>
                </a:lnTo>
                <a:lnTo>
                  <a:pt x="0" y="4781715"/>
                </a:ln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4534CE68-1F64-6911-15CD-2EA6D5340E92}"/>
              </a:ext>
            </a:extLst>
          </p:cNvPr>
          <p:cNvSpPr>
            <a:spLocks noGrp="1"/>
          </p:cNvSpPr>
          <p:nvPr>
            <p:ph type="pic" sz="quarter" idx="11"/>
          </p:nvPr>
        </p:nvSpPr>
        <p:spPr>
          <a:xfrm>
            <a:off x="7753350" y="2815288"/>
            <a:ext cx="3187700" cy="2360349"/>
          </a:xfrm>
          <a:custGeom>
            <a:avLst/>
            <a:gdLst>
              <a:gd name="connsiteX0" fmla="*/ 0 w 3187700"/>
              <a:gd name="connsiteY0" fmla="*/ 0 h 2360349"/>
              <a:gd name="connsiteX1" fmla="*/ 3187700 w 3187700"/>
              <a:gd name="connsiteY1" fmla="*/ 0 h 2360349"/>
              <a:gd name="connsiteX2" fmla="*/ 3187700 w 3187700"/>
              <a:gd name="connsiteY2" fmla="*/ 2360349 h 2360349"/>
              <a:gd name="connsiteX3" fmla="*/ 0 w 3187700"/>
              <a:gd name="connsiteY3" fmla="*/ 2360349 h 2360349"/>
            </a:gdLst>
            <a:ahLst/>
            <a:cxnLst>
              <a:cxn ang="0">
                <a:pos x="connsiteX0" y="connsiteY0"/>
              </a:cxn>
              <a:cxn ang="0">
                <a:pos x="connsiteX1" y="connsiteY1"/>
              </a:cxn>
              <a:cxn ang="0">
                <a:pos x="connsiteX2" y="connsiteY2"/>
              </a:cxn>
              <a:cxn ang="0">
                <a:pos x="connsiteX3" y="connsiteY3"/>
              </a:cxn>
            </a:cxnLst>
            <a:rect l="l" t="t" r="r" b="b"/>
            <a:pathLst>
              <a:path w="3187700" h="2360349">
                <a:moveTo>
                  <a:pt x="0" y="0"/>
                </a:moveTo>
                <a:lnTo>
                  <a:pt x="3187700" y="0"/>
                </a:lnTo>
                <a:lnTo>
                  <a:pt x="3187700" y="2360349"/>
                </a:lnTo>
                <a:lnTo>
                  <a:pt x="0" y="2360349"/>
                </a:lnTo>
                <a:close/>
              </a:path>
            </a:pathLst>
          </a:custGeom>
        </p:spPr>
        <p:txBody>
          <a:bodyPr wrap="square">
            <a:noAutofit/>
          </a:bodyPr>
          <a:lstStyle/>
          <a:p>
            <a:endParaRPr lang="en-IN"/>
          </a:p>
        </p:txBody>
      </p:sp>
    </p:spTree>
    <p:extLst>
      <p:ext uri="{BB962C8B-B14F-4D97-AF65-F5344CB8AC3E}">
        <p14:creationId xmlns:p14="http://schemas.microsoft.com/office/powerpoint/2010/main" val="19102930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D71258BC-C451-A321-C9FF-C623C904384E}"/>
              </a:ext>
            </a:extLst>
          </p:cNvPr>
          <p:cNvSpPr>
            <a:spLocks noGrp="1"/>
          </p:cNvSpPr>
          <p:nvPr>
            <p:ph type="pic" sz="quarter" idx="10"/>
          </p:nvPr>
        </p:nvSpPr>
        <p:spPr>
          <a:xfrm>
            <a:off x="2978287" y="2133070"/>
            <a:ext cx="2830749" cy="2684834"/>
          </a:xfrm>
          <a:custGeom>
            <a:avLst/>
            <a:gdLst>
              <a:gd name="connsiteX0" fmla="*/ 0 w 2830749"/>
              <a:gd name="connsiteY0" fmla="*/ 0 h 2684834"/>
              <a:gd name="connsiteX1" fmla="*/ 2830749 w 2830749"/>
              <a:gd name="connsiteY1" fmla="*/ 0 h 2684834"/>
              <a:gd name="connsiteX2" fmla="*/ 2830749 w 2830749"/>
              <a:gd name="connsiteY2" fmla="*/ 2684834 h 2684834"/>
              <a:gd name="connsiteX3" fmla="*/ 0 w 2830749"/>
              <a:gd name="connsiteY3" fmla="*/ 2684834 h 2684834"/>
            </a:gdLst>
            <a:ahLst/>
            <a:cxnLst>
              <a:cxn ang="0">
                <a:pos x="connsiteX0" y="connsiteY0"/>
              </a:cxn>
              <a:cxn ang="0">
                <a:pos x="connsiteX1" y="connsiteY1"/>
              </a:cxn>
              <a:cxn ang="0">
                <a:pos x="connsiteX2" y="connsiteY2"/>
              </a:cxn>
              <a:cxn ang="0">
                <a:pos x="connsiteX3" y="connsiteY3"/>
              </a:cxn>
            </a:cxnLst>
            <a:rect l="l" t="t" r="r" b="b"/>
            <a:pathLst>
              <a:path w="2830749" h="2684834">
                <a:moveTo>
                  <a:pt x="0" y="0"/>
                </a:moveTo>
                <a:lnTo>
                  <a:pt x="2830749" y="0"/>
                </a:lnTo>
                <a:lnTo>
                  <a:pt x="2830749" y="2684834"/>
                </a:lnTo>
                <a:lnTo>
                  <a:pt x="0" y="2684834"/>
                </a:lnTo>
                <a:close/>
              </a:path>
            </a:pathLst>
          </a:custGeom>
        </p:spPr>
        <p:txBody>
          <a:bodyPr wrap="square">
            <a:noAutofit/>
          </a:bodyPr>
          <a:lstStyle/>
          <a:p>
            <a:endParaRPr lang="en-IN"/>
          </a:p>
        </p:txBody>
      </p:sp>
      <p:sp>
        <p:nvSpPr>
          <p:cNvPr id="22" name="Picture Placeholder 21">
            <a:extLst>
              <a:ext uri="{FF2B5EF4-FFF2-40B4-BE49-F238E27FC236}">
                <a16:creationId xmlns:a16="http://schemas.microsoft.com/office/drawing/2014/main" id="{FDC2453F-62E7-B51E-6240-A3D77F987950}"/>
              </a:ext>
            </a:extLst>
          </p:cNvPr>
          <p:cNvSpPr>
            <a:spLocks noGrp="1"/>
          </p:cNvSpPr>
          <p:nvPr>
            <p:ph type="pic" sz="quarter" idx="11"/>
          </p:nvPr>
        </p:nvSpPr>
        <p:spPr>
          <a:xfrm>
            <a:off x="6382967" y="2133070"/>
            <a:ext cx="2830749" cy="2684834"/>
          </a:xfrm>
          <a:custGeom>
            <a:avLst/>
            <a:gdLst>
              <a:gd name="connsiteX0" fmla="*/ 0 w 2830749"/>
              <a:gd name="connsiteY0" fmla="*/ 0 h 2684834"/>
              <a:gd name="connsiteX1" fmla="*/ 2830749 w 2830749"/>
              <a:gd name="connsiteY1" fmla="*/ 0 h 2684834"/>
              <a:gd name="connsiteX2" fmla="*/ 2830749 w 2830749"/>
              <a:gd name="connsiteY2" fmla="*/ 2684834 h 2684834"/>
              <a:gd name="connsiteX3" fmla="*/ 0 w 2830749"/>
              <a:gd name="connsiteY3" fmla="*/ 2684834 h 2684834"/>
            </a:gdLst>
            <a:ahLst/>
            <a:cxnLst>
              <a:cxn ang="0">
                <a:pos x="connsiteX0" y="connsiteY0"/>
              </a:cxn>
              <a:cxn ang="0">
                <a:pos x="connsiteX1" y="connsiteY1"/>
              </a:cxn>
              <a:cxn ang="0">
                <a:pos x="connsiteX2" y="connsiteY2"/>
              </a:cxn>
              <a:cxn ang="0">
                <a:pos x="connsiteX3" y="connsiteY3"/>
              </a:cxn>
            </a:cxnLst>
            <a:rect l="l" t="t" r="r" b="b"/>
            <a:pathLst>
              <a:path w="2830749" h="2684834">
                <a:moveTo>
                  <a:pt x="0" y="0"/>
                </a:moveTo>
                <a:lnTo>
                  <a:pt x="2830749" y="0"/>
                </a:lnTo>
                <a:lnTo>
                  <a:pt x="2830749" y="2684834"/>
                </a:lnTo>
                <a:lnTo>
                  <a:pt x="0" y="2684834"/>
                </a:lnTo>
                <a:close/>
              </a:path>
            </a:pathLst>
          </a:custGeom>
        </p:spPr>
        <p:txBody>
          <a:bodyPr wrap="square">
            <a:noAutofit/>
          </a:bodyPr>
          <a:lstStyle/>
          <a:p>
            <a:endParaRPr lang="en-IN"/>
          </a:p>
        </p:txBody>
      </p:sp>
    </p:spTree>
    <p:extLst>
      <p:ext uri="{BB962C8B-B14F-4D97-AF65-F5344CB8AC3E}">
        <p14:creationId xmlns:p14="http://schemas.microsoft.com/office/powerpoint/2010/main" val="4332556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4CF10C7-B84A-A066-664B-F13C4842B308}"/>
              </a:ext>
            </a:extLst>
          </p:cNvPr>
          <p:cNvSpPr>
            <a:spLocks noGrp="1"/>
          </p:cNvSpPr>
          <p:nvPr>
            <p:ph type="pic" sz="quarter" idx="10"/>
          </p:nvPr>
        </p:nvSpPr>
        <p:spPr>
          <a:xfrm>
            <a:off x="2146064" y="3429000"/>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576A6677-7E73-0993-9DE8-9FBFDAAF4559}"/>
              </a:ext>
            </a:extLst>
          </p:cNvPr>
          <p:cNvSpPr>
            <a:spLocks noGrp="1"/>
          </p:cNvSpPr>
          <p:nvPr>
            <p:ph type="pic" sz="quarter" idx="11"/>
          </p:nvPr>
        </p:nvSpPr>
        <p:spPr>
          <a:xfrm>
            <a:off x="5108388" y="3429000"/>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17" name="Picture Placeholder 16">
            <a:extLst>
              <a:ext uri="{FF2B5EF4-FFF2-40B4-BE49-F238E27FC236}">
                <a16:creationId xmlns:a16="http://schemas.microsoft.com/office/drawing/2014/main" id="{8B8E3A0F-4409-45BA-1466-708AB8BA7822}"/>
              </a:ext>
            </a:extLst>
          </p:cNvPr>
          <p:cNvSpPr>
            <a:spLocks noGrp="1"/>
          </p:cNvSpPr>
          <p:nvPr>
            <p:ph type="pic" sz="quarter" idx="12"/>
          </p:nvPr>
        </p:nvSpPr>
        <p:spPr>
          <a:xfrm>
            <a:off x="8010017" y="3429001"/>
            <a:ext cx="1994171" cy="1629383"/>
          </a:xfrm>
          <a:custGeom>
            <a:avLst/>
            <a:gdLst>
              <a:gd name="connsiteX0" fmla="*/ 0 w 1994171"/>
              <a:gd name="connsiteY0" fmla="*/ 0 h 1629383"/>
              <a:gd name="connsiteX1" fmla="*/ 1994171 w 1994171"/>
              <a:gd name="connsiteY1" fmla="*/ 0 h 1629383"/>
              <a:gd name="connsiteX2" fmla="*/ 1994171 w 1994171"/>
              <a:gd name="connsiteY2" fmla="*/ 1629383 h 1629383"/>
              <a:gd name="connsiteX3" fmla="*/ 0 w 1994171"/>
              <a:gd name="connsiteY3" fmla="*/ 1629383 h 1629383"/>
            </a:gdLst>
            <a:ahLst/>
            <a:cxnLst>
              <a:cxn ang="0">
                <a:pos x="connsiteX0" y="connsiteY0"/>
              </a:cxn>
              <a:cxn ang="0">
                <a:pos x="connsiteX1" y="connsiteY1"/>
              </a:cxn>
              <a:cxn ang="0">
                <a:pos x="connsiteX2" y="connsiteY2"/>
              </a:cxn>
              <a:cxn ang="0">
                <a:pos x="connsiteX3" y="connsiteY3"/>
              </a:cxn>
            </a:cxnLst>
            <a:rect l="l" t="t" r="r" b="b"/>
            <a:pathLst>
              <a:path w="1994171" h="1629383">
                <a:moveTo>
                  <a:pt x="0" y="0"/>
                </a:moveTo>
                <a:lnTo>
                  <a:pt x="1994171" y="0"/>
                </a:lnTo>
                <a:lnTo>
                  <a:pt x="1994171" y="1629383"/>
                </a:lnTo>
                <a:lnTo>
                  <a:pt x="0" y="1629383"/>
                </a:lnTo>
                <a:close/>
              </a:path>
            </a:pathLst>
          </a:custGeom>
        </p:spPr>
        <p:txBody>
          <a:bodyPr wrap="square">
            <a:noAutofit/>
          </a:bodyPr>
          <a:lstStyle/>
          <a:p>
            <a:endParaRPr lang="en-IN"/>
          </a:p>
        </p:txBody>
      </p:sp>
      <p:sp>
        <p:nvSpPr>
          <p:cNvPr id="21" name="Picture Placeholder 20">
            <a:extLst>
              <a:ext uri="{FF2B5EF4-FFF2-40B4-BE49-F238E27FC236}">
                <a16:creationId xmlns:a16="http://schemas.microsoft.com/office/drawing/2014/main" id="{38209CCE-6C03-D77F-4043-723DAC7AB17B}"/>
              </a:ext>
            </a:extLst>
          </p:cNvPr>
          <p:cNvSpPr>
            <a:spLocks noGrp="1"/>
          </p:cNvSpPr>
          <p:nvPr>
            <p:ph type="pic" sz="quarter" idx="13"/>
          </p:nvPr>
        </p:nvSpPr>
        <p:spPr>
          <a:xfrm>
            <a:off x="5395609" y="3959225"/>
            <a:ext cx="1420238" cy="1020763"/>
          </a:xfrm>
          <a:custGeom>
            <a:avLst/>
            <a:gdLst>
              <a:gd name="connsiteX0" fmla="*/ 0 w 1420238"/>
              <a:gd name="connsiteY0" fmla="*/ 0 h 1020763"/>
              <a:gd name="connsiteX1" fmla="*/ 1420238 w 1420238"/>
              <a:gd name="connsiteY1" fmla="*/ 0 h 1020763"/>
              <a:gd name="connsiteX2" fmla="*/ 1420238 w 1420238"/>
              <a:gd name="connsiteY2" fmla="*/ 1020763 h 1020763"/>
              <a:gd name="connsiteX3" fmla="*/ 0 w 1420238"/>
              <a:gd name="connsiteY3" fmla="*/ 1020763 h 1020763"/>
            </a:gdLst>
            <a:ahLst/>
            <a:cxnLst>
              <a:cxn ang="0">
                <a:pos x="connsiteX0" y="connsiteY0"/>
              </a:cxn>
              <a:cxn ang="0">
                <a:pos x="connsiteX1" y="connsiteY1"/>
              </a:cxn>
              <a:cxn ang="0">
                <a:pos x="connsiteX2" y="connsiteY2"/>
              </a:cxn>
              <a:cxn ang="0">
                <a:pos x="connsiteX3" y="connsiteY3"/>
              </a:cxn>
            </a:cxnLst>
            <a:rect l="l" t="t" r="r" b="b"/>
            <a:pathLst>
              <a:path w="1420238" h="1020763">
                <a:moveTo>
                  <a:pt x="0" y="0"/>
                </a:moveTo>
                <a:lnTo>
                  <a:pt x="1420238" y="0"/>
                </a:lnTo>
                <a:lnTo>
                  <a:pt x="1420238" y="1020763"/>
                </a:lnTo>
                <a:lnTo>
                  <a:pt x="0" y="1020763"/>
                </a:lnTo>
                <a:close/>
              </a:path>
            </a:pathLst>
          </a:custGeom>
        </p:spPr>
        <p:txBody>
          <a:bodyPr wrap="square">
            <a:noAutofit/>
          </a:bodyPr>
          <a:lstStyle/>
          <a:p>
            <a:endParaRPr lang="en-IN"/>
          </a:p>
        </p:txBody>
      </p:sp>
    </p:spTree>
    <p:extLst>
      <p:ext uri="{BB962C8B-B14F-4D97-AF65-F5344CB8AC3E}">
        <p14:creationId xmlns:p14="http://schemas.microsoft.com/office/powerpoint/2010/main" val="6138564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3F162EA-49A0-B96B-F236-8A08751155CF}"/>
              </a:ext>
            </a:extLst>
          </p:cNvPr>
          <p:cNvSpPr>
            <a:spLocks noGrp="1"/>
          </p:cNvSpPr>
          <p:nvPr>
            <p:ph type="pic" sz="quarter" idx="10"/>
          </p:nvPr>
        </p:nvSpPr>
        <p:spPr>
          <a:xfrm>
            <a:off x="4644198" y="2621604"/>
            <a:ext cx="2821021" cy="2451370"/>
          </a:xfrm>
          <a:custGeom>
            <a:avLst/>
            <a:gdLst>
              <a:gd name="connsiteX0" fmla="*/ 0 w 2821021"/>
              <a:gd name="connsiteY0" fmla="*/ 0 h 2451370"/>
              <a:gd name="connsiteX1" fmla="*/ 2821021 w 2821021"/>
              <a:gd name="connsiteY1" fmla="*/ 0 h 2451370"/>
              <a:gd name="connsiteX2" fmla="*/ 2821021 w 2821021"/>
              <a:gd name="connsiteY2" fmla="*/ 2451370 h 2451370"/>
              <a:gd name="connsiteX3" fmla="*/ 0 w 2821021"/>
              <a:gd name="connsiteY3" fmla="*/ 2451370 h 2451370"/>
            </a:gdLst>
            <a:ahLst/>
            <a:cxnLst>
              <a:cxn ang="0">
                <a:pos x="connsiteX0" y="connsiteY0"/>
              </a:cxn>
              <a:cxn ang="0">
                <a:pos x="connsiteX1" y="connsiteY1"/>
              </a:cxn>
              <a:cxn ang="0">
                <a:pos x="connsiteX2" y="connsiteY2"/>
              </a:cxn>
              <a:cxn ang="0">
                <a:pos x="connsiteX3" y="connsiteY3"/>
              </a:cxn>
            </a:cxnLst>
            <a:rect l="l" t="t" r="r" b="b"/>
            <a:pathLst>
              <a:path w="2821021" h="2451370">
                <a:moveTo>
                  <a:pt x="0" y="0"/>
                </a:moveTo>
                <a:lnTo>
                  <a:pt x="2821021" y="0"/>
                </a:lnTo>
                <a:lnTo>
                  <a:pt x="2821021" y="2451370"/>
                </a:lnTo>
                <a:lnTo>
                  <a:pt x="0" y="2451370"/>
                </a:lnTo>
                <a:close/>
              </a:path>
            </a:pathLst>
          </a:custGeom>
        </p:spPr>
        <p:txBody>
          <a:bodyPr wrap="square">
            <a:noAutofit/>
          </a:bodyPr>
          <a:lstStyle/>
          <a:p>
            <a:endParaRPr lang="en-IN"/>
          </a:p>
        </p:txBody>
      </p:sp>
    </p:spTree>
    <p:extLst>
      <p:ext uri="{BB962C8B-B14F-4D97-AF65-F5344CB8AC3E}">
        <p14:creationId xmlns:p14="http://schemas.microsoft.com/office/powerpoint/2010/main" val="37672489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476C488-2B19-83D7-2B93-7618E5516401}"/>
              </a:ext>
            </a:extLst>
          </p:cNvPr>
          <p:cNvSpPr>
            <a:spLocks noGrp="1"/>
          </p:cNvSpPr>
          <p:nvPr>
            <p:ph type="pic" sz="quarter" idx="10"/>
          </p:nvPr>
        </p:nvSpPr>
        <p:spPr>
          <a:xfrm>
            <a:off x="1836663" y="1660896"/>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28C2739C-5E64-D653-CA3C-0A57AA6F7F74}"/>
              </a:ext>
            </a:extLst>
          </p:cNvPr>
          <p:cNvSpPr>
            <a:spLocks noGrp="1"/>
          </p:cNvSpPr>
          <p:nvPr>
            <p:ph type="pic" sz="quarter" idx="11"/>
          </p:nvPr>
        </p:nvSpPr>
        <p:spPr>
          <a:xfrm>
            <a:off x="4828659" y="1660896"/>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01C775C7-436F-B1C8-74D1-3359127056C8}"/>
              </a:ext>
            </a:extLst>
          </p:cNvPr>
          <p:cNvSpPr>
            <a:spLocks noGrp="1"/>
          </p:cNvSpPr>
          <p:nvPr>
            <p:ph type="pic" sz="quarter" idx="12"/>
          </p:nvPr>
        </p:nvSpPr>
        <p:spPr>
          <a:xfrm>
            <a:off x="7763880" y="1641441"/>
            <a:ext cx="2577813" cy="2736006"/>
          </a:xfrm>
          <a:custGeom>
            <a:avLst/>
            <a:gdLst>
              <a:gd name="connsiteX0" fmla="*/ 0 w 2577813"/>
              <a:gd name="connsiteY0" fmla="*/ 0 h 2736006"/>
              <a:gd name="connsiteX1" fmla="*/ 2577813 w 2577813"/>
              <a:gd name="connsiteY1" fmla="*/ 0 h 2736006"/>
              <a:gd name="connsiteX2" fmla="*/ 2577813 w 2577813"/>
              <a:gd name="connsiteY2" fmla="*/ 2736006 h 2736006"/>
              <a:gd name="connsiteX3" fmla="*/ 0 w 2577813"/>
              <a:gd name="connsiteY3" fmla="*/ 2736006 h 2736006"/>
            </a:gdLst>
            <a:ahLst/>
            <a:cxnLst>
              <a:cxn ang="0">
                <a:pos x="connsiteX0" y="connsiteY0"/>
              </a:cxn>
              <a:cxn ang="0">
                <a:pos x="connsiteX1" y="connsiteY1"/>
              </a:cxn>
              <a:cxn ang="0">
                <a:pos x="connsiteX2" y="connsiteY2"/>
              </a:cxn>
              <a:cxn ang="0">
                <a:pos x="connsiteX3" y="connsiteY3"/>
              </a:cxn>
            </a:cxnLst>
            <a:rect l="l" t="t" r="r" b="b"/>
            <a:pathLst>
              <a:path w="2577813" h="2736006">
                <a:moveTo>
                  <a:pt x="0" y="0"/>
                </a:moveTo>
                <a:lnTo>
                  <a:pt x="2577813" y="0"/>
                </a:lnTo>
                <a:lnTo>
                  <a:pt x="2577813" y="2736006"/>
                </a:lnTo>
                <a:lnTo>
                  <a:pt x="0" y="2736006"/>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82B2D0AE-AE4D-132E-D696-55BE5A2BDC2B}"/>
              </a:ext>
            </a:extLst>
          </p:cNvPr>
          <p:cNvSpPr>
            <a:spLocks noGrp="1"/>
          </p:cNvSpPr>
          <p:nvPr>
            <p:ph type="pic" sz="quarter" idx="13"/>
          </p:nvPr>
        </p:nvSpPr>
        <p:spPr>
          <a:xfrm>
            <a:off x="4824919" y="2140086"/>
            <a:ext cx="2577813" cy="2007443"/>
          </a:xfrm>
          <a:custGeom>
            <a:avLst/>
            <a:gdLst>
              <a:gd name="connsiteX0" fmla="*/ 0 w 2577813"/>
              <a:gd name="connsiteY0" fmla="*/ 0 h 2007443"/>
              <a:gd name="connsiteX1" fmla="*/ 2577813 w 2577813"/>
              <a:gd name="connsiteY1" fmla="*/ 0 h 2007443"/>
              <a:gd name="connsiteX2" fmla="*/ 2577813 w 2577813"/>
              <a:gd name="connsiteY2" fmla="*/ 2007443 h 2007443"/>
              <a:gd name="connsiteX3" fmla="*/ 0 w 2577813"/>
              <a:gd name="connsiteY3" fmla="*/ 2007443 h 2007443"/>
            </a:gdLst>
            <a:ahLst/>
            <a:cxnLst>
              <a:cxn ang="0">
                <a:pos x="connsiteX0" y="connsiteY0"/>
              </a:cxn>
              <a:cxn ang="0">
                <a:pos x="connsiteX1" y="connsiteY1"/>
              </a:cxn>
              <a:cxn ang="0">
                <a:pos x="connsiteX2" y="connsiteY2"/>
              </a:cxn>
              <a:cxn ang="0">
                <a:pos x="connsiteX3" y="connsiteY3"/>
              </a:cxn>
            </a:cxnLst>
            <a:rect l="l" t="t" r="r" b="b"/>
            <a:pathLst>
              <a:path w="2577813" h="2007443">
                <a:moveTo>
                  <a:pt x="0" y="0"/>
                </a:moveTo>
                <a:lnTo>
                  <a:pt x="2577813" y="0"/>
                </a:lnTo>
                <a:lnTo>
                  <a:pt x="2577813" y="2007443"/>
                </a:lnTo>
                <a:lnTo>
                  <a:pt x="0" y="2007443"/>
                </a:lnTo>
                <a:close/>
              </a:path>
            </a:pathLst>
          </a:custGeom>
        </p:spPr>
        <p:txBody>
          <a:bodyPr wrap="square">
            <a:noAutofit/>
          </a:bodyPr>
          <a:lstStyle/>
          <a:p>
            <a:endParaRPr lang="en-IN"/>
          </a:p>
        </p:txBody>
      </p:sp>
    </p:spTree>
    <p:extLst>
      <p:ext uri="{BB962C8B-B14F-4D97-AF65-F5344CB8AC3E}">
        <p14:creationId xmlns:p14="http://schemas.microsoft.com/office/powerpoint/2010/main" val="116169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ADF5E2-86AB-7886-6F4F-6EABD6567A40}"/>
              </a:ext>
            </a:extLst>
          </p:cNvPr>
          <p:cNvSpPr>
            <a:spLocks noGrp="1"/>
          </p:cNvSpPr>
          <p:nvPr>
            <p:ph type="pic" sz="quarter" idx="10"/>
          </p:nvPr>
        </p:nvSpPr>
        <p:spPr>
          <a:xfrm>
            <a:off x="2305455" y="1792151"/>
            <a:ext cx="2402730" cy="4431287"/>
          </a:xfrm>
          <a:custGeom>
            <a:avLst/>
            <a:gdLst>
              <a:gd name="connsiteX0" fmla="*/ 0 w 2402730"/>
              <a:gd name="connsiteY0" fmla="*/ 0 h 4431287"/>
              <a:gd name="connsiteX1" fmla="*/ 2402730 w 2402730"/>
              <a:gd name="connsiteY1" fmla="*/ 0 h 4431287"/>
              <a:gd name="connsiteX2" fmla="*/ 2402730 w 2402730"/>
              <a:gd name="connsiteY2" fmla="*/ 4431287 h 4431287"/>
              <a:gd name="connsiteX3" fmla="*/ 0 w 2402730"/>
              <a:gd name="connsiteY3" fmla="*/ 4431287 h 4431287"/>
            </a:gdLst>
            <a:ahLst/>
            <a:cxnLst>
              <a:cxn ang="0">
                <a:pos x="connsiteX0" y="connsiteY0"/>
              </a:cxn>
              <a:cxn ang="0">
                <a:pos x="connsiteX1" y="connsiteY1"/>
              </a:cxn>
              <a:cxn ang="0">
                <a:pos x="connsiteX2" y="connsiteY2"/>
              </a:cxn>
              <a:cxn ang="0">
                <a:pos x="connsiteX3" y="connsiteY3"/>
              </a:cxn>
            </a:cxnLst>
            <a:rect l="l" t="t" r="r" b="b"/>
            <a:pathLst>
              <a:path w="2402730" h="4431287">
                <a:moveTo>
                  <a:pt x="0" y="0"/>
                </a:moveTo>
                <a:lnTo>
                  <a:pt x="2402730" y="0"/>
                </a:lnTo>
                <a:lnTo>
                  <a:pt x="2402730" y="4431287"/>
                </a:lnTo>
                <a:lnTo>
                  <a:pt x="0" y="4431287"/>
                </a:ln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A2088EF1-74E3-779F-13FD-6CE30BBE3FAA}"/>
              </a:ext>
            </a:extLst>
          </p:cNvPr>
          <p:cNvSpPr>
            <a:spLocks noGrp="1"/>
          </p:cNvSpPr>
          <p:nvPr>
            <p:ph type="pic" sz="quarter" idx="11"/>
          </p:nvPr>
        </p:nvSpPr>
        <p:spPr>
          <a:xfrm>
            <a:off x="4112364" y="2492412"/>
            <a:ext cx="1191638" cy="1191638"/>
          </a:xfrm>
          <a:custGeom>
            <a:avLst/>
            <a:gdLst>
              <a:gd name="connsiteX0" fmla="*/ 595819 w 1191638"/>
              <a:gd name="connsiteY0" fmla="*/ 0 h 1191638"/>
              <a:gd name="connsiteX1" fmla="*/ 1191638 w 1191638"/>
              <a:gd name="connsiteY1" fmla="*/ 595819 h 1191638"/>
              <a:gd name="connsiteX2" fmla="*/ 595819 w 1191638"/>
              <a:gd name="connsiteY2" fmla="*/ 1191638 h 1191638"/>
              <a:gd name="connsiteX3" fmla="*/ 0 w 1191638"/>
              <a:gd name="connsiteY3" fmla="*/ 595819 h 1191638"/>
              <a:gd name="connsiteX4" fmla="*/ 595819 w 1191638"/>
              <a:gd name="connsiteY4" fmla="*/ 0 h 1191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38" h="1191638">
                <a:moveTo>
                  <a:pt x="595819" y="0"/>
                </a:moveTo>
                <a:cubicBezTo>
                  <a:pt x="924881" y="0"/>
                  <a:pt x="1191638" y="266757"/>
                  <a:pt x="1191638" y="595819"/>
                </a:cubicBezTo>
                <a:cubicBezTo>
                  <a:pt x="1191638" y="924881"/>
                  <a:pt x="924881" y="1191638"/>
                  <a:pt x="595819" y="1191638"/>
                </a:cubicBezTo>
                <a:cubicBezTo>
                  <a:pt x="266757" y="1191638"/>
                  <a:pt x="0" y="924881"/>
                  <a:pt x="0" y="595819"/>
                </a:cubicBezTo>
                <a:cubicBezTo>
                  <a:pt x="0" y="266757"/>
                  <a:pt x="266757" y="0"/>
                  <a:pt x="595819" y="0"/>
                </a:cubicBez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66D44378-AC65-4C52-3581-C9FF12F4F484}"/>
              </a:ext>
            </a:extLst>
          </p:cNvPr>
          <p:cNvSpPr>
            <a:spLocks noGrp="1"/>
          </p:cNvSpPr>
          <p:nvPr>
            <p:ph type="pic" sz="quarter" idx="12"/>
          </p:nvPr>
        </p:nvSpPr>
        <p:spPr>
          <a:xfrm>
            <a:off x="4112366" y="4357992"/>
            <a:ext cx="1191638" cy="1191638"/>
          </a:xfrm>
          <a:custGeom>
            <a:avLst/>
            <a:gdLst>
              <a:gd name="connsiteX0" fmla="*/ 595819 w 1191638"/>
              <a:gd name="connsiteY0" fmla="*/ 0 h 1191638"/>
              <a:gd name="connsiteX1" fmla="*/ 1191638 w 1191638"/>
              <a:gd name="connsiteY1" fmla="*/ 595819 h 1191638"/>
              <a:gd name="connsiteX2" fmla="*/ 595819 w 1191638"/>
              <a:gd name="connsiteY2" fmla="*/ 1191638 h 1191638"/>
              <a:gd name="connsiteX3" fmla="*/ 0 w 1191638"/>
              <a:gd name="connsiteY3" fmla="*/ 595819 h 1191638"/>
              <a:gd name="connsiteX4" fmla="*/ 595819 w 1191638"/>
              <a:gd name="connsiteY4" fmla="*/ 0 h 1191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38" h="1191638">
                <a:moveTo>
                  <a:pt x="595819" y="0"/>
                </a:moveTo>
                <a:cubicBezTo>
                  <a:pt x="924881" y="0"/>
                  <a:pt x="1191638" y="266757"/>
                  <a:pt x="1191638" y="595819"/>
                </a:cubicBezTo>
                <a:cubicBezTo>
                  <a:pt x="1191638" y="924881"/>
                  <a:pt x="924881" y="1191638"/>
                  <a:pt x="595819" y="1191638"/>
                </a:cubicBezTo>
                <a:cubicBezTo>
                  <a:pt x="266757" y="1191638"/>
                  <a:pt x="0" y="924881"/>
                  <a:pt x="0" y="595819"/>
                </a:cubicBezTo>
                <a:cubicBezTo>
                  <a:pt x="0" y="266757"/>
                  <a:pt x="266757" y="0"/>
                  <a:pt x="595819" y="0"/>
                </a:cubicBez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7BDD3C84-980C-C46E-538F-2653B0A3E4A3}"/>
              </a:ext>
            </a:extLst>
          </p:cNvPr>
          <p:cNvSpPr>
            <a:spLocks noGrp="1"/>
          </p:cNvSpPr>
          <p:nvPr>
            <p:ph type="pic" sz="quarter" idx="13"/>
          </p:nvPr>
        </p:nvSpPr>
        <p:spPr>
          <a:xfrm>
            <a:off x="2305455" y="3025302"/>
            <a:ext cx="2402729" cy="2070712"/>
          </a:xfrm>
          <a:custGeom>
            <a:avLst/>
            <a:gdLst>
              <a:gd name="connsiteX0" fmla="*/ 0 w 2402729"/>
              <a:gd name="connsiteY0" fmla="*/ 0 h 2070712"/>
              <a:gd name="connsiteX1" fmla="*/ 2402729 w 2402729"/>
              <a:gd name="connsiteY1" fmla="*/ 0 h 2070712"/>
              <a:gd name="connsiteX2" fmla="*/ 2402729 w 2402729"/>
              <a:gd name="connsiteY2" fmla="*/ 2070712 h 2070712"/>
              <a:gd name="connsiteX3" fmla="*/ 0 w 2402729"/>
              <a:gd name="connsiteY3" fmla="*/ 2070712 h 2070712"/>
            </a:gdLst>
            <a:ahLst/>
            <a:cxnLst>
              <a:cxn ang="0">
                <a:pos x="connsiteX0" y="connsiteY0"/>
              </a:cxn>
              <a:cxn ang="0">
                <a:pos x="connsiteX1" y="connsiteY1"/>
              </a:cxn>
              <a:cxn ang="0">
                <a:pos x="connsiteX2" y="connsiteY2"/>
              </a:cxn>
              <a:cxn ang="0">
                <a:pos x="connsiteX3" y="connsiteY3"/>
              </a:cxn>
            </a:cxnLst>
            <a:rect l="l" t="t" r="r" b="b"/>
            <a:pathLst>
              <a:path w="2402729" h="2070712">
                <a:moveTo>
                  <a:pt x="0" y="0"/>
                </a:moveTo>
                <a:lnTo>
                  <a:pt x="2402729" y="0"/>
                </a:lnTo>
                <a:lnTo>
                  <a:pt x="2402729" y="2070712"/>
                </a:lnTo>
                <a:lnTo>
                  <a:pt x="0" y="2070712"/>
                </a:lnTo>
                <a:close/>
              </a:path>
            </a:pathLst>
          </a:custGeom>
        </p:spPr>
        <p:txBody>
          <a:bodyPr wrap="square">
            <a:noAutofit/>
          </a:bodyPr>
          <a:lstStyle/>
          <a:p>
            <a:endParaRPr lang="en-IN"/>
          </a:p>
        </p:txBody>
      </p:sp>
    </p:spTree>
    <p:extLst>
      <p:ext uri="{BB962C8B-B14F-4D97-AF65-F5344CB8AC3E}">
        <p14:creationId xmlns:p14="http://schemas.microsoft.com/office/powerpoint/2010/main" val="210238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9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 id="2147483664" r:id="rId16"/>
    <p:sldLayoutId id="2147483665" r:id="rId17"/>
    <p:sldLayoutId id="2147483667" r:id="rId18"/>
    <p:sldLayoutId id="2147483666"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C8AD9D-ABC8-F48A-CFFD-CAC14783B31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Placeholder 30" descr="Logo">
            <a:extLst>
              <a:ext uri="{FF2B5EF4-FFF2-40B4-BE49-F238E27FC236}">
                <a16:creationId xmlns:a16="http://schemas.microsoft.com/office/drawing/2014/main" id="{03D5CE47-E158-8555-D467-9E68EF7C64D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307" b="3307"/>
          <a:stretch>
            <a:fillRect/>
          </a:stretch>
        </p:blipFill>
        <p:spPr>
          <a:xfrm rot="20492722">
            <a:off x="457789" y="579382"/>
            <a:ext cx="4130658" cy="2893726"/>
          </a:xfrm>
        </p:spPr>
      </p:pic>
      <p:sp>
        <p:nvSpPr>
          <p:cNvPr id="9" name="TextBox 8">
            <a:extLst>
              <a:ext uri="{FF2B5EF4-FFF2-40B4-BE49-F238E27FC236}">
                <a16:creationId xmlns:a16="http://schemas.microsoft.com/office/drawing/2014/main" id="{E5C82152-2307-F5B0-B889-333DC3E69545}"/>
              </a:ext>
            </a:extLst>
          </p:cNvPr>
          <p:cNvSpPr txBox="1"/>
          <p:nvPr/>
        </p:nvSpPr>
        <p:spPr>
          <a:xfrm>
            <a:off x="8369873" y="5224981"/>
            <a:ext cx="4543577" cy="1822935"/>
          </a:xfrm>
          <a:prstGeom prst="rect">
            <a:avLst/>
          </a:prstGeom>
          <a:noFill/>
        </p:spPr>
        <p:txBody>
          <a:bodyPr wrap="square" rtlCol="0">
            <a:spAutoFit/>
          </a:bodyPr>
          <a:lstStyle/>
          <a:p>
            <a:pPr algn="ctr"/>
            <a:r>
              <a:rPr lang="en-IN" sz="2000" b="1" dirty="0">
                <a:solidFill>
                  <a:schemeClr val="bg2">
                    <a:lumMod val="25000"/>
                  </a:schemeClr>
                </a:solidFill>
                <a:latin typeface="Poppins" panose="00000500000000000000" pitchFamily="2" charset="0"/>
                <a:cs typeface="Poppins" panose="00000500000000000000" pitchFamily="2" charset="0"/>
              </a:rPr>
              <a:t>Lorenzo Howard</a:t>
            </a:r>
          </a:p>
          <a:p>
            <a:pPr algn="ctr"/>
            <a:r>
              <a:rPr lang="en-IN" sz="2000" b="1" dirty="0">
                <a:solidFill>
                  <a:schemeClr val="bg2">
                    <a:lumMod val="25000"/>
                  </a:schemeClr>
                </a:solidFill>
                <a:latin typeface="Poppins" panose="00000500000000000000" pitchFamily="2" charset="0"/>
                <a:cs typeface="Poppins" panose="00000500000000000000" pitchFamily="2" charset="0"/>
              </a:rPr>
              <a:t>Melissa Avila</a:t>
            </a:r>
          </a:p>
          <a:p>
            <a:pPr algn="ctr"/>
            <a:r>
              <a:rPr lang="en-IN" sz="2000" b="1" dirty="0" err="1">
                <a:solidFill>
                  <a:schemeClr val="bg2">
                    <a:lumMod val="25000"/>
                  </a:schemeClr>
                </a:solidFill>
                <a:latin typeface="Poppins" panose="00000500000000000000" pitchFamily="2" charset="0"/>
                <a:cs typeface="Poppins" panose="00000500000000000000" pitchFamily="2" charset="0"/>
              </a:rPr>
              <a:t>Sheniece</a:t>
            </a:r>
            <a:r>
              <a:rPr lang="en-IN" sz="2000" b="1" dirty="0">
                <a:solidFill>
                  <a:schemeClr val="bg2">
                    <a:lumMod val="25000"/>
                  </a:schemeClr>
                </a:solidFill>
                <a:latin typeface="Poppins" panose="00000500000000000000" pitchFamily="2" charset="0"/>
                <a:cs typeface="Poppins" panose="00000500000000000000" pitchFamily="2" charset="0"/>
              </a:rPr>
              <a:t> Booker</a:t>
            </a:r>
          </a:p>
          <a:p>
            <a:pPr algn="ctr"/>
            <a:r>
              <a:rPr lang="en-IN" sz="2000" b="1" dirty="0">
                <a:solidFill>
                  <a:schemeClr val="bg2">
                    <a:lumMod val="25000"/>
                  </a:schemeClr>
                </a:solidFill>
                <a:latin typeface="Poppins" panose="00000500000000000000" pitchFamily="2" charset="0"/>
                <a:cs typeface="Poppins" panose="00000500000000000000" pitchFamily="2" charset="0"/>
              </a:rPr>
              <a:t>Fawn Payton</a:t>
            </a:r>
          </a:p>
          <a:p>
            <a:pPr algn="ctr">
              <a:lnSpc>
                <a:spcPts val="3700"/>
              </a:lnSpc>
            </a:pPr>
            <a:endParaRPr lang="en-IN" sz="4000" b="1" dirty="0">
              <a:solidFill>
                <a:schemeClr val="bg2">
                  <a:lumMod val="25000"/>
                </a:schemeClr>
              </a:solidFill>
              <a:latin typeface="Poppins" panose="00000500000000000000" pitchFamily="2" charset="0"/>
              <a:cs typeface="Poppins" panose="00000500000000000000" pitchFamily="2" charset="0"/>
            </a:endParaRPr>
          </a:p>
        </p:txBody>
      </p:sp>
      <p:sp>
        <p:nvSpPr>
          <p:cNvPr id="10" name="Rectangle 9">
            <a:extLst>
              <a:ext uri="{FF2B5EF4-FFF2-40B4-BE49-F238E27FC236}">
                <a16:creationId xmlns:a16="http://schemas.microsoft.com/office/drawing/2014/main" id="{E7B31409-427D-E38E-F5FE-EC08F20B5915}"/>
              </a:ext>
            </a:extLst>
          </p:cNvPr>
          <p:cNvSpPr/>
          <p:nvPr/>
        </p:nvSpPr>
        <p:spPr>
          <a:xfrm>
            <a:off x="4171928" y="1362166"/>
            <a:ext cx="43252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SNKRS </a:t>
            </a:r>
            <a:r>
              <a:rPr lang="az-Cyrl-AZ"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Я</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Poppins Black" panose="020B0502040204020203" pitchFamily="2" charset="0"/>
                <a:cs typeface="Poppins Black" panose="020B0502040204020203" pitchFamily="2" charset="0"/>
              </a:rPr>
              <a:t> US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6361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24AA6B3-1804-E24A-86DC-F70BB96CCD54}"/>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6E116BB3-172D-E579-9085-8E5F43A715E5}"/>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71CDAAF8-A361-D0F8-7F75-E33093AB230F}"/>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6B49EE-C379-BE88-799E-0402882F773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7826F3F-DD9B-B2CC-1AD4-26E0FCB5ACFE}"/>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B3209968-5402-5ED0-3C66-2B5F5B77AF90}"/>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5F749A5D-9628-DD62-B0C7-1A0DE61B321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92916438-C4E5-9191-9888-7D92F12607F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D31E3C50-51D7-4C1D-4FE1-55CF017B902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10</a:t>
              </a:r>
              <a:endParaRPr lang="en-IN" dirty="0">
                <a:solidFill>
                  <a:srgbClr val="BE3E39"/>
                </a:solidFill>
                <a:latin typeface="Poppins" panose="00000500000000000000" pitchFamily="2" charset="0"/>
                <a:cs typeface="Poppins" panose="00000500000000000000" pitchFamily="2" charset="0"/>
              </a:endParaRPr>
            </a:p>
          </p:txBody>
        </p:sp>
      </p:grpSp>
      <p:grpSp>
        <p:nvGrpSpPr>
          <p:cNvPr id="2" name="Group 1">
            <a:extLst>
              <a:ext uri="{FF2B5EF4-FFF2-40B4-BE49-F238E27FC236}">
                <a16:creationId xmlns:a16="http://schemas.microsoft.com/office/drawing/2014/main" id="{0B858032-62B6-E665-F4DE-61628D9F8C1A}"/>
              </a:ext>
            </a:extLst>
          </p:cNvPr>
          <p:cNvGrpSpPr/>
          <p:nvPr/>
        </p:nvGrpSpPr>
        <p:grpSpPr>
          <a:xfrm>
            <a:off x="11411756" y="1232159"/>
            <a:ext cx="169838" cy="5084337"/>
            <a:chOff x="11411756" y="1232159"/>
            <a:chExt cx="169838" cy="5084337"/>
          </a:xfrm>
        </p:grpSpPr>
        <p:cxnSp>
          <p:nvCxnSpPr>
            <p:cNvPr id="13" name="Straight Connector 12">
              <a:extLst>
                <a:ext uri="{FF2B5EF4-FFF2-40B4-BE49-F238E27FC236}">
                  <a16:creationId xmlns:a16="http://schemas.microsoft.com/office/drawing/2014/main" id="{80C28BE4-4B8F-42DF-61E3-04941BF4ADE8}"/>
                </a:ext>
              </a:extLst>
            </p:cNvPr>
            <p:cNvCxnSpPr>
              <a:cxnSpLocks/>
            </p:cNvCxnSpPr>
            <p:nvPr/>
          </p:nvCxnSpPr>
          <p:spPr>
            <a:xfrm>
              <a:off x="11496675" y="198897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E7A2410-7EBC-A692-BD50-911B539174C8}"/>
                </a:ext>
              </a:extLst>
            </p:cNvPr>
            <p:cNvGrpSpPr/>
            <p:nvPr/>
          </p:nvGrpSpPr>
          <p:grpSpPr>
            <a:xfrm>
              <a:off x="11411756" y="1232159"/>
              <a:ext cx="169838" cy="428767"/>
              <a:chOff x="11411756" y="1232159"/>
              <a:chExt cx="169838" cy="428767"/>
            </a:xfrm>
          </p:grpSpPr>
          <p:sp>
            <p:nvSpPr>
              <p:cNvPr id="23" name="Isosceles Triangle 22">
                <a:extLst>
                  <a:ext uri="{FF2B5EF4-FFF2-40B4-BE49-F238E27FC236}">
                    <a16:creationId xmlns:a16="http://schemas.microsoft.com/office/drawing/2014/main" id="{F657168D-3203-46AB-995F-0F788FB0D38B}"/>
                  </a:ext>
                </a:extLst>
              </p:cNvPr>
              <p:cNvSpPr/>
              <p:nvPr/>
            </p:nvSpPr>
            <p:spPr>
              <a:xfrm rot="10800000">
                <a:off x="11411756" y="15145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F0DECA04-FA52-4BAE-0DD5-4E4058D83294}"/>
                  </a:ext>
                </a:extLst>
              </p:cNvPr>
              <p:cNvSpPr/>
              <p:nvPr/>
            </p:nvSpPr>
            <p:spPr>
              <a:xfrm rot="10800000">
                <a:off x="11411756" y="123215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 name="TextBox 2">
            <a:extLst>
              <a:ext uri="{FF2B5EF4-FFF2-40B4-BE49-F238E27FC236}">
                <a16:creationId xmlns:a16="http://schemas.microsoft.com/office/drawing/2014/main" id="{1F841FD8-3EA4-9192-F268-6157239DBC72}"/>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Summary</a:t>
            </a:r>
            <a:endParaRPr lang="en-IN" sz="3200" b="1"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1E34987E-FC06-23ED-4A6E-38A7FF0275A5}"/>
              </a:ext>
            </a:extLst>
          </p:cNvPr>
          <p:cNvSpPr txBox="1"/>
          <p:nvPr/>
        </p:nvSpPr>
        <p:spPr>
          <a:xfrm>
            <a:off x="1912984" y="1514781"/>
            <a:ext cx="8701949" cy="646331"/>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Should we expand to other regions outside of NJ based on our analysis?</a:t>
            </a:r>
          </a:p>
          <a:p>
            <a:endParaRPr lang="en-US" b="1" dirty="0">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4AFBEE94-C7E3-5DFD-2DA1-D397022A9992}"/>
              </a:ext>
            </a:extLst>
          </p:cNvPr>
          <p:cNvSpPr txBox="1"/>
          <p:nvPr/>
        </p:nvSpPr>
        <p:spPr>
          <a:xfrm>
            <a:off x="1907246" y="2245648"/>
            <a:ext cx="8587638" cy="1754326"/>
          </a:xfrm>
          <a:prstGeom prst="rect">
            <a:avLst/>
          </a:prstGeom>
          <a:noFill/>
        </p:spPr>
        <p:txBody>
          <a:bodyPr wrap="square" rtlCol="0">
            <a:spAutoFit/>
          </a:bodyPr>
          <a:lstStyle/>
          <a:p>
            <a:pPr algn="just"/>
            <a:r>
              <a:rPr lang="en-US" dirty="0"/>
              <a:t>Yes, we should expand. There is profit opportunity in California, New York, Oregon and Florida and high ROI in the West and Northeast regions. High re-sale anomalies in areas such as Wisconsin is also encouraging, even though it ranked in one of the bottom sale regions.  Opportunity based on historical trend indicates that the industry is profitable.</a:t>
            </a:r>
          </a:p>
          <a:p>
            <a:pPr algn="just"/>
            <a:r>
              <a:rPr lang="en-US" dirty="0"/>
              <a:t>Given more time to analyze further data we would include analysis by sneaker brand sales per state, additional sneaker brands and include global ROI data.</a:t>
            </a:r>
          </a:p>
        </p:txBody>
      </p:sp>
    </p:spTree>
    <p:extLst>
      <p:ext uri="{BB962C8B-B14F-4D97-AF65-F5344CB8AC3E}">
        <p14:creationId xmlns:p14="http://schemas.microsoft.com/office/powerpoint/2010/main" val="149193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B3AB4-00B3-D51B-3EEF-E463EF18EA15}"/>
              </a:ext>
            </a:extLst>
          </p:cNvPr>
          <p:cNvSpPr txBox="1"/>
          <p:nvPr/>
        </p:nvSpPr>
        <p:spPr>
          <a:xfrm>
            <a:off x="4974734" y="2815962"/>
            <a:ext cx="6832776" cy="639919"/>
          </a:xfrm>
          <a:prstGeom prst="rect">
            <a:avLst/>
          </a:prstGeom>
          <a:noFill/>
        </p:spPr>
        <p:txBody>
          <a:bodyPr wrap="square" rtlCol="0">
            <a:spAutoFit/>
          </a:bodyPr>
          <a:lstStyle/>
          <a:p>
            <a:pPr algn="ctr">
              <a:lnSpc>
                <a:spcPts val="4200"/>
              </a:lnSpc>
            </a:pPr>
            <a:r>
              <a:rPr lang="en-US" sz="4000" b="1" i="1" dirty="0">
                <a:solidFill>
                  <a:srgbClr val="BE3E39"/>
                </a:solidFill>
                <a:latin typeface="Poppins" panose="00000500000000000000" pitchFamily="2" charset="0"/>
                <a:cs typeface="Poppins" panose="00000500000000000000" pitchFamily="2" charset="0"/>
              </a:rPr>
              <a:t>Thank you!</a:t>
            </a:r>
            <a:endParaRPr lang="en-IN" sz="5400" b="1" i="1" dirty="0">
              <a:solidFill>
                <a:srgbClr val="BE3E39"/>
              </a:solidFill>
              <a:latin typeface="Poppins" panose="00000500000000000000" pitchFamily="2" charset="0"/>
              <a:cs typeface="Poppins" panose="00000500000000000000" pitchFamily="2" charset="0"/>
            </a:endParaRPr>
          </a:p>
        </p:txBody>
      </p:sp>
      <p:grpSp>
        <p:nvGrpSpPr>
          <p:cNvPr id="13" name="Group 12">
            <a:extLst>
              <a:ext uri="{FF2B5EF4-FFF2-40B4-BE49-F238E27FC236}">
                <a16:creationId xmlns:a16="http://schemas.microsoft.com/office/drawing/2014/main" id="{84820781-F47D-ED45-2FA6-0BC7F288957D}"/>
              </a:ext>
            </a:extLst>
          </p:cNvPr>
          <p:cNvGrpSpPr/>
          <p:nvPr/>
        </p:nvGrpSpPr>
        <p:grpSpPr>
          <a:xfrm>
            <a:off x="0" y="0"/>
            <a:ext cx="11326921" cy="6858000"/>
            <a:chOff x="0" y="0"/>
            <a:chExt cx="11326921" cy="6858000"/>
          </a:xfrm>
        </p:grpSpPr>
        <p:sp>
          <p:nvSpPr>
            <p:cNvPr id="15" name="Rectangle 14">
              <a:extLst>
                <a:ext uri="{FF2B5EF4-FFF2-40B4-BE49-F238E27FC236}">
                  <a16:creationId xmlns:a16="http://schemas.microsoft.com/office/drawing/2014/main" id="{8F0F195F-D2FC-7A54-7E60-F298BA8E69F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846EDF2-9EB1-B824-AE59-CA1C81B1D590}"/>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AA83603-15D3-4FFC-8B93-B90C4A9E3286}"/>
                </a:ext>
              </a:extLst>
            </p:cNvPr>
            <p:cNvSpPr/>
            <p:nvPr/>
          </p:nvSpPr>
          <p:spPr>
            <a:xfrm>
              <a:off x="10714179" y="5330858"/>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1" name="Straight Connector 20">
            <a:extLst>
              <a:ext uri="{FF2B5EF4-FFF2-40B4-BE49-F238E27FC236}">
                <a16:creationId xmlns:a16="http://schemas.microsoft.com/office/drawing/2014/main" id="{3598BEE8-9301-840A-1E6A-44B9D04EAB71}"/>
              </a:ext>
            </a:extLst>
          </p:cNvPr>
          <p:cNvCxnSpPr>
            <a:cxnSpLocks/>
          </p:cNvCxnSpPr>
          <p:nvPr/>
        </p:nvCxnSpPr>
        <p:spPr>
          <a:xfrm>
            <a:off x="11496675" y="549275"/>
            <a:ext cx="0" cy="3202110"/>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D0E4AF11-33A0-4C2D-B64C-5BE232A7B19D}"/>
              </a:ext>
            </a:extLst>
          </p:cNvPr>
          <p:cNvSpPr/>
          <p:nvPr/>
        </p:nvSpPr>
        <p:spPr>
          <a:xfrm>
            <a:off x="11421484" y="4985880"/>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2ACC7E3-E6D9-EE5E-3546-FA29045604C2}"/>
              </a:ext>
            </a:extLst>
          </p:cNvPr>
          <p:cNvSpPr txBox="1"/>
          <p:nvPr/>
        </p:nvSpPr>
        <p:spPr>
          <a:xfrm>
            <a:off x="2679612" y="3022863"/>
            <a:ext cx="6832776" cy="812274"/>
          </a:xfrm>
          <a:prstGeom prst="rect">
            <a:avLst/>
          </a:prstGeom>
          <a:noFill/>
        </p:spPr>
        <p:txBody>
          <a:bodyPr wrap="square" rtlCol="0">
            <a:spAutoFit/>
          </a:bodyPr>
          <a:lstStyle/>
          <a:p>
            <a:pPr algn="ctr">
              <a:lnSpc>
                <a:spcPts val="4200"/>
              </a:lnSpc>
            </a:pPr>
            <a:r>
              <a:rPr lang="en-US" sz="8800" b="1" i="1" dirty="0">
                <a:solidFill>
                  <a:srgbClr val="BE3E39">
                    <a:alpha val="10000"/>
                  </a:srgbClr>
                </a:solidFill>
                <a:latin typeface="Poppins" panose="00000500000000000000" pitchFamily="2" charset="0"/>
                <a:cs typeface="Poppins" panose="00000500000000000000" pitchFamily="2" charset="0"/>
              </a:rPr>
              <a:t>Thank you!</a:t>
            </a:r>
            <a:endParaRPr lang="en-IN" sz="8800" b="1" i="1" dirty="0">
              <a:solidFill>
                <a:srgbClr val="BE3E39">
                  <a:alpha val="10000"/>
                </a:srgb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073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7F30113-1C1D-E6FC-F47B-487E12169E66}"/>
              </a:ext>
            </a:extLst>
          </p:cNvPr>
          <p:cNvPicPr>
            <a:picLocks noChangeAspect="1"/>
          </p:cNvPicPr>
          <p:nvPr/>
        </p:nvPicPr>
        <p:blipFill>
          <a:blip r:embed="rId2"/>
          <a:stretch>
            <a:fillRect/>
          </a:stretch>
        </p:blipFill>
        <p:spPr>
          <a:xfrm rot="20272025" flipH="1">
            <a:off x="875333" y="5431824"/>
            <a:ext cx="1443458" cy="1065938"/>
          </a:xfrm>
          <a:prstGeom prst="rect">
            <a:avLst/>
          </a:prstGeom>
        </p:spPr>
      </p:pic>
      <p:pic>
        <p:nvPicPr>
          <p:cNvPr id="1026" name="Picture 2" descr="Adidas Yeezy Boost 350 V2 Zebra - Sneakers CP9654">
            <a:extLst>
              <a:ext uri="{FF2B5EF4-FFF2-40B4-BE49-F238E27FC236}">
                <a16:creationId xmlns:a16="http://schemas.microsoft.com/office/drawing/2014/main" id="{6071E77F-B8DD-4730-51B3-174B8DF37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18899">
            <a:off x="789843" y="3964967"/>
            <a:ext cx="1796556" cy="14386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CBA44B8D-AF6E-7325-6229-1AECE5718E7C}"/>
              </a:ext>
            </a:extLst>
          </p:cNvPr>
          <p:cNvPicPr>
            <a:picLocks noChangeAspect="1"/>
          </p:cNvPicPr>
          <p:nvPr/>
        </p:nvPicPr>
        <p:blipFill>
          <a:blip r:embed="rId4"/>
          <a:stretch>
            <a:fillRect/>
          </a:stretch>
        </p:blipFill>
        <p:spPr>
          <a:xfrm rot="20069504">
            <a:off x="990201" y="3165814"/>
            <a:ext cx="1353786" cy="1073602"/>
          </a:xfrm>
          <a:prstGeom prst="rect">
            <a:avLst/>
          </a:prstGeom>
        </p:spPr>
      </p:pic>
      <p:pic>
        <p:nvPicPr>
          <p:cNvPr id="21" name="Picture 20">
            <a:extLst>
              <a:ext uri="{FF2B5EF4-FFF2-40B4-BE49-F238E27FC236}">
                <a16:creationId xmlns:a16="http://schemas.microsoft.com/office/drawing/2014/main" id="{7B91A908-88D6-11FD-8EDE-B8C4B2AC6BE2}"/>
              </a:ext>
            </a:extLst>
          </p:cNvPr>
          <p:cNvPicPr>
            <a:picLocks noChangeAspect="1"/>
          </p:cNvPicPr>
          <p:nvPr/>
        </p:nvPicPr>
        <p:blipFill>
          <a:blip r:embed="rId5"/>
          <a:stretch>
            <a:fillRect/>
          </a:stretch>
        </p:blipFill>
        <p:spPr>
          <a:xfrm rot="20166496">
            <a:off x="1218796" y="2109869"/>
            <a:ext cx="1253926" cy="874898"/>
          </a:xfrm>
          <a:prstGeom prst="rect">
            <a:avLst/>
          </a:prstGeom>
        </p:spPr>
      </p:pic>
      <p:grpSp>
        <p:nvGrpSpPr>
          <p:cNvPr id="34" name="Group 33">
            <a:extLst>
              <a:ext uri="{FF2B5EF4-FFF2-40B4-BE49-F238E27FC236}">
                <a16:creationId xmlns:a16="http://schemas.microsoft.com/office/drawing/2014/main" id="{2363D352-940C-5AD2-B7CC-A80453BD403B}"/>
              </a:ext>
            </a:extLst>
          </p:cNvPr>
          <p:cNvGrpSpPr/>
          <p:nvPr/>
        </p:nvGrpSpPr>
        <p:grpSpPr>
          <a:xfrm>
            <a:off x="0" y="0"/>
            <a:ext cx="1494484" cy="6858000"/>
            <a:chOff x="0" y="0"/>
            <a:chExt cx="1494484" cy="6858000"/>
          </a:xfrm>
        </p:grpSpPr>
        <p:grpSp>
          <p:nvGrpSpPr>
            <p:cNvPr id="33" name="Group 32">
              <a:extLst>
                <a:ext uri="{FF2B5EF4-FFF2-40B4-BE49-F238E27FC236}">
                  <a16:creationId xmlns:a16="http://schemas.microsoft.com/office/drawing/2014/main" id="{7FDBE425-6CA5-F298-4D8B-D25EFED90516}"/>
                </a:ext>
              </a:extLst>
            </p:cNvPr>
            <p:cNvGrpSpPr/>
            <p:nvPr/>
          </p:nvGrpSpPr>
          <p:grpSpPr>
            <a:xfrm>
              <a:off x="0" y="0"/>
              <a:ext cx="1348033" cy="6858000"/>
              <a:chOff x="0" y="0"/>
              <a:chExt cx="1348033" cy="6858000"/>
            </a:xfrm>
          </p:grpSpPr>
          <p:sp>
            <p:nvSpPr>
              <p:cNvPr id="2" name="Rectangle 1">
                <a:extLst>
                  <a:ext uri="{FF2B5EF4-FFF2-40B4-BE49-F238E27FC236}">
                    <a16:creationId xmlns:a16="http://schemas.microsoft.com/office/drawing/2014/main" id="{BB7B4BCE-D336-4593-1085-80F0E7F68729}"/>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6D697AA-DEF7-4504-9A02-3A5E59915047}"/>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86E065C2-1F9F-9F7C-83EF-C5BC95348053}"/>
                  </a:ext>
                </a:extLst>
              </p:cNvPr>
              <p:cNvGrpSpPr/>
              <p:nvPr/>
            </p:nvGrpSpPr>
            <p:grpSpPr>
              <a:xfrm>
                <a:off x="922984" y="1014729"/>
                <a:ext cx="228600" cy="244361"/>
                <a:chOff x="922984" y="1014729"/>
                <a:chExt cx="228600" cy="244361"/>
              </a:xfrm>
            </p:grpSpPr>
            <p:sp>
              <p:nvSpPr>
                <p:cNvPr id="5" name="Rectangle 4">
                  <a:extLst>
                    <a:ext uri="{FF2B5EF4-FFF2-40B4-BE49-F238E27FC236}">
                      <a16:creationId xmlns:a16="http://schemas.microsoft.com/office/drawing/2014/main" id="{6C3740A4-A799-9B3B-F1C3-A5A31FA3B5ED}"/>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6" name="Rectangle 5">
                  <a:extLst>
                    <a:ext uri="{FF2B5EF4-FFF2-40B4-BE49-F238E27FC236}">
                      <a16:creationId xmlns:a16="http://schemas.microsoft.com/office/drawing/2014/main" id="{C43B8462-E68C-E2BE-EE2F-ADF09171123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7" name="Rectangle 6">
                  <a:extLst>
                    <a:ext uri="{FF2B5EF4-FFF2-40B4-BE49-F238E27FC236}">
                      <a16:creationId xmlns:a16="http://schemas.microsoft.com/office/drawing/2014/main" id="{3721FAEC-EDFA-FDDF-BD21-194F8CA3FA9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8" name="TextBox 7">
              <a:extLst>
                <a:ext uri="{FF2B5EF4-FFF2-40B4-BE49-F238E27FC236}">
                  <a16:creationId xmlns:a16="http://schemas.microsoft.com/office/drawing/2014/main" id="{CF037AF7-DBD4-3DC8-581C-CAF5D915871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02</a:t>
              </a:r>
              <a:endParaRPr lang="en-IN" dirty="0">
                <a:solidFill>
                  <a:srgbClr val="BE3E39"/>
                </a:solidFill>
                <a:latin typeface="Poppins" panose="00000500000000000000" pitchFamily="2" charset="0"/>
                <a:cs typeface="Poppins" panose="00000500000000000000" pitchFamily="2" charset="0"/>
              </a:endParaRPr>
            </a:p>
          </p:txBody>
        </p:sp>
      </p:grpSp>
      <p:sp>
        <p:nvSpPr>
          <p:cNvPr id="9" name="TextBox 8">
            <a:extLst>
              <a:ext uri="{FF2B5EF4-FFF2-40B4-BE49-F238E27FC236}">
                <a16:creationId xmlns:a16="http://schemas.microsoft.com/office/drawing/2014/main" id="{02B08437-497B-2BEE-04B6-F0274FC59625}"/>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Table of Contents</a:t>
            </a:r>
            <a:endParaRPr lang="en-IN" sz="3200" b="1" dirty="0">
              <a:latin typeface="Poppins" panose="00000500000000000000" pitchFamily="2" charset="0"/>
              <a:cs typeface="Poppins" panose="00000500000000000000" pitchFamily="2" charset="0"/>
            </a:endParaRPr>
          </a:p>
        </p:txBody>
      </p:sp>
      <p:pic>
        <p:nvPicPr>
          <p:cNvPr id="10" name="Picture Placeholder 30" descr="Logo">
            <a:extLst>
              <a:ext uri="{FF2B5EF4-FFF2-40B4-BE49-F238E27FC236}">
                <a16:creationId xmlns:a16="http://schemas.microsoft.com/office/drawing/2014/main" id="{BFE61186-BED6-6B38-D133-8A61833F9728}"/>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3307" b="3307"/>
          <a:stretch>
            <a:fillRect/>
          </a:stretch>
        </p:blipFill>
        <p:spPr>
          <a:xfrm rot="20492722">
            <a:off x="1226853" y="1066828"/>
            <a:ext cx="1237813" cy="867148"/>
          </a:xfrm>
        </p:spPr>
      </p:pic>
      <p:sp>
        <p:nvSpPr>
          <p:cNvPr id="24" name="TextBox 23">
            <a:extLst>
              <a:ext uri="{FF2B5EF4-FFF2-40B4-BE49-F238E27FC236}">
                <a16:creationId xmlns:a16="http://schemas.microsoft.com/office/drawing/2014/main" id="{7463F26B-C8BD-4701-6866-429335374901}"/>
              </a:ext>
            </a:extLst>
          </p:cNvPr>
          <p:cNvSpPr txBox="1"/>
          <p:nvPr/>
        </p:nvSpPr>
        <p:spPr>
          <a:xfrm>
            <a:off x="2509175" y="1109979"/>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3. Introduction – Case Study</a:t>
            </a:r>
            <a:endParaRPr lang="en-IN" sz="16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12AA54BC-D100-45D1-9B20-10D5E0600466}"/>
              </a:ext>
            </a:extLst>
          </p:cNvPr>
          <p:cNvSpPr txBox="1"/>
          <p:nvPr/>
        </p:nvSpPr>
        <p:spPr>
          <a:xfrm>
            <a:off x="2570088" y="2134961"/>
            <a:ext cx="6440556" cy="553741"/>
          </a:xfrm>
          <a:prstGeom prst="rect">
            <a:avLst/>
          </a:prstGeom>
          <a:noFill/>
        </p:spPr>
        <p:txBody>
          <a:bodyPr wrap="square" rtlCol="0">
            <a:spAutoFit/>
          </a:bodyPr>
          <a:lstStyle/>
          <a:p>
            <a:pPr>
              <a:lnSpc>
                <a:spcPts val="4200"/>
              </a:lnSpc>
            </a:pPr>
            <a:r>
              <a:rPr lang="en-US" sz="1600" b="1" dirty="0">
                <a:solidFill>
                  <a:schemeClr val="bg2">
                    <a:lumMod val="25000"/>
                  </a:schemeClr>
                </a:solidFill>
                <a:latin typeface="Poppins" panose="00000500000000000000" pitchFamily="2" charset="0"/>
                <a:cs typeface="Poppins" panose="00000500000000000000" pitchFamily="2" charset="0"/>
              </a:rPr>
              <a:t>4. Popularity Analysis </a:t>
            </a:r>
            <a:endParaRPr lang="en-IN" sz="1600" b="1" dirty="0">
              <a:solidFill>
                <a:schemeClr val="bg2">
                  <a:lumMod val="25000"/>
                </a:schemeClr>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D9217A85-03C4-CDB5-0C47-A8CE84354D1C}"/>
              </a:ext>
            </a:extLst>
          </p:cNvPr>
          <p:cNvSpPr txBox="1"/>
          <p:nvPr/>
        </p:nvSpPr>
        <p:spPr>
          <a:xfrm>
            <a:off x="2509175" y="3311297"/>
            <a:ext cx="6440556" cy="553741"/>
          </a:xfrm>
          <a:prstGeom prst="rect">
            <a:avLst/>
          </a:prstGeom>
          <a:noFill/>
        </p:spPr>
        <p:txBody>
          <a:bodyPr wrap="square" rtlCol="0">
            <a:spAutoFit/>
          </a:bodyPr>
          <a:lstStyle/>
          <a:p>
            <a:pPr>
              <a:lnSpc>
                <a:spcPts val="4200"/>
              </a:lnSpc>
            </a:pPr>
            <a:r>
              <a:rPr lang="en-US" sz="1600" b="1" dirty="0">
                <a:solidFill>
                  <a:schemeClr val="bg2">
                    <a:lumMod val="25000"/>
                  </a:schemeClr>
                </a:solidFill>
                <a:latin typeface="Poppins" panose="00000500000000000000" pitchFamily="2" charset="0"/>
                <a:cs typeface="Poppins" panose="00000500000000000000" pitchFamily="2" charset="0"/>
              </a:rPr>
              <a:t>5-8. Sales Analysis </a:t>
            </a:r>
            <a:endParaRPr lang="en-IN" sz="1600" b="1" dirty="0">
              <a:solidFill>
                <a:schemeClr val="bg2">
                  <a:lumMod val="25000"/>
                </a:schemeClr>
              </a:solidFill>
              <a:latin typeface="Poppins" panose="00000500000000000000" pitchFamily="2" charset="0"/>
              <a:cs typeface="Poppins" panose="00000500000000000000" pitchFamily="2" charset="0"/>
            </a:endParaRPr>
          </a:p>
        </p:txBody>
      </p:sp>
      <p:sp>
        <p:nvSpPr>
          <p:cNvPr id="28" name="TextBox 27">
            <a:extLst>
              <a:ext uri="{FF2B5EF4-FFF2-40B4-BE49-F238E27FC236}">
                <a16:creationId xmlns:a16="http://schemas.microsoft.com/office/drawing/2014/main" id="{0EEE356E-8442-2EF0-3C16-7D263992F066}"/>
              </a:ext>
            </a:extLst>
          </p:cNvPr>
          <p:cNvSpPr txBox="1"/>
          <p:nvPr/>
        </p:nvSpPr>
        <p:spPr>
          <a:xfrm>
            <a:off x="2509175" y="4336279"/>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9. Statistical &amp; Variance Analysis</a:t>
            </a:r>
            <a:endParaRPr lang="en-IN" sz="1600"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6801EC15-AC89-A2D4-57FE-A7CD56F7B85D}"/>
              </a:ext>
            </a:extLst>
          </p:cNvPr>
          <p:cNvSpPr txBox="1"/>
          <p:nvPr/>
        </p:nvSpPr>
        <p:spPr>
          <a:xfrm>
            <a:off x="2509174" y="5503908"/>
            <a:ext cx="9208007" cy="553741"/>
          </a:xfrm>
          <a:prstGeom prst="rect">
            <a:avLst/>
          </a:prstGeom>
          <a:noFill/>
        </p:spPr>
        <p:txBody>
          <a:bodyPr wrap="square" rtlCol="0">
            <a:spAutoFit/>
          </a:bodyPr>
          <a:lstStyle/>
          <a:p>
            <a:pPr>
              <a:lnSpc>
                <a:spcPts val="4200"/>
              </a:lnSpc>
            </a:pPr>
            <a:r>
              <a:rPr lang="en-US" sz="1600" b="1" dirty="0">
                <a:latin typeface="Poppins" panose="00000500000000000000" pitchFamily="2" charset="0"/>
                <a:cs typeface="Poppins" panose="00000500000000000000" pitchFamily="2" charset="0"/>
              </a:rPr>
              <a:t>10. Summary</a:t>
            </a:r>
            <a:endParaRPr lang="en-IN" sz="16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032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363D352-940C-5AD2-B7CC-A80453BD403B}"/>
              </a:ext>
            </a:extLst>
          </p:cNvPr>
          <p:cNvGrpSpPr/>
          <p:nvPr/>
        </p:nvGrpSpPr>
        <p:grpSpPr>
          <a:xfrm>
            <a:off x="0" y="0"/>
            <a:ext cx="1494484" cy="6858000"/>
            <a:chOff x="0" y="0"/>
            <a:chExt cx="1494484" cy="6858000"/>
          </a:xfrm>
        </p:grpSpPr>
        <p:grpSp>
          <p:nvGrpSpPr>
            <p:cNvPr id="33" name="Group 32">
              <a:extLst>
                <a:ext uri="{FF2B5EF4-FFF2-40B4-BE49-F238E27FC236}">
                  <a16:creationId xmlns:a16="http://schemas.microsoft.com/office/drawing/2014/main" id="{7FDBE425-6CA5-F298-4D8B-D25EFED90516}"/>
                </a:ext>
              </a:extLst>
            </p:cNvPr>
            <p:cNvGrpSpPr/>
            <p:nvPr/>
          </p:nvGrpSpPr>
          <p:grpSpPr>
            <a:xfrm>
              <a:off x="0" y="0"/>
              <a:ext cx="1348033" cy="6858000"/>
              <a:chOff x="0" y="0"/>
              <a:chExt cx="1348033" cy="6858000"/>
            </a:xfrm>
          </p:grpSpPr>
          <p:sp>
            <p:nvSpPr>
              <p:cNvPr id="2" name="Rectangle 1">
                <a:extLst>
                  <a:ext uri="{FF2B5EF4-FFF2-40B4-BE49-F238E27FC236}">
                    <a16:creationId xmlns:a16="http://schemas.microsoft.com/office/drawing/2014/main" id="{BB7B4BCE-D336-4593-1085-80F0E7F68729}"/>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6D697AA-DEF7-4504-9A02-3A5E59915047}"/>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86E065C2-1F9F-9F7C-83EF-C5BC95348053}"/>
                  </a:ext>
                </a:extLst>
              </p:cNvPr>
              <p:cNvGrpSpPr/>
              <p:nvPr/>
            </p:nvGrpSpPr>
            <p:grpSpPr>
              <a:xfrm>
                <a:off x="922984" y="1014729"/>
                <a:ext cx="228600" cy="244361"/>
                <a:chOff x="922984" y="1014729"/>
                <a:chExt cx="228600" cy="244361"/>
              </a:xfrm>
            </p:grpSpPr>
            <p:sp>
              <p:nvSpPr>
                <p:cNvPr id="5" name="Rectangle 4">
                  <a:extLst>
                    <a:ext uri="{FF2B5EF4-FFF2-40B4-BE49-F238E27FC236}">
                      <a16:creationId xmlns:a16="http://schemas.microsoft.com/office/drawing/2014/main" id="{6C3740A4-A799-9B3B-F1C3-A5A31FA3B5ED}"/>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6" name="Rectangle 5">
                  <a:extLst>
                    <a:ext uri="{FF2B5EF4-FFF2-40B4-BE49-F238E27FC236}">
                      <a16:creationId xmlns:a16="http://schemas.microsoft.com/office/drawing/2014/main" id="{C43B8462-E68C-E2BE-EE2F-ADF091711237}"/>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7" name="Rectangle 6">
                  <a:extLst>
                    <a:ext uri="{FF2B5EF4-FFF2-40B4-BE49-F238E27FC236}">
                      <a16:creationId xmlns:a16="http://schemas.microsoft.com/office/drawing/2014/main" id="{3721FAEC-EDFA-FDDF-BD21-194F8CA3FA9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8" name="TextBox 7">
              <a:extLst>
                <a:ext uri="{FF2B5EF4-FFF2-40B4-BE49-F238E27FC236}">
                  <a16:creationId xmlns:a16="http://schemas.microsoft.com/office/drawing/2014/main" id="{CF037AF7-DBD4-3DC8-581C-CAF5D915871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03</a:t>
              </a:r>
              <a:endParaRPr lang="en-IN" dirty="0">
                <a:solidFill>
                  <a:srgbClr val="BE3E39"/>
                </a:solidFill>
                <a:latin typeface="Poppins" panose="00000500000000000000" pitchFamily="2" charset="0"/>
                <a:cs typeface="Poppins" panose="00000500000000000000" pitchFamily="2" charset="0"/>
              </a:endParaRPr>
            </a:p>
          </p:txBody>
        </p:sp>
      </p:grpSp>
      <p:cxnSp>
        <p:nvCxnSpPr>
          <p:cNvPr id="9" name="Straight Connector 8">
            <a:extLst>
              <a:ext uri="{FF2B5EF4-FFF2-40B4-BE49-F238E27FC236}">
                <a16:creationId xmlns:a16="http://schemas.microsoft.com/office/drawing/2014/main" id="{2DA05EC1-2CB4-A950-229B-59964AC1D3D0}"/>
              </a:ext>
            </a:extLst>
          </p:cNvPr>
          <p:cNvCxnSpPr>
            <a:cxnSpLocks/>
          </p:cNvCxnSpPr>
          <p:nvPr/>
        </p:nvCxnSpPr>
        <p:spPr>
          <a:xfrm>
            <a:off x="11496675" y="549275"/>
            <a:ext cx="0" cy="3202110"/>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91FD1D5D-4A55-60C2-D20F-FB9BE91227B7}"/>
              </a:ext>
            </a:extLst>
          </p:cNvPr>
          <p:cNvSpPr/>
          <p:nvPr/>
        </p:nvSpPr>
        <p:spPr>
          <a:xfrm>
            <a:off x="11423479" y="3956437"/>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696F2E57-B1F8-45BA-0394-7677BC0C0F60}"/>
              </a:ext>
            </a:extLst>
          </p:cNvPr>
          <p:cNvSpPr/>
          <p:nvPr/>
        </p:nvSpPr>
        <p:spPr>
          <a:xfrm rot="10800000">
            <a:off x="11423479" y="4187803"/>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B1D2AB87-74A4-7B97-F296-FFB04BA03D16}"/>
              </a:ext>
            </a:extLst>
          </p:cNvPr>
          <p:cNvCxnSpPr>
            <a:cxnSpLocks/>
          </p:cNvCxnSpPr>
          <p:nvPr/>
        </p:nvCxnSpPr>
        <p:spPr>
          <a:xfrm>
            <a:off x="11504734" y="4582013"/>
            <a:ext cx="0" cy="1726712"/>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69EC13-CFD2-F915-1E38-620230C38F97}"/>
              </a:ext>
            </a:extLst>
          </p:cNvPr>
          <p:cNvSpPr txBox="1"/>
          <p:nvPr/>
        </p:nvSpPr>
        <p:spPr>
          <a:xfrm>
            <a:off x="7804046" y="62817"/>
            <a:ext cx="4543230" cy="707886"/>
          </a:xfrm>
          <a:prstGeom prst="rect">
            <a:avLst/>
          </a:prstGeom>
          <a:noFill/>
        </p:spPr>
        <p:txBody>
          <a:bodyPr wrap="square" rtlCol="0">
            <a:spAutoFit/>
          </a:bodyPr>
          <a:lstStyle/>
          <a:p>
            <a:r>
              <a:rPr lang="en-US" sz="4000" b="1" dirty="0">
                <a:solidFill>
                  <a:schemeClr val="bg2">
                    <a:lumMod val="25000"/>
                  </a:schemeClr>
                </a:solidFill>
                <a:latin typeface="Poppins" panose="00000500000000000000" pitchFamily="2" charset="0"/>
                <a:cs typeface="Poppins" panose="00000500000000000000" pitchFamily="2" charset="0"/>
              </a:rPr>
              <a:t>Introduction </a:t>
            </a:r>
          </a:p>
        </p:txBody>
      </p:sp>
      <p:sp>
        <p:nvSpPr>
          <p:cNvPr id="18" name="Rectangle 17">
            <a:extLst>
              <a:ext uri="{FF2B5EF4-FFF2-40B4-BE49-F238E27FC236}">
                <a16:creationId xmlns:a16="http://schemas.microsoft.com/office/drawing/2014/main" id="{7358D262-FFAB-81D7-C428-BB12E9910DEF}"/>
              </a:ext>
            </a:extLst>
          </p:cNvPr>
          <p:cNvSpPr/>
          <p:nvPr/>
        </p:nvSpPr>
        <p:spPr>
          <a:xfrm>
            <a:off x="2443265" y="274819"/>
            <a:ext cx="3107134" cy="2768048"/>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6">
            <a:extLst>
              <a:ext uri="{FF2B5EF4-FFF2-40B4-BE49-F238E27FC236}">
                <a16:creationId xmlns:a16="http://schemas.microsoft.com/office/drawing/2014/main" id="{D17729B7-C3F5-7B44-AA5B-7012AB518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558" y="397104"/>
            <a:ext cx="2874615" cy="252347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3FE7EE55-F153-42E2-20E2-D0808FFF61A3}"/>
              </a:ext>
            </a:extLst>
          </p:cNvPr>
          <p:cNvSpPr/>
          <p:nvPr/>
        </p:nvSpPr>
        <p:spPr>
          <a:xfrm>
            <a:off x="659555" y="3213354"/>
            <a:ext cx="3220483" cy="360163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
            <a:extLst>
              <a:ext uri="{FF2B5EF4-FFF2-40B4-BE49-F238E27FC236}">
                <a16:creationId xmlns:a16="http://schemas.microsoft.com/office/drawing/2014/main" id="{8394F15E-CEE2-EE37-2E92-79B0EA7A9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1" y="3343703"/>
            <a:ext cx="3032709" cy="331888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5C7E63FC-E5CF-4ED6-9C0F-F7F802B86653}"/>
              </a:ext>
            </a:extLst>
          </p:cNvPr>
          <p:cNvSpPr/>
          <p:nvPr/>
        </p:nvSpPr>
        <p:spPr>
          <a:xfrm>
            <a:off x="4258164" y="3213354"/>
            <a:ext cx="3303633" cy="360163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8">
            <a:extLst>
              <a:ext uri="{FF2B5EF4-FFF2-40B4-BE49-F238E27FC236}">
                <a16:creationId xmlns:a16="http://schemas.microsoft.com/office/drawing/2014/main" id="{786DA3B0-C483-C25D-B46B-5D8279F37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863" y="3343703"/>
            <a:ext cx="3045263" cy="337298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2DECDCE-3AEA-72DF-094E-B29DA8D5A404}"/>
              </a:ext>
            </a:extLst>
          </p:cNvPr>
          <p:cNvSpPr txBox="1"/>
          <p:nvPr/>
        </p:nvSpPr>
        <p:spPr>
          <a:xfrm>
            <a:off x="7721028" y="813180"/>
            <a:ext cx="3651330" cy="5909310"/>
          </a:xfrm>
          <a:prstGeom prst="rect">
            <a:avLst/>
          </a:prstGeom>
          <a:solidFill>
            <a:schemeClr val="bg1">
              <a:lumMod val="85000"/>
            </a:schemeClr>
          </a:solidFill>
        </p:spPr>
        <p:txBody>
          <a:bodyPr wrap="square" rtlCol="0">
            <a:spAutoFit/>
          </a:bodyPr>
          <a:lstStyle/>
          <a:p>
            <a:pPr algn="ctr"/>
            <a:r>
              <a:rPr lang="en-US" sz="1400" dirty="0"/>
              <a:t> </a:t>
            </a:r>
            <a:r>
              <a:rPr lang="en-US" sz="1400" b="1" u="sng" dirty="0"/>
              <a:t>SNKRS </a:t>
            </a:r>
            <a:r>
              <a:rPr lang="az-Cyrl-AZ" sz="1400" b="1" u="sng" dirty="0"/>
              <a:t>Я </a:t>
            </a:r>
            <a:r>
              <a:rPr lang="en-US" sz="1400" b="1" u="sng" dirty="0"/>
              <a:t>Us - Case Study </a:t>
            </a:r>
          </a:p>
          <a:p>
            <a:pPr algn="ctr"/>
            <a:endParaRPr lang="en-US" sz="1400" b="1" u="sng" dirty="0"/>
          </a:p>
          <a:p>
            <a:pPr algn="ctr"/>
            <a:r>
              <a:rPr lang="en-US" sz="1400" dirty="0"/>
              <a:t>We</a:t>
            </a:r>
            <a:r>
              <a:rPr lang="en-US" sz="1400" b="1" dirty="0"/>
              <a:t> </a:t>
            </a:r>
            <a:r>
              <a:rPr lang="en-US" sz="1400" dirty="0"/>
              <a:t>are a sneaker store/distributor looking to potentially expand and service other regions outside of NJ.</a:t>
            </a:r>
          </a:p>
          <a:p>
            <a:pPr algn="ctr"/>
            <a:r>
              <a:rPr lang="en-US" sz="1400" dirty="0"/>
              <a:t>The data used reflects which regions in the United States are top and low resellers in the "after market“, along with what brand and style sell the best. </a:t>
            </a:r>
          </a:p>
          <a:p>
            <a:pPr algn="ctr"/>
            <a:r>
              <a:rPr lang="en-US" sz="1400" dirty="0"/>
              <a:t>The primary/retail market is where the sneakers are first released at the retail pricing (box price) to the general public via major retailers such as Footlocker, Nike stores, Adidas stores etc.</a:t>
            </a:r>
          </a:p>
          <a:p>
            <a:pPr algn="ctr"/>
            <a:r>
              <a:rPr lang="en-US" sz="1400" dirty="0"/>
              <a:t>Popular sneakers, such as the ones in our data, usually come in a limited supply and sell out quickly.  Because of this, many buyers miss out on the purchase opportunity which in turn creates a resell/aftermarket (secondary market).  Those that were able to purchase the sneakers at "box price"/retail pricing are now in a position to gain a profit  by selling the sneakers at much higher prices than retail.  Sites/establishments such as </a:t>
            </a:r>
            <a:r>
              <a:rPr lang="en-US" sz="1400" dirty="0" err="1"/>
              <a:t>StockX</a:t>
            </a:r>
            <a:r>
              <a:rPr lang="en-US" sz="1400" dirty="0"/>
              <a:t>, GOAT and </a:t>
            </a:r>
            <a:r>
              <a:rPr lang="en-US" sz="1400" dirty="0" err="1"/>
              <a:t>FightClub</a:t>
            </a:r>
            <a:r>
              <a:rPr lang="en-US" sz="1400" dirty="0"/>
              <a:t> are major players in the secondary market.</a:t>
            </a:r>
          </a:p>
        </p:txBody>
      </p:sp>
    </p:spTree>
    <p:extLst>
      <p:ext uri="{BB962C8B-B14F-4D97-AF65-F5344CB8AC3E}">
        <p14:creationId xmlns:p14="http://schemas.microsoft.com/office/powerpoint/2010/main" val="87459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5E0FB72-89F8-DA34-703A-FBE3FDEFEE00}"/>
              </a:ext>
            </a:extLst>
          </p:cNvPr>
          <p:cNvPicPr>
            <a:picLocks noChangeAspect="1"/>
          </p:cNvPicPr>
          <p:nvPr/>
        </p:nvPicPr>
        <p:blipFill>
          <a:blip r:embed="rId2"/>
          <a:stretch>
            <a:fillRect/>
          </a:stretch>
        </p:blipFill>
        <p:spPr>
          <a:xfrm>
            <a:off x="897901" y="324655"/>
            <a:ext cx="4581662" cy="3669375"/>
          </a:xfrm>
          <a:prstGeom prst="rect">
            <a:avLst/>
          </a:prstGeom>
        </p:spPr>
      </p:pic>
      <p:pic>
        <p:nvPicPr>
          <p:cNvPr id="2054" name="Picture 6">
            <a:extLst>
              <a:ext uri="{FF2B5EF4-FFF2-40B4-BE49-F238E27FC236}">
                <a16:creationId xmlns:a16="http://schemas.microsoft.com/office/drawing/2014/main" id="{A5D89C75-67EF-0BEC-6113-97022AB6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800" y="3799303"/>
            <a:ext cx="3808045" cy="297421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6AB661B-883E-2EF0-3107-2B4C857F8905}"/>
              </a:ext>
            </a:extLst>
          </p:cNvPr>
          <p:cNvGrpSpPr/>
          <p:nvPr/>
        </p:nvGrpSpPr>
        <p:grpSpPr>
          <a:xfrm>
            <a:off x="0" y="0"/>
            <a:ext cx="1494484" cy="6858000"/>
            <a:chOff x="0" y="0"/>
            <a:chExt cx="1494484" cy="6858000"/>
          </a:xfrm>
        </p:grpSpPr>
        <p:grpSp>
          <p:nvGrpSpPr>
            <p:cNvPr id="4" name="Group 3">
              <a:extLst>
                <a:ext uri="{FF2B5EF4-FFF2-40B4-BE49-F238E27FC236}">
                  <a16:creationId xmlns:a16="http://schemas.microsoft.com/office/drawing/2014/main" id="{63801469-B087-6868-DA41-80F8307927B5}"/>
                </a:ext>
              </a:extLst>
            </p:cNvPr>
            <p:cNvGrpSpPr/>
            <p:nvPr/>
          </p:nvGrpSpPr>
          <p:grpSpPr>
            <a:xfrm>
              <a:off x="0" y="0"/>
              <a:ext cx="1348033" cy="6858000"/>
              <a:chOff x="0" y="0"/>
              <a:chExt cx="1348033" cy="6858000"/>
            </a:xfrm>
          </p:grpSpPr>
          <p:sp>
            <p:nvSpPr>
              <p:cNvPr id="6" name="Rectangle 5">
                <a:extLst>
                  <a:ext uri="{FF2B5EF4-FFF2-40B4-BE49-F238E27FC236}">
                    <a16:creationId xmlns:a16="http://schemas.microsoft.com/office/drawing/2014/main" id="{88EAD3BD-E5C8-E71B-1298-666E5B593A88}"/>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B745851-2C98-10AA-783D-59E824611ECA}"/>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5BFFAC82-2510-0863-E3CF-1043F31489E1}"/>
                  </a:ext>
                </a:extLst>
              </p:cNvPr>
              <p:cNvGrpSpPr/>
              <p:nvPr/>
            </p:nvGrpSpPr>
            <p:grpSpPr>
              <a:xfrm>
                <a:off x="922984" y="1014729"/>
                <a:ext cx="228600" cy="244361"/>
                <a:chOff x="922984" y="1014729"/>
                <a:chExt cx="228600" cy="244361"/>
              </a:xfrm>
            </p:grpSpPr>
            <p:sp>
              <p:nvSpPr>
                <p:cNvPr id="9" name="Rectangle 8">
                  <a:extLst>
                    <a:ext uri="{FF2B5EF4-FFF2-40B4-BE49-F238E27FC236}">
                      <a16:creationId xmlns:a16="http://schemas.microsoft.com/office/drawing/2014/main" id="{61381CDC-66A2-EACC-D3BC-E1485C8AC718}"/>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0" name="Rectangle 9">
                  <a:extLst>
                    <a:ext uri="{FF2B5EF4-FFF2-40B4-BE49-F238E27FC236}">
                      <a16:creationId xmlns:a16="http://schemas.microsoft.com/office/drawing/2014/main" id="{00893022-EDBB-5A93-6033-DCE8A65AFB81}"/>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3C750F18-FCBE-DAEE-DAEF-795887E9C6B4}"/>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5" name="TextBox 4">
              <a:extLst>
                <a:ext uri="{FF2B5EF4-FFF2-40B4-BE49-F238E27FC236}">
                  <a16:creationId xmlns:a16="http://schemas.microsoft.com/office/drawing/2014/main" id="{963B07A2-876D-8DE3-31DB-04D85BFA0FCC}"/>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04</a:t>
              </a:r>
              <a:endParaRPr lang="en-IN" dirty="0">
                <a:solidFill>
                  <a:srgbClr val="BE3E39"/>
                </a:solidFill>
                <a:latin typeface="Poppins" panose="00000500000000000000" pitchFamily="2" charset="0"/>
                <a:cs typeface="Poppins" panose="00000500000000000000" pitchFamily="2" charset="0"/>
              </a:endParaRPr>
            </a:p>
          </p:txBody>
        </p:sp>
      </p:grpSp>
      <p:grpSp>
        <p:nvGrpSpPr>
          <p:cNvPr id="2" name="Group 1">
            <a:extLst>
              <a:ext uri="{FF2B5EF4-FFF2-40B4-BE49-F238E27FC236}">
                <a16:creationId xmlns:a16="http://schemas.microsoft.com/office/drawing/2014/main" id="{E8172F36-0C83-59EA-DD59-CF0B6DE9DA62}"/>
              </a:ext>
            </a:extLst>
          </p:cNvPr>
          <p:cNvGrpSpPr/>
          <p:nvPr/>
        </p:nvGrpSpPr>
        <p:grpSpPr>
          <a:xfrm>
            <a:off x="11423479" y="559001"/>
            <a:ext cx="169838" cy="4699342"/>
            <a:chOff x="11423479" y="559001"/>
            <a:chExt cx="169838" cy="4699342"/>
          </a:xfrm>
        </p:grpSpPr>
        <p:cxnSp>
          <p:nvCxnSpPr>
            <p:cNvPr id="12" name="Straight Connector 11">
              <a:extLst>
                <a:ext uri="{FF2B5EF4-FFF2-40B4-BE49-F238E27FC236}">
                  <a16:creationId xmlns:a16="http://schemas.microsoft.com/office/drawing/2014/main" id="{CCB39BF0-D5F5-A4BD-8B01-38785093326F}"/>
                </a:ext>
              </a:extLst>
            </p:cNvPr>
            <p:cNvCxnSpPr>
              <a:cxnSpLocks/>
            </p:cNvCxnSpPr>
            <p:nvPr/>
          </p:nvCxnSpPr>
          <p:spPr>
            <a:xfrm>
              <a:off x="11496675" y="55900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3C2D9F7F-5B56-C842-8F6E-9DB374C7C56A}"/>
                </a:ext>
              </a:extLst>
            </p:cNvPr>
            <p:cNvSpPr/>
            <p:nvPr/>
          </p:nvSpPr>
          <p:spPr>
            <a:xfrm rot="10800000">
              <a:off x="11423479" y="5111931"/>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Box 13">
            <a:extLst>
              <a:ext uri="{FF2B5EF4-FFF2-40B4-BE49-F238E27FC236}">
                <a16:creationId xmlns:a16="http://schemas.microsoft.com/office/drawing/2014/main" id="{CBFA5C86-DD75-3062-86BF-712AB492B0D8}"/>
              </a:ext>
            </a:extLst>
          </p:cNvPr>
          <p:cNvSpPr txBox="1"/>
          <p:nvPr/>
        </p:nvSpPr>
        <p:spPr>
          <a:xfrm>
            <a:off x="1832961" y="-30362"/>
            <a:ext cx="9178786" cy="611193"/>
          </a:xfrm>
          <a:prstGeom prst="rect">
            <a:avLst/>
          </a:prstGeom>
          <a:noFill/>
        </p:spPr>
        <p:txBody>
          <a:bodyPr wrap="square" rtlCol="0">
            <a:spAutoFit/>
          </a:bodyPr>
          <a:lstStyle/>
          <a:p>
            <a:pPr algn="ctr">
              <a:lnSpc>
                <a:spcPts val="4200"/>
              </a:lnSpc>
            </a:pPr>
            <a:r>
              <a:rPr lang="en-US" sz="3200" b="1" dirty="0">
                <a:solidFill>
                  <a:schemeClr val="bg2">
                    <a:lumMod val="25000"/>
                  </a:schemeClr>
                </a:solidFill>
                <a:latin typeface="Poppins" panose="00000500000000000000" pitchFamily="2" charset="0"/>
                <a:cs typeface="Poppins" panose="00000500000000000000" pitchFamily="2" charset="0"/>
              </a:rPr>
              <a:t>Popularity Analysis</a:t>
            </a:r>
          </a:p>
        </p:txBody>
      </p:sp>
      <p:sp>
        <p:nvSpPr>
          <p:cNvPr id="25" name="TextBox 24">
            <a:extLst>
              <a:ext uri="{FF2B5EF4-FFF2-40B4-BE49-F238E27FC236}">
                <a16:creationId xmlns:a16="http://schemas.microsoft.com/office/drawing/2014/main" id="{539BDAE1-C8E0-77E7-0DF3-6C6B2CB6A45F}"/>
              </a:ext>
            </a:extLst>
          </p:cNvPr>
          <p:cNvSpPr txBox="1"/>
          <p:nvPr/>
        </p:nvSpPr>
        <p:spPr>
          <a:xfrm>
            <a:off x="6297284" y="1349445"/>
            <a:ext cx="4826184" cy="2031325"/>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Of the 4 brands of sneakers, Adidas is the most popular due to their fashion collaboration with Kanye West’s Yeezy Sneaker brand with </a:t>
            </a:r>
            <a:r>
              <a:rPr lang="en-US" sz="1400" b="1" dirty="0"/>
              <a:t>72% popularity</a:t>
            </a:r>
            <a:r>
              <a:rPr lang="en-US" sz="1400" dirty="0"/>
              <a:t>.</a:t>
            </a:r>
          </a:p>
          <a:p>
            <a:pPr marL="285750" indent="-285750">
              <a:buFont typeface="Arial" panose="020B0604020202020204" pitchFamily="34" charset="0"/>
              <a:buChar char="•"/>
            </a:pPr>
            <a:r>
              <a:rPr lang="en-US" sz="1400" dirty="0"/>
              <a:t>Even though Adidas shows as being most popular to purchase, the </a:t>
            </a:r>
            <a:r>
              <a:rPr lang="en-US" sz="1400" b="1" dirty="0"/>
              <a:t>Air Jordan sneaker brand re-sells at a higher price and holds a higher ROI </a:t>
            </a:r>
            <a:r>
              <a:rPr lang="en-US" sz="1400" dirty="0"/>
              <a:t>over Adidas and Nike.</a:t>
            </a:r>
          </a:p>
          <a:p>
            <a:pPr marL="285750" indent="-285750">
              <a:buFont typeface="Arial" panose="020B0604020202020204" pitchFamily="34" charset="0"/>
              <a:buChar char="•"/>
            </a:pPr>
            <a:r>
              <a:rPr lang="en-US" sz="1400" dirty="0"/>
              <a:t>Shoe sizes 6-12 show as having the highest sales. Smaller shoe sizes are more expensive compared to larger shoe sizes. </a:t>
            </a:r>
          </a:p>
        </p:txBody>
      </p:sp>
      <p:pic>
        <p:nvPicPr>
          <p:cNvPr id="2050" name="Picture 2">
            <a:extLst>
              <a:ext uri="{FF2B5EF4-FFF2-40B4-BE49-F238E27FC236}">
                <a16:creationId xmlns:a16="http://schemas.microsoft.com/office/drawing/2014/main" id="{1B3296D8-6304-5A81-B0CC-189D8D155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770" y="3429000"/>
            <a:ext cx="4471924" cy="332896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63BA468-C5A4-4D9A-A39A-90DAAAF53ED7}"/>
              </a:ext>
            </a:extLst>
          </p:cNvPr>
          <p:cNvSpPr txBox="1"/>
          <p:nvPr/>
        </p:nvSpPr>
        <p:spPr>
          <a:xfrm>
            <a:off x="5475920" y="766977"/>
            <a:ext cx="6440556" cy="582467"/>
          </a:xfrm>
          <a:prstGeom prst="rect">
            <a:avLst/>
          </a:prstGeom>
          <a:noFill/>
        </p:spPr>
        <p:txBody>
          <a:bodyPr wrap="square" rtlCol="0">
            <a:spAutoFit/>
          </a:bodyPr>
          <a:lstStyle/>
          <a:p>
            <a:pPr algn="ctr">
              <a:lnSpc>
                <a:spcPts val="4200"/>
              </a:lnSpc>
            </a:pPr>
            <a:r>
              <a:rPr lang="en-US" sz="2000" b="1" dirty="0">
                <a:solidFill>
                  <a:schemeClr val="bg2">
                    <a:lumMod val="25000"/>
                  </a:schemeClr>
                </a:solidFill>
                <a:latin typeface="Poppins" panose="00000500000000000000" pitchFamily="2" charset="0"/>
                <a:cs typeface="Poppins" panose="00000500000000000000" pitchFamily="2" charset="0"/>
              </a:rPr>
              <a:t>Does popularity equate to profit? </a:t>
            </a:r>
            <a:endParaRPr lang="en-IN" sz="2000" b="1" dirty="0">
              <a:solidFill>
                <a:schemeClr val="bg2">
                  <a:lumMod val="25000"/>
                </a:schemeClr>
              </a:solidFill>
              <a:latin typeface="Poppins" panose="00000500000000000000" pitchFamily="2" charset="0"/>
              <a:cs typeface="Poppins" panose="00000500000000000000" pitchFamily="2" charset="0"/>
            </a:endParaRPr>
          </a:p>
        </p:txBody>
      </p:sp>
      <p:sp>
        <p:nvSpPr>
          <p:cNvPr id="30" name="Rectangle 29">
            <a:extLst>
              <a:ext uri="{FF2B5EF4-FFF2-40B4-BE49-F238E27FC236}">
                <a16:creationId xmlns:a16="http://schemas.microsoft.com/office/drawing/2014/main" id="{48529464-6268-094D-FED6-93EC1B373B67}"/>
              </a:ext>
            </a:extLst>
          </p:cNvPr>
          <p:cNvSpPr/>
          <p:nvPr/>
        </p:nvSpPr>
        <p:spPr>
          <a:xfrm>
            <a:off x="7703484" y="3697900"/>
            <a:ext cx="1078208" cy="3060070"/>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84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55AD87D-D945-AA4D-F5C3-45D7A2A8DBCE}"/>
              </a:ext>
            </a:extLst>
          </p:cNvPr>
          <p:cNvPicPr>
            <a:picLocks noChangeAspect="1"/>
          </p:cNvPicPr>
          <p:nvPr/>
        </p:nvPicPr>
        <p:blipFill>
          <a:blip r:embed="rId2"/>
          <a:stretch>
            <a:fillRect/>
          </a:stretch>
        </p:blipFill>
        <p:spPr>
          <a:xfrm>
            <a:off x="7000124" y="2922776"/>
            <a:ext cx="4121214" cy="2157278"/>
          </a:xfrm>
          <a:prstGeom prst="rect">
            <a:avLst/>
          </a:prstGeom>
        </p:spPr>
      </p:pic>
      <p:grpSp>
        <p:nvGrpSpPr>
          <p:cNvPr id="4" name="Group 3">
            <a:extLst>
              <a:ext uri="{FF2B5EF4-FFF2-40B4-BE49-F238E27FC236}">
                <a16:creationId xmlns:a16="http://schemas.microsoft.com/office/drawing/2014/main" id="{C0626E7D-BD04-9586-A888-337E35F515F2}"/>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06A3F018-AFD3-53E5-D98E-5F4B67C7AB71}"/>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7AC6528A-FE42-4FB0-39E9-7AC9970A13A7}"/>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C5F6D79-CD67-C783-AF46-1F171892F13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8CD583AD-9328-2E0B-DF5A-DCC3382A070E}"/>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4D21D8F2-908B-3178-B120-214A096928D5}"/>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6B9C7E90-ECE9-D79A-A375-27C1F7728B31}"/>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5D42AD31-14EF-29BC-4D7E-BC822E16A4A8}"/>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44397319-9957-BEB2-0029-6B1E35BB9D5A}"/>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05</a:t>
              </a:r>
              <a:endParaRPr lang="en-IN" dirty="0">
                <a:solidFill>
                  <a:srgbClr val="BE3E39"/>
                </a:solidFill>
                <a:latin typeface="Poppins" panose="00000500000000000000" pitchFamily="2" charset="0"/>
                <a:cs typeface="Poppins" panose="00000500000000000000" pitchFamily="2" charset="0"/>
              </a:endParaRPr>
            </a:p>
          </p:txBody>
        </p:sp>
      </p:grpSp>
      <p:cxnSp>
        <p:nvCxnSpPr>
          <p:cNvPr id="13" name="Straight Connector 12">
            <a:extLst>
              <a:ext uri="{FF2B5EF4-FFF2-40B4-BE49-F238E27FC236}">
                <a16:creationId xmlns:a16="http://schemas.microsoft.com/office/drawing/2014/main" id="{A176DBBB-3D2E-298A-B8E0-F754F43D61D8}"/>
              </a:ext>
            </a:extLst>
          </p:cNvPr>
          <p:cNvCxnSpPr>
            <a:cxnSpLocks/>
          </p:cNvCxnSpPr>
          <p:nvPr/>
        </p:nvCxnSpPr>
        <p:spPr>
          <a:xfrm>
            <a:off x="11496675" y="559001"/>
            <a:ext cx="0" cy="4845918"/>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3547A43E-1AFD-8949-E612-E5EB7F7122FF}"/>
              </a:ext>
            </a:extLst>
          </p:cNvPr>
          <p:cNvSpPr/>
          <p:nvPr/>
        </p:nvSpPr>
        <p:spPr>
          <a:xfrm>
            <a:off x="11420809" y="582396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80AE4E63-AAC7-A39E-5DE2-AA440FCC34F5}"/>
              </a:ext>
            </a:extLst>
          </p:cNvPr>
          <p:cNvSpPr/>
          <p:nvPr/>
        </p:nvSpPr>
        <p:spPr>
          <a:xfrm rot="10800000">
            <a:off x="11420809" y="55416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C1ADE878-5FF2-BC79-D593-477B45D0F57F}"/>
              </a:ext>
            </a:extLst>
          </p:cNvPr>
          <p:cNvCxnSpPr>
            <a:cxnSpLocks/>
          </p:cNvCxnSpPr>
          <p:nvPr/>
        </p:nvCxnSpPr>
        <p:spPr>
          <a:xfrm>
            <a:off x="5349343" y="6157999"/>
            <a:ext cx="1473217" cy="0"/>
          </a:xfrm>
          <a:prstGeom prst="line">
            <a:avLst/>
          </a:prstGeom>
          <a:ln w="12700">
            <a:solidFill>
              <a:srgbClr val="BE3E39"/>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4D8B44A-20F5-2996-60B3-377B728EDFFE}"/>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pic>
        <p:nvPicPr>
          <p:cNvPr id="14" name="Picture 13">
            <a:extLst>
              <a:ext uri="{FF2B5EF4-FFF2-40B4-BE49-F238E27FC236}">
                <a16:creationId xmlns:a16="http://schemas.microsoft.com/office/drawing/2014/main" id="{C068A3E4-BA35-7E9A-5404-07FEB9179D55}"/>
              </a:ext>
            </a:extLst>
          </p:cNvPr>
          <p:cNvPicPr>
            <a:picLocks noChangeAspect="1"/>
          </p:cNvPicPr>
          <p:nvPr/>
        </p:nvPicPr>
        <p:blipFill>
          <a:blip r:embed="rId3"/>
          <a:stretch>
            <a:fillRect/>
          </a:stretch>
        </p:blipFill>
        <p:spPr>
          <a:xfrm>
            <a:off x="612742" y="2821188"/>
            <a:ext cx="5105348" cy="2223509"/>
          </a:xfrm>
          <a:prstGeom prst="rect">
            <a:avLst/>
          </a:prstGeom>
        </p:spPr>
      </p:pic>
      <p:pic>
        <p:nvPicPr>
          <p:cNvPr id="21" name="Picture 20">
            <a:extLst>
              <a:ext uri="{FF2B5EF4-FFF2-40B4-BE49-F238E27FC236}">
                <a16:creationId xmlns:a16="http://schemas.microsoft.com/office/drawing/2014/main" id="{4A3D3A05-875D-AF74-EC9B-B59139755A9B}"/>
              </a:ext>
            </a:extLst>
          </p:cNvPr>
          <p:cNvPicPr>
            <a:picLocks noChangeAspect="1"/>
          </p:cNvPicPr>
          <p:nvPr/>
        </p:nvPicPr>
        <p:blipFill>
          <a:blip r:embed="rId4"/>
          <a:stretch>
            <a:fillRect/>
          </a:stretch>
        </p:blipFill>
        <p:spPr>
          <a:xfrm>
            <a:off x="753603" y="5088824"/>
            <a:ext cx="3984826" cy="1616701"/>
          </a:xfrm>
          <a:prstGeom prst="rect">
            <a:avLst/>
          </a:prstGeom>
        </p:spPr>
      </p:pic>
      <p:sp>
        <p:nvSpPr>
          <p:cNvPr id="22" name="TextBox 21">
            <a:extLst>
              <a:ext uri="{FF2B5EF4-FFF2-40B4-BE49-F238E27FC236}">
                <a16:creationId xmlns:a16="http://schemas.microsoft.com/office/drawing/2014/main" id="{54EA43E8-1826-08CD-5FB3-DC70AE4C6E03}"/>
              </a:ext>
            </a:extLst>
          </p:cNvPr>
          <p:cNvSpPr txBox="1"/>
          <p:nvPr/>
        </p:nvSpPr>
        <p:spPr>
          <a:xfrm>
            <a:off x="1470582" y="1236089"/>
            <a:ext cx="9014788" cy="1384995"/>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State size doesn’t equate to higher profits. Texas is the biggest state in the United States but ranks 5th in the in the top five of </a:t>
            </a:r>
            <a:r>
              <a:rPr lang="en-US" sz="1400" b="1" dirty="0"/>
              <a:t>total sales by state</a:t>
            </a:r>
            <a:r>
              <a:rPr lang="en-US" sz="1400" dirty="0"/>
              <a:t>: </a:t>
            </a:r>
            <a:r>
              <a:rPr lang="en-US" sz="1400" b="1" dirty="0"/>
              <a:t>1. California, 2. New York, 3. Oregon, 4. Florida, 5. Texas</a:t>
            </a:r>
            <a:r>
              <a:rPr lang="en-US" sz="1400" dirty="0"/>
              <a:t>.</a:t>
            </a:r>
          </a:p>
          <a:p>
            <a:pPr marL="285750" indent="-285750">
              <a:buFont typeface="Arial" panose="020B0604020202020204" pitchFamily="34" charset="0"/>
              <a:buChar char="•"/>
            </a:pPr>
            <a:r>
              <a:rPr lang="en-US" sz="1400" dirty="0"/>
              <a:t>California tops the list with a total sales value of </a:t>
            </a:r>
            <a:r>
              <a:rPr lang="en-US" sz="1400" b="1" dirty="0"/>
              <a:t>over $9 million dollars,</a:t>
            </a:r>
            <a:r>
              <a:rPr lang="en-US" sz="1400" dirty="0"/>
              <a:t> with an average sale price of $478.25</a:t>
            </a:r>
          </a:p>
          <a:p>
            <a:pPr marL="285750" indent="-285750">
              <a:buFont typeface="Arial" panose="020B0604020202020204" pitchFamily="34" charset="0"/>
              <a:buChar char="•"/>
            </a:pPr>
            <a:r>
              <a:rPr lang="en-US" sz="1400" dirty="0"/>
              <a:t>The bottom five of total sales: </a:t>
            </a:r>
            <a:r>
              <a:rPr lang="en-US" sz="1400" b="1" dirty="0"/>
              <a:t>1. Wyoming, 2. Montana, 3. South Dakota, 4. Arkansas and 5. North Dakota </a:t>
            </a:r>
          </a:p>
          <a:p>
            <a:pPr marL="285750" indent="-285750">
              <a:buFont typeface="Arial" panose="020B0604020202020204" pitchFamily="34" charset="0"/>
              <a:buChar char="•"/>
            </a:pPr>
            <a:r>
              <a:rPr lang="en-US" sz="1400" dirty="0"/>
              <a:t>Wyoming having the lowest total sales of over $13,000 with an average sale price of $343.78.</a:t>
            </a:r>
          </a:p>
          <a:p>
            <a:pPr marL="285750" indent="-285750">
              <a:buFont typeface="Arial" panose="020B0604020202020204" pitchFamily="34" charset="0"/>
              <a:buChar char="•"/>
            </a:pPr>
            <a:endParaRPr lang="en-US" sz="1400" dirty="0"/>
          </a:p>
        </p:txBody>
      </p:sp>
      <p:pic>
        <p:nvPicPr>
          <p:cNvPr id="24" name="Picture 23">
            <a:extLst>
              <a:ext uri="{FF2B5EF4-FFF2-40B4-BE49-F238E27FC236}">
                <a16:creationId xmlns:a16="http://schemas.microsoft.com/office/drawing/2014/main" id="{7CB8619A-0A5D-9B8B-D795-82282B7A70A0}"/>
              </a:ext>
            </a:extLst>
          </p:cNvPr>
          <p:cNvPicPr>
            <a:picLocks noChangeAspect="1"/>
          </p:cNvPicPr>
          <p:nvPr/>
        </p:nvPicPr>
        <p:blipFill>
          <a:blip r:embed="rId5"/>
          <a:stretch>
            <a:fillRect/>
          </a:stretch>
        </p:blipFill>
        <p:spPr>
          <a:xfrm>
            <a:off x="7120242" y="5120036"/>
            <a:ext cx="4001096" cy="1600438"/>
          </a:xfrm>
          <a:prstGeom prst="rect">
            <a:avLst/>
          </a:prstGeom>
        </p:spPr>
      </p:pic>
      <p:sp>
        <p:nvSpPr>
          <p:cNvPr id="29" name="TextBox 28">
            <a:extLst>
              <a:ext uri="{FF2B5EF4-FFF2-40B4-BE49-F238E27FC236}">
                <a16:creationId xmlns:a16="http://schemas.microsoft.com/office/drawing/2014/main" id="{BCA7249A-EAFB-870A-ED93-804389B5D89E}"/>
              </a:ext>
            </a:extLst>
          </p:cNvPr>
          <p:cNvSpPr txBox="1"/>
          <p:nvPr/>
        </p:nvSpPr>
        <p:spPr>
          <a:xfrm>
            <a:off x="1400958" y="837757"/>
            <a:ext cx="5105347"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state size equate higher profits?</a:t>
            </a:r>
          </a:p>
        </p:txBody>
      </p:sp>
      <p:sp>
        <p:nvSpPr>
          <p:cNvPr id="3" name="Rectangle 2">
            <a:extLst>
              <a:ext uri="{FF2B5EF4-FFF2-40B4-BE49-F238E27FC236}">
                <a16:creationId xmlns:a16="http://schemas.microsoft.com/office/drawing/2014/main" id="{CF657680-7549-BF17-5ECA-3D2A2A7E92F7}"/>
              </a:ext>
            </a:extLst>
          </p:cNvPr>
          <p:cNvSpPr/>
          <p:nvPr/>
        </p:nvSpPr>
        <p:spPr>
          <a:xfrm>
            <a:off x="1233577" y="5433698"/>
            <a:ext cx="3386798" cy="21583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D5EB50-FDD0-B654-3974-9B9896E37BDF}"/>
              </a:ext>
            </a:extLst>
          </p:cNvPr>
          <p:cNvSpPr/>
          <p:nvPr/>
        </p:nvSpPr>
        <p:spPr>
          <a:xfrm>
            <a:off x="7662329" y="5424095"/>
            <a:ext cx="3386798" cy="21583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43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A83263-DEA3-CF92-C20D-D004473B507F}"/>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D0EAE4CC-4BAD-ACB4-8CB7-F75A22508D0D}"/>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BB84B391-7E34-4839-B066-9109FEA3CF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71ECF60-86D8-C6AA-BE04-DDAE634A823B}"/>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DC0EADF-281A-4913-145F-28EFAFA7EBB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3C7D8BC1-3003-50F1-1FC9-A3E973C455A4}"/>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7D1769DE-E618-1316-C608-52063AFF76E4}"/>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182AC95C-FE5E-9AC2-29AC-646A643585BC}"/>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077A8C58-A2B2-C9C2-0DB9-332B9B621732}"/>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06</a:t>
              </a:r>
              <a:endParaRPr lang="en-IN" dirty="0">
                <a:solidFill>
                  <a:srgbClr val="BE3E39"/>
                </a:solidFill>
                <a:latin typeface="Poppins" panose="00000500000000000000" pitchFamily="2" charset="0"/>
                <a:cs typeface="Poppins" panose="00000500000000000000" pitchFamily="2" charset="0"/>
              </a:endParaRPr>
            </a:p>
          </p:txBody>
        </p:sp>
      </p:grpSp>
      <p:cxnSp>
        <p:nvCxnSpPr>
          <p:cNvPr id="13" name="Straight Connector 12">
            <a:extLst>
              <a:ext uri="{FF2B5EF4-FFF2-40B4-BE49-F238E27FC236}">
                <a16:creationId xmlns:a16="http://schemas.microsoft.com/office/drawing/2014/main" id="{B5686090-D6EE-52E9-85D4-CF5E10F07DBA}"/>
              </a:ext>
            </a:extLst>
          </p:cNvPr>
          <p:cNvCxnSpPr>
            <a:cxnSpLocks/>
          </p:cNvCxnSpPr>
          <p:nvPr/>
        </p:nvCxnSpPr>
        <p:spPr>
          <a:xfrm>
            <a:off x="11496675" y="559001"/>
            <a:ext cx="0" cy="246630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C4E2530-0A21-81C5-684E-9BCB3E751508}"/>
              </a:ext>
            </a:extLst>
          </p:cNvPr>
          <p:cNvGrpSpPr/>
          <p:nvPr/>
        </p:nvGrpSpPr>
        <p:grpSpPr>
          <a:xfrm>
            <a:off x="11421484" y="3304154"/>
            <a:ext cx="169838" cy="428767"/>
            <a:chOff x="11411756" y="1232159"/>
            <a:chExt cx="169838" cy="428767"/>
          </a:xfrm>
        </p:grpSpPr>
        <p:sp>
          <p:nvSpPr>
            <p:cNvPr id="16" name="Isosceles Triangle 15">
              <a:extLst>
                <a:ext uri="{FF2B5EF4-FFF2-40B4-BE49-F238E27FC236}">
                  <a16:creationId xmlns:a16="http://schemas.microsoft.com/office/drawing/2014/main" id="{6B2B98A5-1E24-905B-B9E8-B543B257F553}"/>
                </a:ext>
              </a:extLst>
            </p:cNvPr>
            <p:cNvSpPr/>
            <p:nvPr/>
          </p:nvSpPr>
          <p:spPr>
            <a:xfrm rot="10800000">
              <a:off x="11411756" y="1514514"/>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60B9D3D5-6C6F-039A-AC37-A62A5C9CB438}"/>
                </a:ext>
              </a:extLst>
            </p:cNvPr>
            <p:cNvSpPr/>
            <p:nvPr/>
          </p:nvSpPr>
          <p:spPr>
            <a:xfrm rot="10800000">
              <a:off x="11411756" y="1232159"/>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9" name="Picture 18">
            <a:extLst>
              <a:ext uri="{FF2B5EF4-FFF2-40B4-BE49-F238E27FC236}">
                <a16:creationId xmlns:a16="http://schemas.microsoft.com/office/drawing/2014/main" id="{13991FCB-EB38-73C7-CA3B-4C1A7AF93590}"/>
              </a:ext>
            </a:extLst>
          </p:cNvPr>
          <p:cNvPicPr>
            <a:picLocks noChangeAspect="1"/>
          </p:cNvPicPr>
          <p:nvPr/>
        </p:nvPicPr>
        <p:blipFill>
          <a:blip r:embed="rId2"/>
          <a:stretch>
            <a:fillRect/>
          </a:stretch>
        </p:blipFill>
        <p:spPr>
          <a:xfrm>
            <a:off x="1151584" y="2424024"/>
            <a:ext cx="4861027" cy="4402598"/>
          </a:xfrm>
          <a:prstGeom prst="rect">
            <a:avLst/>
          </a:prstGeom>
        </p:spPr>
      </p:pic>
      <p:pic>
        <p:nvPicPr>
          <p:cNvPr id="1028" name="Picture 4">
            <a:extLst>
              <a:ext uri="{FF2B5EF4-FFF2-40B4-BE49-F238E27FC236}">
                <a16:creationId xmlns:a16="http://schemas.microsoft.com/office/drawing/2014/main" id="{1D6952C8-AC9F-5968-28FB-F2CF2396C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491" y="2857500"/>
            <a:ext cx="4491212" cy="368572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CBF6638-BE71-8FCB-566A-309D99B4EDB8}"/>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EF208AE2-7153-7E71-D45D-05DAA9E241C1}"/>
              </a:ext>
            </a:extLst>
          </p:cNvPr>
          <p:cNvSpPr txBox="1"/>
          <p:nvPr/>
        </p:nvSpPr>
        <p:spPr>
          <a:xfrm>
            <a:off x="1304348" y="1579552"/>
            <a:ext cx="6219855" cy="738664"/>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The </a:t>
            </a:r>
            <a:r>
              <a:rPr lang="en-US" sz="1400" b="1" dirty="0"/>
              <a:t>Midwest has the lowest ROI </a:t>
            </a:r>
            <a:r>
              <a:rPr lang="en-US" sz="1400" dirty="0"/>
              <a:t>but had </a:t>
            </a:r>
            <a:r>
              <a:rPr lang="en-US" sz="1400" b="1" dirty="0"/>
              <a:t>one of the highest selling sneakers</a:t>
            </a:r>
          </a:p>
          <a:p>
            <a:pPr marL="285750" indent="-285750">
              <a:buFont typeface="Arial" panose="020B0604020202020204" pitchFamily="34" charset="0"/>
              <a:buChar char="•"/>
            </a:pPr>
            <a:r>
              <a:rPr lang="en-US" sz="1400" dirty="0"/>
              <a:t>Air-Jordan-1-Retro-High-Off-White-Chicago sneaker </a:t>
            </a:r>
            <a:r>
              <a:rPr lang="en-US" sz="1400" b="1" dirty="0"/>
              <a:t>sold for $190 and re-sold at $4,050</a:t>
            </a:r>
            <a:r>
              <a:rPr lang="en-US" sz="1400" dirty="0"/>
              <a:t> in a size 6 in Wisconsin. </a:t>
            </a:r>
          </a:p>
        </p:txBody>
      </p:sp>
      <p:sp>
        <p:nvSpPr>
          <p:cNvPr id="28" name="TextBox 27">
            <a:extLst>
              <a:ext uri="{FF2B5EF4-FFF2-40B4-BE49-F238E27FC236}">
                <a16:creationId xmlns:a16="http://schemas.microsoft.com/office/drawing/2014/main" id="{87B809B6-23B2-0419-5BC7-F778AB4C7E8F}"/>
              </a:ext>
            </a:extLst>
          </p:cNvPr>
          <p:cNvSpPr txBox="1"/>
          <p:nvPr/>
        </p:nvSpPr>
        <p:spPr>
          <a:xfrm>
            <a:off x="1339277" y="882063"/>
            <a:ext cx="5139161" cy="707886"/>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How impactful is the sales price on the ROI based on the state region?</a:t>
            </a:r>
          </a:p>
        </p:txBody>
      </p:sp>
      <p:sp>
        <p:nvSpPr>
          <p:cNvPr id="2" name="TextBox 1">
            <a:extLst>
              <a:ext uri="{FF2B5EF4-FFF2-40B4-BE49-F238E27FC236}">
                <a16:creationId xmlns:a16="http://schemas.microsoft.com/office/drawing/2014/main" id="{A9F75B2B-F8FC-DFDC-EC59-7228D72C0B02}"/>
              </a:ext>
            </a:extLst>
          </p:cNvPr>
          <p:cNvSpPr txBox="1"/>
          <p:nvPr/>
        </p:nvSpPr>
        <p:spPr>
          <a:xfrm>
            <a:off x="7559132" y="1641441"/>
            <a:ext cx="3784604" cy="1169551"/>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The ROI is dependent on the sales price because the retail price is similar across all regions. </a:t>
            </a:r>
          </a:p>
          <a:p>
            <a:pPr marL="285750" indent="-285750">
              <a:buFont typeface="Arial" panose="020B0604020202020204" pitchFamily="34" charset="0"/>
              <a:buChar char="•"/>
            </a:pPr>
            <a:r>
              <a:rPr lang="en-US" sz="1400" dirty="0"/>
              <a:t>But the West and the Northeast regions have </a:t>
            </a:r>
            <a:r>
              <a:rPr lang="en-US" sz="1400" b="1" dirty="0"/>
              <a:t>higher ROI because of their sales price.</a:t>
            </a:r>
          </a:p>
        </p:txBody>
      </p:sp>
      <p:sp>
        <p:nvSpPr>
          <p:cNvPr id="3" name="Rectangle 2">
            <a:extLst>
              <a:ext uri="{FF2B5EF4-FFF2-40B4-BE49-F238E27FC236}">
                <a16:creationId xmlns:a16="http://schemas.microsoft.com/office/drawing/2014/main" id="{106B7995-CA5B-033C-C19F-181890047CFF}"/>
              </a:ext>
            </a:extLst>
          </p:cNvPr>
          <p:cNvSpPr/>
          <p:nvPr/>
        </p:nvSpPr>
        <p:spPr>
          <a:xfrm>
            <a:off x="8195094" y="3950898"/>
            <a:ext cx="767751" cy="237226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BDEFC7-8FF1-337E-121B-EADEDEBBC94A}"/>
              </a:ext>
            </a:extLst>
          </p:cNvPr>
          <p:cNvSpPr/>
          <p:nvPr/>
        </p:nvSpPr>
        <p:spPr>
          <a:xfrm>
            <a:off x="10299940" y="3809860"/>
            <a:ext cx="681486" cy="251330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3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019334-F0B8-18F8-95BA-6E8E210F777C}"/>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406994AC-5545-6E27-76DD-8EDB569EF59C}"/>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28BF904F-3778-3837-3C7E-9DA3640A55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1765F0-7057-489B-570C-52E0C6AE3ADF}"/>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74846050-65F7-646D-E194-1124B0DF979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900557AE-2AD8-33CE-21D4-F56EB58B5A1C}"/>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F3DDBCE0-D795-2A80-BB05-E95CD267B3F5}"/>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ECD3AF0B-4121-65C1-1BE9-722FCC43FA95}"/>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102FF610-C8D1-DEDA-84B3-E4A1AF992017}"/>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07</a:t>
              </a:r>
              <a:endParaRPr lang="en-IN" dirty="0">
                <a:solidFill>
                  <a:srgbClr val="BE3E39"/>
                </a:solidFill>
                <a:latin typeface="Poppins" panose="00000500000000000000" pitchFamily="2" charset="0"/>
                <a:cs typeface="Poppins" panose="00000500000000000000" pitchFamily="2" charset="0"/>
              </a:endParaRPr>
            </a:p>
          </p:txBody>
        </p:sp>
      </p:grpSp>
      <p:cxnSp>
        <p:nvCxnSpPr>
          <p:cNvPr id="15" name="Straight Connector 14">
            <a:extLst>
              <a:ext uri="{FF2B5EF4-FFF2-40B4-BE49-F238E27FC236}">
                <a16:creationId xmlns:a16="http://schemas.microsoft.com/office/drawing/2014/main" id="{DE5C3B37-1235-8EA9-2616-6756932FA8A4}"/>
              </a:ext>
            </a:extLst>
          </p:cNvPr>
          <p:cNvCxnSpPr>
            <a:cxnSpLocks/>
          </p:cNvCxnSpPr>
          <p:nvPr/>
        </p:nvCxnSpPr>
        <p:spPr>
          <a:xfrm>
            <a:off x="11496675" y="549275"/>
            <a:ext cx="0" cy="576722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613B745C-E8E8-D574-E07D-812817063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86" y="2374080"/>
            <a:ext cx="4838648" cy="41891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DC00E64-FC0B-C254-A95E-378177A4C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347" y="1760822"/>
            <a:ext cx="4745361" cy="46259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A7EDE1-3033-61DA-0506-634159C0450B}"/>
              </a:ext>
            </a:extLst>
          </p:cNvPr>
          <p:cNvSpPr txBox="1"/>
          <p:nvPr/>
        </p:nvSpPr>
        <p:spPr>
          <a:xfrm>
            <a:off x="1361293" y="1095946"/>
            <a:ext cx="5901850"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region or division impact sales price?</a:t>
            </a:r>
          </a:p>
        </p:txBody>
      </p:sp>
      <p:sp>
        <p:nvSpPr>
          <p:cNvPr id="3" name="TextBox 2">
            <a:extLst>
              <a:ext uri="{FF2B5EF4-FFF2-40B4-BE49-F238E27FC236}">
                <a16:creationId xmlns:a16="http://schemas.microsoft.com/office/drawing/2014/main" id="{E2FEA635-FD2C-C143-36BE-FF20FB94FD68}"/>
              </a:ext>
            </a:extLst>
          </p:cNvPr>
          <p:cNvSpPr txBox="1"/>
          <p:nvPr/>
        </p:nvSpPr>
        <p:spPr>
          <a:xfrm>
            <a:off x="1788000" y="1521829"/>
            <a:ext cx="4537212" cy="738664"/>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Yes, though there are significant outliers in the Midwest, the West still generally has a higher sales price.  This can also be seen in by division</a:t>
            </a:r>
          </a:p>
        </p:txBody>
      </p:sp>
      <p:sp>
        <p:nvSpPr>
          <p:cNvPr id="13" name="Rectangle 12">
            <a:extLst>
              <a:ext uri="{FF2B5EF4-FFF2-40B4-BE49-F238E27FC236}">
                <a16:creationId xmlns:a16="http://schemas.microsoft.com/office/drawing/2014/main" id="{607DDA76-BC3D-768A-FDE2-BF045B535059}"/>
              </a:ext>
            </a:extLst>
          </p:cNvPr>
          <p:cNvSpPr/>
          <p:nvPr/>
        </p:nvSpPr>
        <p:spPr>
          <a:xfrm>
            <a:off x="1494484" y="2803585"/>
            <a:ext cx="684814" cy="3512911"/>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C48334-216B-34BF-F56B-FF3BB20ECD13}"/>
              </a:ext>
            </a:extLst>
          </p:cNvPr>
          <p:cNvSpPr/>
          <p:nvPr/>
        </p:nvSpPr>
        <p:spPr>
          <a:xfrm>
            <a:off x="4793505" y="2803586"/>
            <a:ext cx="546650" cy="3671758"/>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F9BF1D-C126-66C6-4CE2-B53C9EB71FB2}"/>
              </a:ext>
            </a:extLst>
          </p:cNvPr>
          <p:cNvSpPr/>
          <p:nvPr/>
        </p:nvSpPr>
        <p:spPr>
          <a:xfrm>
            <a:off x="9166860" y="2234242"/>
            <a:ext cx="467665" cy="3778369"/>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D50F9B-1130-A75E-A389-E3B9081433CB}"/>
              </a:ext>
            </a:extLst>
          </p:cNvPr>
          <p:cNvSpPr/>
          <p:nvPr/>
        </p:nvSpPr>
        <p:spPr>
          <a:xfrm>
            <a:off x="6888357" y="2147978"/>
            <a:ext cx="374789" cy="4081979"/>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977BE05-CF9B-608B-5757-038580571124}"/>
              </a:ext>
            </a:extLst>
          </p:cNvPr>
          <p:cNvSpPr txBox="1"/>
          <p:nvPr/>
        </p:nvSpPr>
        <p:spPr>
          <a:xfrm>
            <a:off x="1707343" y="-12078"/>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9119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4C6751-731D-F21C-8E7E-70DDAA2FCF35}"/>
              </a:ext>
            </a:extLst>
          </p:cNvPr>
          <p:cNvGrpSpPr/>
          <p:nvPr/>
        </p:nvGrpSpPr>
        <p:grpSpPr>
          <a:xfrm>
            <a:off x="0" y="0"/>
            <a:ext cx="1494484" cy="6858000"/>
            <a:chOff x="0" y="0"/>
            <a:chExt cx="1494484" cy="6858000"/>
          </a:xfrm>
        </p:grpSpPr>
        <p:grpSp>
          <p:nvGrpSpPr>
            <p:cNvPr id="4" name="Group 3">
              <a:extLst>
                <a:ext uri="{FF2B5EF4-FFF2-40B4-BE49-F238E27FC236}">
                  <a16:creationId xmlns:a16="http://schemas.microsoft.com/office/drawing/2014/main" id="{C238E747-C8C2-2CC2-0CB2-85E1ADCC7844}"/>
                </a:ext>
              </a:extLst>
            </p:cNvPr>
            <p:cNvGrpSpPr/>
            <p:nvPr/>
          </p:nvGrpSpPr>
          <p:grpSpPr>
            <a:xfrm>
              <a:off x="0" y="0"/>
              <a:ext cx="1348033" cy="6858000"/>
              <a:chOff x="0" y="0"/>
              <a:chExt cx="1348033" cy="6858000"/>
            </a:xfrm>
          </p:grpSpPr>
          <p:sp>
            <p:nvSpPr>
              <p:cNvPr id="6" name="Rectangle 5">
                <a:extLst>
                  <a:ext uri="{FF2B5EF4-FFF2-40B4-BE49-F238E27FC236}">
                    <a16:creationId xmlns:a16="http://schemas.microsoft.com/office/drawing/2014/main" id="{4FA900F2-A899-9198-6365-65E085B158D1}"/>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3AD79FB-762F-8579-AC22-928B7C3081CD}"/>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905DD4A5-AD2F-CA37-6660-4CEFF89C8529}"/>
                  </a:ext>
                </a:extLst>
              </p:cNvPr>
              <p:cNvGrpSpPr/>
              <p:nvPr/>
            </p:nvGrpSpPr>
            <p:grpSpPr>
              <a:xfrm>
                <a:off x="922984" y="1014729"/>
                <a:ext cx="228600" cy="244361"/>
                <a:chOff x="922984" y="1014729"/>
                <a:chExt cx="228600" cy="244361"/>
              </a:xfrm>
            </p:grpSpPr>
            <p:sp>
              <p:nvSpPr>
                <p:cNvPr id="9" name="Rectangle 8">
                  <a:extLst>
                    <a:ext uri="{FF2B5EF4-FFF2-40B4-BE49-F238E27FC236}">
                      <a16:creationId xmlns:a16="http://schemas.microsoft.com/office/drawing/2014/main" id="{1FCBB7DF-A344-F3AE-949C-53A72295E1EE}"/>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0" name="Rectangle 9">
                  <a:extLst>
                    <a:ext uri="{FF2B5EF4-FFF2-40B4-BE49-F238E27FC236}">
                      <a16:creationId xmlns:a16="http://schemas.microsoft.com/office/drawing/2014/main" id="{4E541FE3-A264-4B07-97DF-55F2957344FD}"/>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DD705E42-C60D-8F93-B86E-A7F26DD1550F}"/>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5" name="TextBox 4">
              <a:extLst>
                <a:ext uri="{FF2B5EF4-FFF2-40B4-BE49-F238E27FC236}">
                  <a16:creationId xmlns:a16="http://schemas.microsoft.com/office/drawing/2014/main" id="{E673454A-B7AD-B36B-9D88-7133E106B43B}"/>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08</a:t>
              </a:r>
              <a:endParaRPr lang="en-IN" dirty="0">
                <a:solidFill>
                  <a:srgbClr val="BE3E39"/>
                </a:solidFill>
                <a:latin typeface="Poppins" panose="00000500000000000000" pitchFamily="2" charset="0"/>
                <a:cs typeface="Poppins" panose="00000500000000000000" pitchFamily="2" charset="0"/>
              </a:endParaRPr>
            </a:p>
          </p:txBody>
        </p:sp>
      </p:grpSp>
      <p:cxnSp>
        <p:nvCxnSpPr>
          <p:cNvPr id="38" name="Straight Connector 37">
            <a:extLst>
              <a:ext uri="{FF2B5EF4-FFF2-40B4-BE49-F238E27FC236}">
                <a16:creationId xmlns:a16="http://schemas.microsoft.com/office/drawing/2014/main" id="{48D88193-DF75-BBAE-42FC-0B23EBB39411}"/>
              </a:ext>
            </a:extLst>
          </p:cNvPr>
          <p:cNvCxnSpPr>
            <a:cxnSpLocks/>
          </p:cNvCxnSpPr>
          <p:nvPr/>
        </p:nvCxnSpPr>
        <p:spPr>
          <a:xfrm>
            <a:off x="11496675" y="1988971"/>
            <a:ext cx="0" cy="4327525"/>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FCB6C7BD-C005-D83F-A6C5-2D2EF26469C0}"/>
              </a:ext>
            </a:extLst>
          </p:cNvPr>
          <p:cNvSpPr/>
          <p:nvPr/>
        </p:nvSpPr>
        <p:spPr>
          <a:xfrm>
            <a:off x="11411756" y="1576396"/>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4C023AC8-6FAD-414B-84C8-F084DC267FB6}"/>
              </a:ext>
            </a:extLst>
          </p:cNvPr>
          <p:cNvSpPr/>
          <p:nvPr/>
        </p:nvSpPr>
        <p:spPr>
          <a:xfrm rot="10800000">
            <a:off x="11411756" y="1290777"/>
            <a:ext cx="169838" cy="146412"/>
          </a:xfrm>
          <a:prstGeom prst="triangle">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a:extLst>
              <a:ext uri="{FF2B5EF4-FFF2-40B4-BE49-F238E27FC236}">
                <a16:creationId xmlns:a16="http://schemas.microsoft.com/office/drawing/2014/main" id="{AE4875EF-0ECD-E1C8-A39D-6F2359A4D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825" y="1947894"/>
            <a:ext cx="5114242" cy="41795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BC7CF4-FABD-D537-89BD-04A4488D3C78}"/>
              </a:ext>
            </a:extLst>
          </p:cNvPr>
          <p:cNvSpPr txBox="1"/>
          <p:nvPr/>
        </p:nvSpPr>
        <p:spPr>
          <a:xfrm>
            <a:off x="1339277" y="1068590"/>
            <a:ext cx="6202680" cy="707886"/>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Does the sales price over time indicate volatility in the sneaker secondary market?</a:t>
            </a:r>
          </a:p>
        </p:txBody>
      </p:sp>
      <p:sp>
        <p:nvSpPr>
          <p:cNvPr id="12" name="TextBox 11">
            <a:extLst>
              <a:ext uri="{FF2B5EF4-FFF2-40B4-BE49-F238E27FC236}">
                <a16:creationId xmlns:a16="http://schemas.microsoft.com/office/drawing/2014/main" id="{13FAC901-E0D7-3816-8DEE-3CE579C1394F}"/>
              </a:ext>
            </a:extLst>
          </p:cNvPr>
          <p:cNvSpPr txBox="1"/>
          <p:nvPr/>
        </p:nvSpPr>
        <p:spPr>
          <a:xfrm>
            <a:off x="1055074" y="3629530"/>
            <a:ext cx="4560274" cy="954107"/>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sz="1400" dirty="0"/>
              <a:t>Since 2015 there has been a decline, </a:t>
            </a:r>
            <a:r>
              <a:rPr lang="en-US" sz="1400" b="1" dirty="0"/>
              <a:t>but it began to rise again in 2018</a:t>
            </a:r>
            <a:r>
              <a:rPr lang="en-US" sz="1400" dirty="0"/>
              <a:t>.  This shows there is an opportunity to be profitable long term.</a:t>
            </a:r>
          </a:p>
          <a:p>
            <a:endParaRPr lang="en-US" sz="1400" dirty="0"/>
          </a:p>
        </p:txBody>
      </p:sp>
      <p:sp>
        <p:nvSpPr>
          <p:cNvPr id="13" name="TextBox 12">
            <a:extLst>
              <a:ext uri="{FF2B5EF4-FFF2-40B4-BE49-F238E27FC236}">
                <a16:creationId xmlns:a16="http://schemas.microsoft.com/office/drawing/2014/main" id="{50973031-6FDF-2564-2BAD-9557E1E453D8}"/>
              </a:ext>
            </a:extLst>
          </p:cNvPr>
          <p:cNvSpPr txBox="1"/>
          <p:nvPr/>
        </p:nvSpPr>
        <p:spPr>
          <a:xfrm>
            <a:off x="1597062" y="31379"/>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Sales Analysis</a:t>
            </a:r>
            <a:endParaRPr lang="en-IN" sz="3200" b="1" dirty="0">
              <a:latin typeface="Poppins" panose="00000500000000000000" pitchFamily="2" charset="0"/>
              <a:cs typeface="Poppins" panose="00000500000000000000" pitchFamily="2" charset="0"/>
            </a:endParaRPr>
          </a:p>
        </p:txBody>
      </p:sp>
      <p:sp>
        <p:nvSpPr>
          <p:cNvPr id="14" name="Rectangle 13">
            <a:extLst>
              <a:ext uri="{FF2B5EF4-FFF2-40B4-BE49-F238E27FC236}">
                <a16:creationId xmlns:a16="http://schemas.microsoft.com/office/drawing/2014/main" id="{8CF9C038-963B-2856-0126-58E305321D11}"/>
              </a:ext>
            </a:extLst>
          </p:cNvPr>
          <p:cNvSpPr/>
          <p:nvPr/>
        </p:nvSpPr>
        <p:spPr>
          <a:xfrm>
            <a:off x="9152629" y="3856008"/>
            <a:ext cx="753060" cy="213072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5D23AD-A0C7-039C-51EA-B23E1F4DC18D}"/>
              </a:ext>
            </a:extLst>
          </p:cNvPr>
          <p:cNvSpPr/>
          <p:nvPr/>
        </p:nvSpPr>
        <p:spPr>
          <a:xfrm>
            <a:off x="10075167" y="3502325"/>
            <a:ext cx="612742" cy="2625140"/>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05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019334-F0B8-18F8-95BA-6E8E210F777C}"/>
              </a:ext>
            </a:extLst>
          </p:cNvPr>
          <p:cNvGrpSpPr/>
          <p:nvPr/>
        </p:nvGrpSpPr>
        <p:grpSpPr>
          <a:xfrm>
            <a:off x="0" y="0"/>
            <a:ext cx="1494484" cy="6858000"/>
            <a:chOff x="0" y="0"/>
            <a:chExt cx="1494484" cy="6858000"/>
          </a:xfrm>
        </p:grpSpPr>
        <p:grpSp>
          <p:nvGrpSpPr>
            <p:cNvPr id="5" name="Group 4">
              <a:extLst>
                <a:ext uri="{FF2B5EF4-FFF2-40B4-BE49-F238E27FC236}">
                  <a16:creationId xmlns:a16="http://schemas.microsoft.com/office/drawing/2014/main" id="{406994AC-5545-6E27-76DD-8EDB569EF59C}"/>
                </a:ext>
              </a:extLst>
            </p:cNvPr>
            <p:cNvGrpSpPr/>
            <p:nvPr/>
          </p:nvGrpSpPr>
          <p:grpSpPr>
            <a:xfrm>
              <a:off x="0" y="0"/>
              <a:ext cx="1348033" cy="6858000"/>
              <a:chOff x="0" y="0"/>
              <a:chExt cx="1348033" cy="6858000"/>
            </a:xfrm>
          </p:grpSpPr>
          <p:sp>
            <p:nvSpPr>
              <p:cNvPr id="7" name="Rectangle 6">
                <a:extLst>
                  <a:ext uri="{FF2B5EF4-FFF2-40B4-BE49-F238E27FC236}">
                    <a16:creationId xmlns:a16="http://schemas.microsoft.com/office/drawing/2014/main" id="{28BF904F-3778-3837-3C7E-9DA3640A555C}"/>
                  </a:ext>
                </a:extLst>
              </p:cNvPr>
              <p:cNvSpPr/>
              <p:nvPr/>
            </p:nvSpPr>
            <p:spPr>
              <a:xfrm>
                <a:off x="0" y="0"/>
                <a:ext cx="612742" cy="6858000"/>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1765F0-7057-489B-570C-52E0C6AE3ADF}"/>
                  </a:ext>
                </a:extLst>
              </p:cNvPr>
              <p:cNvSpPr/>
              <p:nvPr/>
            </p:nvSpPr>
            <p:spPr>
              <a:xfrm>
                <a:off x="735291" y="0"/>
                <a:ext cx="612742" cy="1527142"/>
              </a:xfrm>
              <a:prstGeom prst="rect">
                <a:avLst/>
              </a:prstGeom>
              <a:solidFill>
                <a:schemeClr val="bg1"/>
              </a:solidFill>
              <a:ln>
                <a:noFill/>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74846050-65F7-646D-E194-1124B0DF979B}"/>
                  </a:ext>
                </a:extLst>
              </p:cNvPr>
              <p:cNvGrpSpPr/>
              <p:nvPr/>
            </p:nvGrpSpPr>
            <p:grpSpPr>
              <a:xfrm>
                <a:off x="922984" y="1014729"/>
                <a:ext cx="228600" cy="244361"/>
                <a:chOff x="922984" y="1014729"/>
                <a:chExt cx="228600" cy="244361"/>
              </a:xfrm>
            </p:grpSpPr>
            <p:sp>
              <p:nvSpPr>
                <p:cNvPr id="10" name="Rectangle 9">
                  <a:extLst>
                    <a:ext uri="{FF2B5EF4-FFF2-40B4-BE49-F238E27FC236}">
                      <a16:creationId xmlns:a16="http://schemas.microsoft.com/office/drawing/2014/main" id="{900557AE-2AD8-33CE-21D4-F56EB58B5A1C}"/>
                    </a:ext>
                  </a:extLst>
                </p:cNvPr>
                <p:cNvSpPr/>
                <p:nvPr/>
              </p:nvSpPr>
              <p:spPr>
                <a:xfrm flipV="1">
                  <a:off x="922984" y="12052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1" name="Rectangle 10">
                  <a:extLst>
                    <a:ext uri="{FF2B5EF4-FFF2-40B4-BE49-F238E27FC236}">
                      <a16:creationId xmlns:a16="http://schemas.microsoft.com/office/drawing/2014/main" id="{F3DDBCE0-D795-2A80-BB05-E95CD267B3F5}"/>
                    </a:ext>
                  </a:extLst>
                </p:cNvPr>
                <p:cNvSpPr/>
                <p:nvPr/>
              </p:nvSpPr>
              <p:spPr>
                <a:xfrm flipV="1">
                  <a:off x="922984" y="110997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sp>
              <p:nvSpPr>
                <p:cNvPr id="12" name="Rectangle 11">
                  <a:extLst>
                    <a:ext uri="{FF2B5EF4-FFF2-40B4-BE49-F238E27FC236}">
                      <a16:creationId xmlns:a16="http://schemas.microsoft.com/office/drawing/2014/main" id="{ECD3AF0B-4121-65C1-1BE9-722FCC43FA95}"/>
                    </a:ext>
                  </a:extLst>
                </p:cNvPr>
                <p:cNvSpPr/>
                <p:nvPr/>
              </p:nvSpPr>
              <p:spPr>
                <a:xfrm flipV="1">
                  <a:off x="922984" y="1014729"/>
                  <a:ext cx="228600" cy="53861"/>
                </a:xfrm>
                <a:prstGeom prst="rect">
                  <a:avLst/>
                </a:prstGeom>
                <a:solidFill>
                  <a:srgbClr val="BE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BE3E39"/>
                    </a:solidFill>
                  </a:endParaRPr>
                </a:p>
              </p:txBody>
            </p:sp>
          </p:grpSp>
        </p:grpSp>
        <p:sp>
          <p:nvSpPr>
            <p:cNvPr id="6" name="TextBox 5">
              <a:extLst>
                <a:ext uri="{FF2B5EF4-FFF2-40B4-BE49-F238E27FC236}">
                  <a16:creationId xmlns:a16="http://schemas.microsoft.com/office/drawing/2014/main" id="{102FF610-C8D1-DEDA-84B3-E4A1AF992017}"/>
                </a:ext>
              </a:extLst>
            </p:cNvPr>
            <p:cNvSpPr txBox="1"/>
            <p:nvPr/>
          </p:nvSpPr>
          <p:spPr>
            <a:xfrm>
              <a:off x="580084" y="1641441"/>
              <a:ext cx="914400" cy="369332"/>
            </a:xfrm>
            <a:prstGeom prst="rect">
              <a:avLst/>
            </a:prstGeom>
            <a:noFill/>
          </p:spPr>
          <p:txBody>
            <a:bodyPr wrap="square" rtlCol="0">
              <a:spAutoFit/>
            </a:bodyPr>
            <a:lstStyle/>
            <a:p>
              <a:pPr algn="ctr"/>
              <a:r>
                <a:rPr lang="en-US" dirty="0">
                  <a:solidFill>
                    <a:srgbClr val="BE3E39"/>
                  </a:solidFill>
                  <a:latin typeface="Poppins" panose="00000500000000000000" pitchFamily="2" charset="0"/>
                  <a:cs typeface="Poppins" panose="00000500000000000000" pitchFamily="2" charset="0"/>
                </a:rPr>
                <a:t>09</a:t>
              </a:r>
              <a:endParaRPr lang="en-IN" dirty="0">
                <a:solidFill>
                  <a:srgbClr val="BE3E39"/>
                </a:solidFill>
                <a:latin typeface="Poppins" panose="00000500000000000000" pitchFamily="2" charset="0"/>
                <a:cs typeface="Poppins" panose="00000500000000000000" pitchFamily="2" charset="0"/>
              </a:endParaRPr>
            </a:p>
          </p:txBody>
        </p:sp>
      </p:grpSp>
      <p:cxnSp>
        <p:nvCxnSpPr>
          <p:cNvPr id="15" name="Straight Connector 14">
            <a:extLst>
              <a:ext uri="{FF2B5EF4-FFF2-40B4-BE49-F238E27FC236}">
                <a16:creationId xmlns:a16="http://schemas.microsoft.com/office/drawing/2014/main" id="{DE5C3B37-1235-8EA9-2616-6756932FA8A4}"/>
              </a:ext>
            </a:extLst>
          </p:cNvPr>
          <p:cNvCxnSpPr>
            <a:cxnSpLocks/>
          </p:cNvCxnSpPr>
          <p:nvPr/>
        </p:nvCxnSpPr>
        <p:spPr>
          <a:xfrm>
            <a:off x="11496675" y="549275"/>
            <a:ext cx="0" cy="5767221"/>
          </a:xfrm>
          <a:prstGeom prst="line">
            <a:avLst/>
          </a:prstGeom>
          <a:ln>
            <a:solidFill>
              <a:srgbClr val="BE3E39"/>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C07734C-98FF-97D6-E594-C9E849D73BCE}"/>
              </a:ext>
            </a:extLst>
          </p:cNvPr>
          <p:cNvPicPr>
            <a:picLocks noChangeAspect="1"/>
          </p:cNvPicPr>
          <p:nvPr/>
        </p:nvPicPr>
        <p:blipFill>
          <a:blip r:embed="rId2"/>
          <a:stretch>
            <a:fillRect/>
          </a:stretch>
        </p:blipFill>
        <p:spPr>
          <a:xfrm>
            <a:off x="1791530" y="3127888"/>
            <a:ext cx="8630854" cy="371527"/>
          </a:xfrm>
          <a:prstGeom prst="rect">
            <a:avLst/>
          </a:prstGeom>
        </p:spPr>
      </p:pic>
      <p:sp>
        <p:nvSpPr>
          <p:cNvPr id="14" name="TextBox 13">
            <a:extLst>
              <a:ext uri="{FF2B5EF4-FFF2-40B4-BE49-F238E27FC236}">
                <a16:creationId xmlns:a16="http://schemas.microsoft.com/office/drawing/2014/main" id="{2F2A4123-EDE1-7372-8A77-DF6B309E9CA9}"/>
              </a:ext>
            </a:extLst>
          </p:cNvPr>
          <p:cNvSpPr txBox="1"/>
          <p:nvPr/>
        </p:nvSpPr>
        <p:spPr>
          <a:xfrm>
            <a:off x="1791529" y="1259090"/>
            <a:ext cx="7835545" cy="1754326"/>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a:t>The ANOVA analysis provided a value of 155. 837 and indicates the means between the sales per regions are unique and high. The negative </a:t>
            </a:r>
            <a:r>
              <a:rPr lang="en-US" dirty="0" err="1"/>
              <a:t>pvalue</a:t>
            </a:r>
            <a:r>
              <a:rPr lang="en-US" dirty="0"/>
              <a:t> rejects the null hypothesis because the means are unique.</a:t>
            </a:r>
          </a:p>
          <a:p>
            <a:pPr marL="285750" indent="-285750">
              <a:buFont typeface="Arial" panose="020B0604020202020204" pitchFamily="34" charset="0"/>
              <a:buChar char="•"/>
            </a:pPr>
            <a:r>
              <a:rPr lang="en-US" dirty="0"/>
              <a:t>The top three regions to target will be </a:t>
            </a:r>
            <a:r>
              <a:rPr lang="en-US" b="1" dirty="0"/>
              <a:t>1.Northeast 2.West 3.South </a:t>
            </a:r>
            <a:r>
              <a:rPr lang="en-US" dirty="0"/>
              <a:t>based on their rankings from the </a:t>
            </a:r>
            <a:r>
              <a:rPr lang="en-US" b="1" dirty="0"/>
              <a:t>75% quartile </a:t>
            </a:r>
            <a:r>
              <a:rPr lang="en-US" dirty="0"/>
              <a:t>in sales from the statistical analysis.</a:t>
            </a:r>
          </a:p>
          <a:p>
            <a:pPr marL="285750" indent="-285750">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E6DD7D11-4E77-2362-77B6-02A8A9D5AAC3}"/>
              </a:ext>
            </a:extLst>
          </p:cNvPr>
          <p:cNvPicPr>
            <a:picLocks noChangeAspect="1"/>
          </p:cNvPicPr>
          <p:nvPr/>
        </p:nvPicPr>
        <p:blipFill>
          <a:blip r:embed="rId3"/>
          <a:stretch>
            <a:fillRect/>
          </a:stretch>
        </p:blipFill>
        <p:spPr>
          <a:xfrm>
            <a:off x="905459" y="3652214"/>
            <a:ext cx="10109702" cy="3062182"/>
          </a:xfrm>
          <a:prstGeom prst="rect">
            <a:avLst/>
          </a:prstGeom>
        </p:spPr>
      </p:pic>
      <p:sp>
        <p:nvSpPr>
          <p:cNvPr id="17" name="TextBox 16">
            <a:extLst>
              <a:ext uri="{FF2B5EF4-FFF2-40B4-BE49-F238E27FC236}">
                <a16:creationId xmlns:a16="http://schemas.microsoft.com/office/drawing/2014/main" id="{74AB1BBD-D3D2-074F-2F42-D75ECBF6222B}"/>
              </a:ext>
            </a:extLst>
          </p:cNvPr>
          <p:cNvSpPr txBox="1"/>
          <p:nvPr/>
        </p:nvSpPr>
        <p:spPr>
          <a:xfrm>
            <a:off x="1339277" y="862827"/>
            <a:ext cx="5958670" cy="400110"/>
          </a:xfrm>
          <a:prstGeom prst="rect">
            <a:avLst/>
          </a:prstGeom>
          <a:noFill/>
        </p:spPr>
        <p:txBody>
          <a:bodyPr wrap="square" rtlCol="0">
            <a:spAutoFit/>
          </a:bodyPr>
          <a:lstStyle/>
          <a:p>
            <a:r>
              <a:rPr lang="en-US" sz="2000" b="1" dirty="0">
                <a:latin typeface="Poppins" panose="00000500000000000000" pitchFamily="2" charset="0"/>
                <a:cs typeface="Poppins" panose="00000500000000000000" pitchFamily="2" charset="0"/>
              </a:rPr>
              <a:t>What are the top three regions to target?</a:t>
            </a:r>
          </a:p>
        </p:txBody>
      </p:sp>
      <p:sp>
        <p:nvSpPr>
          <p:cNvPr id="18" name="Rectangle 17">
            <a:extLst>
              <a:ext uri="{FF2B5EF4-FFF2-40B4-BE49-F238E27FC236}">
                <a16:creationId xmlns:a16="http://schemas.microsoft.com/office/drawing/2014/main" id="{F5F5DB83-325D-872B-557F-2D8BB2F30F46}"/>
              </a:ext>
            </a:extLst>
          </p:cNvPr>
          <p:cNvSpPr/>
          <p:nvPr/>
        </p:nvSpPr>
        <p:spPr>
          <a:xfrm>
            <a:off x="9776468" y="4997556"/>
            <a:ext cx="907781" cy="1353106"/>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A07D86-E745-F60A-7DBB-77681F277EEA}"/>
              </a:ext>
            </a:extLst>
          </p:cNvPr>
          <p:cNvSpPr/>
          <p:nvPr/>
        </p:nvSpPr>
        <p:spPr>
          <a:xfrm>
            <a:off x="3511512" y="3112440"/>
            <a:ext cx="3222908" cy="256615"/>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6797150-FD96-2A44-E1E5-4CBC75524CE3}"/>
              </a:ext>
            </a:extLst>
          </p:cNvPr>
          <p:cNvSpPr txBox="1"/>
          <p:nvPr/>
        </p:nvSpPr>
        <p:spPr>
          <a:xfrm>
            <a:off x="1719753" y="43228"/>
            <a:ext cx="9208007" cy="611193"/>
          </a:xfrm>
          <a:prstGeom prst="rect">
            <a:avLst/>
          </a:prstGeom>
          <a:noFill/>
        </p:spPr>
        <p:txBody>
          <a:bodyPr wrap="square" rtlCol="0">
            <a:spAutoFit/>
          </a:bodyPr>
          <a:lstStyle/>
          <a:p>
            <a:pPr algn="ctr">
              <a:lnSpc>
                <a:spcPts val="4200"/>
              </a:lnSpc>
            </a:pPr>
            <a:r>
              <a:rPr lang="en-US" sz="3200" b="1" dirty="0">
                <a:latin typeface="Poppins" panose="00000500000000000000" pitchFamily="2" charset="0"/>
                <a:cs typeface="Poppins" panose="00000500000000000000" pitchFamily="2" charset="0"/>
              </a:rPr>
              <a:t>Statistical &amp; Variance Analysis</a:t>
            </a:r>
            <a:endParaRPr lang="en-IN" sz="32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7961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3002</TotalTime>
  <Words>826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Poppins</vt:lpstr>
      <vt:lpstr>Poppins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Muhsina Beegum K P</dc:creator>
  <cp:lastModifiedBy>Fawnee Cakes</cp:lastModifiedBy>
  <cp:revision>6</cp:revision>
  <dcterms:created xsi:type="dcterms:W3CDTF">2023-01-12T03:54:19Z</dcterms:created>
  <dcterms:modified xsi:type="dcterms:W3CDTF">2024-01-11T23:16:34Z</dcterms:modified>
</cp:coreProperties>
</file>