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tinm\Desktop\Capstone\06%20final%20repor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tinm\Desktop\Capstone\06%20final%20report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histogram</a:t>
            </a:r>
          </a:p>
          <a:p>
            <a:pPr>
              <a:defRPr/>
            </a:pPr>
            <a:r>
              <a:rPr lang="en-CA"/>
              <a:t>Analysis of </a:t>
            </a:r>
            <a:r>
              <a:rPr lang="en-CA" u="sng"/>
              <a:t>occupational</a:t>
            </a:r>
            <a:r>
              <a:rPr lang="en-CA"/>
              <a:t> types without a workplace pension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508828153241002E-2"/>
          <c:y val="0.21020672188985212"/>
          <c:w val="0.96427039154868155"/>
          <c:h val="0.683416574479461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nocg2e6!$B$1:$B$25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nocg2e6!$C$1:$C$25</c:f>
              <c:numCache>
                <c:formatCode>General</c:formatCode>
                <c:ptCount val="25"/>
                <c:pt idx="0">
                  <c:v>31</c:v>
                </c:pt>
                <c:pt idx="1">
                  <c:v>1441</c:v>
                </c:pt>
                <c:pt idx="2">
                  <c:v>448</c:v>
                </c:pt>
                <c:pt idx="3">
                  <c:v>835</c:v>
                </c:pt>
                <c:pt idx="4">
                  <c:v>1433</c:v>
                </c:pt>
                <c:pt idx="5">
                  <c:v>908</c:v>
                </c:pt>
                <c:pt idx="6">
                  <c:v>301</c:v>
                </c:pt>
                <c:pt idx="7">
                  <c:v>513</c:v>
                </c:pt>
                <c:pt idx="8">
                  <c:v>855</c:v>
                </c:pt>
                <c:pt idx="9">
                  <c:v>320</c:v>
                </c:pt>
                <c:pt idx="10">
                  <c:v>635</c:v>
                </c:pt>
                <c:pt idx="11">
                  <c:v>543</c:v>
                </c:pt>
                <c:pt idx="12">
                  <c:v>1609</c:v>
                </c:pt>
                <c:pt idx="13">
                  <c:v>832</c:v>
                </c:pt>
                <c:pt idx="14">
                  <c:v>144</c:v>
                </c:pt>
                <c:pt idx="15">
                  <c:v>263</c:v>
                </c:pt>
                <c:pt idx="16">
                  <c:v>2180</c:v>
                </c:pt>
                <c:pt idx="17">
                  <c:v>326</c:v>
                </c:pt>
                <c:pt idx="18">
                  <c:v>486</c:v>
                </c:pt>
                <c:pt idx="19">
                  <c:v>932</c:v>
                </c:pt>
                <c:pt idx="20">
                  <c:v>817</c:v>
                </c:pt>
                <c:pt idx="21">
                  <c:v>464</c:v>
                </c:pt>
                <c:pt idx="22">
                  <c:v>1234</c:v>
                </c:pt>
                <c:pt idx="23">
                  <c:v>588</c:v>
                </c:pt>
                <c:pt idx="2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5-4422-94FF-D8ABEC8F77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51613680"/>
        <c:axId val="751614664"/>
      </c:barChart>
      <c:catAx>
        <c:axId val="75161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occupational</a:t>
                </a:r>
                <a:r>
                  <a:rPr lang="en-CA" baseline="0"/>
                  <a:t> code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614664"/>
        <c:crosses val="autoZero"/>
        <c:auto val="1"/>
        <c:lblAlgn val="ctr"/>
        <c:lblOffset val="100"/>
        <c:noMultiLvlLbl val="0"/>
      </c:catAx>
      <c:valAx>
        <c:axId val="751614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16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histogram</a:t>
            </a:r>
          </a:p>
          <a:p>
            <a:pPr>
              <a:defRPr/>
            </a:pPr>
            <a:r>
              <a:rPr lang="en-CA"/>
              <a:t>Analysis of </a:t>
            </a:r>
            <a:r>
              <a:rPr lang="en-CA" u="sng"/>
              <a:t>industry</a:t>
            </a:r>
            <a:r>
              <a:rPr lang="en-CA"/>
              <a:t> types without a workplace pension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n07c3g10!$B$1:$B$25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n07c3g10!$C$1:$C$25</c:f>
              <c:numCache>
                <c:formatCode>General</c:formatCode>
                <c:ptCount val="16"/>
                <c:pt idx="0">
                  <c:v>827</c:v>
                </c:pt>
                <c:pt idx="1">
                  <c:v>505</c:v>
                </c:pt>
                <c:pt idx="2">
                  <c:v>37</c:v>
                </c:pt>
                <c:pt idx="3">
                  <c:v>1805</c:v>
                </c:pt>
                <c:pt idx="4">
                  <c:v>1592</c:v>
                </c:pt>
                <c:pt idx="5">
                  <c:v>3570</c:v>
                </c:pt>
                <c:pt idx="6">
                  <c:v>801</c:v>
                </c:pt>
                <c:pt idx="7">
                  <c:v>744</c:v>
                </c:pt>
                <c:pt idx="8">
                  <c:v>1404</c:v>
                </c:pt>
                <c:pt idx="9">
                  <c:v>1010</c:v>
                </c:pt>
                <c:pt idx="10">
                  <c:v>648</c:v>
                </c:pt>
                <c:pt idx="11">
                  <c:v>1859</c:v>
                </c:pt>
                <c:pt idx="12">
                  <c:v>940</c:v>
                </c:pt>
                <c:pt idx="13">
                  <c:v>1813</c:v>
                </c:pt>
                <c:pt idx="14">
                  <c:v>1107</c:v>
                </c:pt>
                <c:pt idx="15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9-49F2-AD9A-2D6359D717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51613680"/>
        <c:axId val="751614664"/>
      </c:barChart>
      <c:catAx>
        <c:axId val="75161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aseline="0"/>
                  <a:t>industry code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614664"/>
        <c:crosses val="autoZero"/>
        <c:auto val="1"/>
        <c:lblAlgn val="ctr"/>
        <c:lblOffset val="100"/>
        <c:noMultiLvlLbl val="0"/>
      </c:catAx>
      <c:valAx>
        <c:axId val="751614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16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4B73-D896-4F1B-AAA7-AB48AC49EF08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3CD4-D2C4-4CD9-99A8-243779D77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1FF4-446C-47A3-B933-51554E490BA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AA1-1452-4969-AAE3-2FB30273C390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56AD-9145-441A-9272-C8BFC002DEF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D70F-CD1B-49E7-87C7-45CB4DB28BAA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CCC-46BC-4F45-BF48-EC23F80A5C9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F53-6BEF-4187-8F08-28431FE0FB00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7C5A-B0B7-4C45-8FE4-7BB69AD9CC1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A670-D23A-480E-A991-B0BA30FD0EBE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A13-1B77-4C25-BF89-5B3DFF7B21F6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B9D1-509E-495B-A621-D8B0A7B48A6F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107-456D-477B-959B-C98B43C71909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4C9-2D49-4B09-83F8-AC1BEEC4143F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F28-5DB1-40CA-902D-2459FB69138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798-0E67-4AC6-9DD0-474E60B5C5A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9FC1-82DE-42D9-8101-53B40C893486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869A-E7BA-406A-BC43-9FE29A1BFE1D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E3BA-DED4-460E-90CD-0CEEAEEC4707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11F723-4970-47FB-885E-04BA1C3297A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4BB-84DA-4610-A8EB-9E6816E4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17" y="1447800"/>
            <a:ext cx="11082067" cy="3329581"/>
          </a:xfrm>
        </p:spPr>
        <p:txBody>
          <a:bodyPr/>
          <a:lstStyle/>
          <a:p>
            <a:r>
              <a:rPr lang="en-CA" sz="6600" b="1" dirty="0"/>
              <a:t>Retirement Income Adequacy and </a:t>
            </a:r>
            <a:br>
              <a:rPr lang="en-CA" sz="6600" b="1" dirty="0"/>
            </a:br>
            <a:r>
              <a:rPr lang="en-CA" sz="6600" b="1" dirty="0"/>
              <a:t>Workplace Pensions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2049-AA70-4DBC-B419-7D436932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647" y="5191448"/>
            <a:ext cx="8825658" cy="1094333"/>
          </a:xfrm>
        </p:spPr>
        <p:txBody>
          <a:bodyPr>
            <a:normAutofit/>
          </a:bodyPr>
          <a:lstStyle/>
          <a:p>
            <a:pPr algn="r"/>
            <a:r>
              <a:rPr lang="it-IT" sz="2400" b="1" dirty="0"/>
              <a:t>CKME136 Data Analytics: Capstone Course</a:t>
            </a:r>
          </a:p>
          <a:p>
            <a:pPr algn="r"/>
            <a:r>
              <a:rPr lang="it-IT" sz="2400" b="1" dirty="0"/>
              <a:t>Melissa Cortina </a:t>
            </a:r>
            <a:r>
              <a:rPr lang="en-CA" sz="2400" b="1" dirty="0"/>
              <a:t>500928550</a:t>
            </a:r>
            <a:endParaRPr lang="it-IT" sz="2400" b="1" dirty="0"/>
          </a:p>
          <a:p>
            <a:pPr algn="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60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sz="3000" dirty="0"/>
              <a:t>Three approaches: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1) Analysis of Occupation Type and Industry Type</a:t>
            </a:r>
          </a:p>
          <a:p>
            <a:pPr marL="0" indent="0">
              <a:buNone/>
            </a:pPr>
            <a:r>
              <a:rPr lang="en-US" sz="3000" dirty="0"/>
              <a:t>2) Classification Algorithms</a:t>
            </a:r>
          </a:p>
          <a:p>
            <a:pPr marL="0" indent="0">
              <a:buNone/>
            </a:pPr>
            <a:r>
              <a:rPr lang="en-US" sz="3000" dirty="0"/>
              <a:t>3) Association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1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1) Analysis of Occupation Type</a:t>
            </a:r>
            <a:endParaRPr lang="en-CA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184C7B-1C17-4263-B096-9FF154393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938092"/>
              </p:ext>
            </p:extLst>
          </p:nvPr>
        </p:nvGraphicFramePr>
        <p:xfrm>
          <a:off x="1477992" y="1385978"/>
          <a:ext cx="8821947" cy="517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83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1) Analysis of Industry Type</a:t>
            </a:r>
            <a:endParaRPr lang="en-CA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E8A7D0-D8DA-47F2-B3FE-1798F96F6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247833"/>
              </p:ext>
            </p:extLst>
          </p:nvPr>
        </p:nvGraphicFramePr>
        <p:xfrm>
          <a:off x="1789471" y="1458327"/>
          <a:ext cx="8613058" cy="522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71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2)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/>
              <a:t>Supervised learning</a:t>
            </a:r>
          </a:p>
          <a:p>
            <a:r>
              <a:rPr lang="en-US" sz="3000" dirty="0"/>
              <a:t>10-fold cross validation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1) J48 Decision Tree</a:t>
            </a:r>
          </a:p>
          <a:p>
            <a:pPr marL="0" indent="0">
              <a:buNone/>
            </a:pPr>
            <a:r>
              <a:rPr lang="en-US" sz="3000" dirty="0"/>
              <a:t>2) Naïve Bayes</a:t>
            </a:r>
          </a:p>
          <a:p>
            <a:pPr marL="0" indent="0">
              <a:buNone/>
            </a:pPr>
            <a:r>
              <a:rPr lang="en-US" sz="3000" dirty="0"/>
              <a:t>3) K-Nearest Neighbours (“KNN”) (K = 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1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2) Classification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FBA438-EC4E-4653-8602-C07718D00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12339"/>
              </p:ext>
            </p:extLst>
          </p:nvPr>
        </p:nvGraphicFramePr>
        <p:xfrm>
          <a:off x="778384" y="1476533"/>
          <a:ext cx="10635232" cy="514442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4445">
                  <a:extLst>
                    <a:ext uri="{9D8B030D-6E8A-4147-A177-3AD203B41FA5}">
                      <a16:colId xmlns:a16="http://schemas.microsoft.com/office/drawing/2014/main" val="982793504"/>
                    </a:ext>
                  </a:extLst>
                </a:gridCol>
                <a:gridCol w="2419884">
                  <a:extLst>
                    <a:ext uri="{9D8B030D-6E8A-4147-A177-3AD203B41FA5}">
                      <a16:colId xmlns:a16="http://schemas.microsoft.com/office/drawing/2014/main" val="597228816"/>
                    </a:ext>
                  </a:extLst>
                </a:gridCol>
                <a:gridCol w="2419884">
                  <a:extLst>
                    <a:ext uri="{9D8B030D-6E8A-4147-A177-3AD203B41FA5}">
                      <a16:colId xmlns:a16="http://schemas.microsoft.com/office/drawing/2014/main" val="2983163533"/>
                    </a:ext>
                  </a:extLst>
                </a:gridCol>
                <a:gridCol w="2421019">
                  <a:extLst>
                    <a:ext uri="{9D8B030D-6E8A-4147-A177-3AD203B41FA5}">
                      <a16:colId xmlns:a16="http://schemas.microsoft.com/office/drawing/2014/main" val="2938777660"/>
                    </a:ext>
                  </a:extLst>
                </a:gridCol>
              </a:tblGrid>
              <a:tr h="609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 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J48 Decision Tree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Naïve Bayes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KNN (K = 24)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756338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True Positive Rate (Recall)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0.790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0.846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0.777    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28955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False Positive Rate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0.125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0.189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0.101    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01719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Precision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0.863  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0.817  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0.885      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901594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ROC Area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0.837 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0.920 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0.926     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278620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Accuracy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>
                          <a:effectLst/>
                        </a:rPr>
                        <a:t>83.2516%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82.8310%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83.8365%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444015"/>
                  </a:ext>
                </a:extLst>
              </a:tr>
              <a:tr h="701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Correctly Classified Instances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27,161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27,024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300" dirty="0">
                          <a:effectLst/>
                        </a:rPr>
                        <a:t>27,352</a:t>
                      </a:r>
                      <a:endParaRPr lang="en-CA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74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8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3)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/>
              <a:t>Apriori Algorithm</a:t>
            </a:r>
          </a:p>
          <a:p>
            <a:r>
              <a:rPr lang="en-US" sz="3000" dirty="0"/>
              <a:t>Minimum support = 0.1</a:t>
            </a:r>
          </a:p>
          <a:p>
            <a:r>
              <a:rPr lang="en-US" sz="3000" dirty="0"/>
              <a:t>Confidence level = 0.9</a:t>
            </a:r>
          </a:p>
          <a:p>
            <a:r>
              <a:rPr lang="en-US" sz="3000" dirty="0"/>
              <a:t>Number of rules = 10</a:t>
            </a:r>
          </a:p>
          <a:p>
            <a:r>
              <a:rPr lang="en-US" sz="3000" dirty="0"/>
              <a:t>7 cycles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9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3)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Best rules found:</a:t>
            </a:r>
            <a:endParaRPr lang="en-CA" dirty="0"/>
          </a:p>
          <a:p>
            <a:r>
              <a:rPr lang="en-US" dirty="0"/>
              <a:t> 1. </a:t>
            </a:r>
            <a:r>
              <a:rPr lang="en-US" b="1" dirty="0"/>
              <a:t>multj28=2 prmjb1=1</a:t>
            </a:r>
            <a:r>
              <a:rPr lang="en-US" dirty="0"/>
              <a:t> 9512 ==&gt; </a:t>
            </a:r>
            <a:r>
              <a:rPr lang="en-US" b="1" dirty="0"/>
              <a:t>fllprt1=1</a:t>
            </a:r>
            <a:r>
              <a:rPr lang="en-US" dirty="0"/>
              <a:t> 8788</a:t>
            </a:r>
            <a:endParaRPr lang="en-CA" dirty="0"/>
          </a:p>
          <a:p>
            <a:r>
              <a:rPr lang="en-US" dirty="0"/>
              <a:t> 2. </a:t>
            </a:r>
            <a:r>
              <a:rPr lang="en-US" b="1" dirty="0"/>
              <a:t>prmjb1=1</a:t>
            </a:r>
            <a:r>
              <a:rPr lang="en-US" dirty="0"/>
              <a:t> 10504 ==&gt; </a:t>
            </a:r>
            <a:r>
              <a:rPr lang="en-US" b="1" dirty="0"/>
              <a:t>fllprt1=1</a:t>
            </a:r>
            <a:r>
              <a:rPr lang="en-US" dirty="0"/>
              <a:t> 9647 </a:t>
            </a:r>
          </a:p>
          <a:p>
            <a:r>
              <a:rPr lang="en-US" dirty="0"/>
              <a:t> 3. </a:t>
            </a:r>
            <a:r>
              <a:rPr lang="en-US" b="1" dirty="0"/>
              <a:t>mortg25=1</a:t>
            </a:r>
            <a:r>
              <a:rPr lang="en-US" dirty="0"/>
              <a:t> 9728 ==&gt; </a:t>
            </a:r>
            <a:r>
              <a:rPr lang="en-US" b="1" dirty="0"/>
              <a:t>fllprt1=1</a:t>
            </a:r>
            <a:r>
              <a:rPr lang="en-US" dirty="0"/>
              <a:t> 8924    </a:t>
            </a:r>
          </a:p>
          <a:p>
            <a:r>
              <a:rPr lang="en-US" dirty="0"/>
              <a:t> 4. </a:t>
            </a:r>
            <a:r>
              <a:rPr lang="en-US" b="1" dirty="0"/>
              <a:t>dwtenr25=1 multj28=2 </a:t>
            </a:r>
            <a:r>
              <a:rPr lang="en-US" dirty="0"/>
              <a:t>9732 ==&gt; </a:t>
            </a:r>
            <a:r>
              <a:rPr lang="en-US" b="1" dirty="0"/>
              <a:t>fllprt1=1 </a:t>
            </a:r>
            <a:r>
              <a:rPr lang="en-US" dirty="0"/>
              <a:t>8901    </a:t>
            </a:r>
          </a:p>
          <a:p>
            <a:r>
              <a:rPr lang="en-US" dirty="0"/>
              <a:t> 5. </a:t>
            </a:r>
            <a:r>
              <a:rPr lang="en-US" b="1" dirty="0"/>
              <a:t>multj28=2</a:t>
            </a:r>
            <a:r>
              <a:rPr lang="en-US" dirty="0"/>
              <a:t> 11493 ==&gt; </a:t>
            </a:r>
            <a:r>
              <a:rPr lang="en-US" b="1" dirty="0"/>
              <a:t>fllprt1=1</a:t>
            </a:r>
            <a:r>
              <a:rPr lang="en-US" dirty="0"/>
              <a:t> 10494</a:t>
            </a:r>
            <a:endParaRPr lang="en-CA" dirty="0"/>
          </a:p>
          <a:p>
            <a:r>
              <a:rPr lang="en-US" dirty="0"/>
              <a:t> 6. </a:t>
            </a:r>
            <a:r>
              <a:rPr lang="en-US" b="1" dirty="0"/>
              <a:t>prmjb1=1 fllprt1=1 </a:t>
            </a:r>
            <a:r>
              <a:rPr lang="en-US" dirty="0"/>
              <a:t>9647 ==&gt; </a:t>
            </a:r>
            <a:r>
              <a:rPr lang="en-US" b="1" dirty="0"/>
              <a:t>multj28=2</a:t>
            </a:r>
            <a:r>
              <a:rPr lang="en-US" dirty="0"/>
              <a:t> 8788 </a:t>
            </a:r>
          </a:p>
          <a:p>
            <a:r>
              <a:rPr lang="en-US" dirty="0"/>
              <a:t> 7. </a:t>
            </a:r>
            <a:r>
              <a:rPr lang="en-US" b="1" dirty="0"/>
              <a:t>dwtenr25=1 fllprt1=1</a:t>
            </a:r>
            <a:r>
              <a:rPr lang="en-US" dirty="0"/>
              <a:t> 9795 ==&gt; </a:t>
            </a:r>
            <a:r>
              <a:rPr lang="en-US" b="1" dirty="0"/>
              <a:t>multj28=2</a:t>
            </a:r>
            <a:r>
              <a:rPr lang="en-US" dirty="0"/>
              <a:t> 8901 </a:t>
            </a:r>
          </a:p>
          <a:p>
            <a:r>
              <a:rPr lang="en-US" dirty="0"/>
              <a:t> 8. </a:t>
            </a:r>
            <a:r>
              <a:rPr lang="en-US" b="1" dirty="0"/>
              <a:t>dwtenr25=1</a:t>
            </a:r>
            <a:r>
              <a:rPr lang="en-US" dirty="0"/>
              <a:t> 10799 ==&gt; </a:t>
            </a:r>
            <a:r>
              <a:rPr lang="en-US" b="1" dirty="0"/>
              <a:t>fllprt1=1</a:t>
            </a:r>
            <a:r>
              <a:rPr lang="en-US" dirty="0"/>
              <a:t> 9795 </a:t>
            </a:r>
          </a:p>
          <a:p>
            <a:r>
              <a:rPr lang="en-US" dirty="0"/>
              <a:t> 9. </a:t>
            </a:r>
            <a:r>
              <a:rPr lang="en-US" b="1" dirty="0"/>
              <a:t>fllprt1=1</a:t>
            </a:r>
            <a:r>
              <a:rPr lang="en-US" dirty="0"/>
              <a:t> 11570 ==&gt; </a:t>
            </a:r>
            <a:r>
              <a:rPr lang="en-US" b="1" dirty="0"/>
              <a:t>multj28=2 </a:t>
            </a:r>
            <a:r>
              <a:rPr lang="en-US" dirty="0"/>
              <a:t>10494    </a:t>
            </a:r>
          </a:p>
          <a:p>
            <a:r>
              <a:rPr lang="en-US" dirty="0"/>
              <a:t>10. </a:t>
            </a:r>
            <a:r>
              <a:rPr lang="en-US" b="1" dirty="0"/>
              <a:t>prmjb1=1 </a:t>
            </a:r>
            <a:r>
              <a:rPr lang="en-US" dirty="0"/>
              <a:t>10504 ==&gt; </a:t>
            </a:r>
            <a:r>
              <a:rPr lang="en-US" b="1" dirty="0"/>
              <a:t>multj28=2</a:t>
            </a:r>
            <a:r>
              <a:rPr lang="en-US" dirty="0"/>
              <a:t> 9512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9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sz="3000" dirty="0"/>
              <a:t>Occupation to target: Sales</a:t>
            </a:r>
          </a:p>
          <a:p>
            <a:r>
              <a:rPr lang="en-US" sz="3000" dirty="0"/>
              <a:t>Industry to target: Trades</a:t>
            </a:r>
          </a:p>
          <a:p>
            <a:r>
              <a:rPr lang="en-US" sz="3000" dirty="0"/>
              <a:t>KNN (K = 24) best model to determine good candidates to be enrolled</a:t>
            </a:r>
          </a:p>
          <a:p>
            <a:r>
              <a:rPr lang="en-US" sz="3000" dirty="0"/>
              <a:t>Apriori: best candidates are fulltime and do not work multiple jobs throughout the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5" y="2728735"/>
            <a:ext cx="4483730" cy="1400530"/>
          </a:xfrm>
        </p:spPr>
        <p:txBody>
          <a:bodyPr/>
          <a:lstStyle/>
          <a:p>
            <a:r>
              <a:rPr lang="en-CA" sz="66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Research Problem</a:t>
            </a:r>
          </a:p>
          <a:p>
            <a:r>
              <a:rPr lang="en-CA" sz="3000" dirty="0"/>
              <a:t>Dataset</a:t>
            </a:r>
          </a:p>
          <a:p>
            <a:r>
              <a:rPr lang="en-CA" sz="3000" dirty="0"/>
              <a:t>Approaches</a:t>
            </a:r>
          </a:p>
          <a:p>
            <a:pPr lvl="1"/>
            <a:r>
              <a:rPr lang="en-CA" sz="2400" dirty="0"/>
              <a:t>Analysis of Occupation Type and Industry Type</a:t>
            </a:r>
          </a:p>
          <a:p>
            <a:pPr lvl="1"/>
            <a:r>
              <a:rPr lang="en-CA" sz="2400" dirty="0"/>
              <a:t>Classification Algorithms</a:t>
            </a:r>
          </a:p>
          <a:p>
            <a:pPr lvl="1"/>
            <a:r>
              <a:rPr lang="en-CA" sz="2400" dirty="0"/>
              <a:t>Association Rules</a:t>
            </a:r>
          </a:p>
          <a:p>
            <a:r>
              <a:rPr lang="en-CA" sz="3000" dirty="0"/>
              <a:t>Conclusions</a:t>
            </a:r>
            <a:r>
              <a:rPr lang="en-CA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Retirement income ≈ 70%</a:t>
            </a:r>
            <a:r>
              <a:rPr lang="en-US" sz="3000" dirty="0"/>
              <a:t> of your salary in last year of employment</a:t>
            </a:r>
            <a:r>
              <a:rPr lang="en-CA" sz="3000" dirty="0"/>
              <a:t> </a:t>
            </a:r>
          </a:p>
          <a:p>
            <a:r>
              <a:rPr lang="en-CA" sz="3000" dirty="0"/>
              <a:t>Made up of 3 sources:</a:t>
            </a:r>
          </a:p>
          <a:p>
            <a:pPr lvl="1"/>
            <a:r>
              <a:rPr lang="en-US" sz="2400" dirty="0"/>
              <a:t>government-sourced pensions</a:t>
            </a:r>
          </a:p>
          <a:p>
            <a:pPr lvl="1"/>
            <a:r>
              <a:rPr lang="en-US" sz="2400" dirty="0"/>
              <a:t>annuities from personal savings</a:t>
            </a:r>
          </a:p>
          <a:p>
            <a:pPr lvl="1"/>
            <a:r>
              <a:rPr lang="en-US" sz="2400" dirty="0"/>
              <a:t>workplace pension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Research Problem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Pension Plan goal: remain fully funded</a:t>
            </a:r>
          </a:p>
          <a:p>
            <a:r>
              <a:rPr lang="en-CA" sz="3000" dirty="0"/>
              <a:t>One method, increase enrollments into the pension plan</a:t>
            </a:r>
          </a:p>
          <a:p>
            <a:endParaRPr lang="en-CA" sz="3000" dirty="0"/>
          </a:p>
          <a:p>
            <a:r>
              <a:rPr lang="en-CA" sz="3000" dirty="0"/>
              <a:t>OBJECTIVE: Target industries without workplace pension plans and enroll the best candidates to support future retirees and the sustainability of a pension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Survey of Labour and Income Dynamics (SLID), 2011 [Canada]: Person File</a:t>
            </a:r>
          </a:p>
          <a:p>
            <a:r>
              <a:rPr lang="en-US" sz="3000" dirty="0"/>
              <a:t>Statistics Canada</a:t>
            </a:r>
          </a:p>
          <a:p>
            <a:r>
              <a:rPr lang="en-US" sz="3000" dirty="0"/>
              <a:t>Collection of income, </a:t>
            </a:r>
            <a:r>
              <a:rPr lang="en-US" sz="3000" dirty="0" err="1"/>
              <a:t>labour</a:t>
            </a:r>
            <a:r>
              <a:rPr lang="en-US" sz="3000" dirty="0"/>
              <a:t> and family variables on persons in Canada</a:t>
            </a:r>
          </a:p>
          <a:p>
            <a:r>
              <a:rPr lang="en-US" sz="3000" dirty="0"/>
              <a:t>Stratified, multi-stage design that uses probability/random sampling</a:t>
            </a:r>
            <a:endParaRPr lang="en-CA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Dataset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/>
              <a:t>Complete dataset: </a:t>
            </a:r>
          </a:p>
          <a:p>
            <a:pPr marL="0" indent="0">
              <a:buNone/>
            </a:pPr>
            <a:r>
              <a:rPr lang="en-US" sz="3000" dirty="0"/>
              <a:t>		47,705 instances and 147 attributes</a:t>
            </a:r>
          </a:p>
          <a:p>
            <a:r>
              <a:rPr lang="en-US" sz="3000" dirty="0"/>
              <a:t>Filtered attribute “alfst28” - person’s annual </a:t>
            </a:r>
            <a:r>
              <a:rPr lang="en-US" sz="3000" dirty="0" err="1"/>
              <a:t>labour</a:t>
            </a:r>
            <a:r>
              <a:rPr lang="en-US" sz="3000" dirty="0"/>
              <a:t> force status</a:t>
            </a:r>
          </a:p>
          <a:p>
            <a:r>
              <a:rPr lang="en-US" sz="3000" dirty="0"/>
              <a:t>26 attributes chosen for relevance to topic</a:t>
            </a:r>
          </a:p>
          <a:p>
            <a:pPr lvl="1"/>
            <a:r>
              <a:rPr lang="fr-FR" sz="2400" dirty="0"/>
              <a:t>9 quantitative attributes and 17 qualitative attributes</a:t>
            </a:r>
            <a:endParaRPr lang="en-US" sz="2400" dirty="0"/>
          </a:p>
          <a:p>
            <a:pPr lvl="1"/>
            <a:r>
              <a:rPr lang="en-US" sz="2400" dirty="0"/>
              <a:t>Some include: industry code, number of years of experience, highest level of education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Dataset</a:t>
            </a:r>
            <a:r>
              <a:rPr lang="en-US" sz="4600" b="1" dirty="0"/>
              <a:t> </a:t>
            </a:r>
            <a:r>
              <a:rPr lang="en-US" sz="4000" b="1" dirty="0"/>
              <a:t>continued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54A33-B9DA-421A-B72F-4716C8E3566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69" y="442823"/>
            <a:ext cx="6819827" cy="5860211"/>
          </a:xfrm>
          <a:prstGeom prst="rect">
            <a:avLst/>
          </a:prstGeom>
          <a:noFill/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Dataset</a:t>
            </a:r>
            <a:r>
              <a:rPr lang="en-US" sz="4600" b="1" dirty="0"/>
              <a:t> </a:t>
            </a:r>
            <a:r>
              <a:rPr lang="en-US" sz="4000" b="1" dirty="0"/>
              <a:t>continued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D53C1F-4529-4A4A-BDB7-5B4BD40CA75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9770" y="659919"/>
            <a:ext cx="7389325" cy="55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b="1" dirty="0"/>
              <a:t>Dataset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/>
              <a:t>“Dummy” data:</a:t>
            </a:r>
          </a:p>
          <a:p>
            <a:pPr lvl="1"/>
            <a:r>
              <a:rPr lang="en-US" sz="3000" dirty="0"/>
              <a:t>Numerical codes, usually 97, 98, and 99</a:t>
            </a:r>
          </a:p>
          <a:p>
            <a:pPr lvl="1"/>
            <a:r>
              <a:rPr lang="en-US" sz="3000" dirty="0"/>
              <a:t>No null entries</a:t>
            </a:r>
          </a:p>
          <a:p>
            <a:pPr lvl="1"/>
            <a:r>
              <a:rPr lang="en-US" sz="3000" dirty="0"/>
              <a:t>Sufficient data</a:t>
            </a:r>
          </a:p>
          <a:p>
            <a:pPr lvl="1"/>
            <a:r>
              <a:rPr lang="en-US" sz="3000" dirty="0"/>
              <a:t>Replaced with mean or mode</a:t>
            </a:r>
          </a:p>
          <a:p>
            <a:pPr lvl="1"/>
            <a:r>
              <a:rPr lang="en-US" sz="3000" dirty="0"/>
              <a:t>3 attributes removed: immst15, mtlswk28, and mjacg26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4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497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Retirement Income Adequacy and  Workplace Pensions</vt:lpstr>
      <vt:lpstr>Agenda</vt:lpstr>
      <vt:lpstr>Research Problem</vt:lpstr>
      <vt:lpstr>Research Problem continued</vt:lpstr>
      <vt:lpstr>Dataset</vt:lpstr>
      <vt:lpstr>Dataset continued</vt:lpstr>
      <vt:lpstr>Dataset continued</vt:lpstr>
      <vt:lpstr>Dataset continued</vt:lpstr>
      <vt:lpstr>Dataset continued</vt:lpstr>
      <vt:lpstr>Approaches</vt:lpstr>
      <vt:lpstr>1) Analysis of Occupation Type</vt:lpstr>
      <vt:lpstr>1) Analysis of Industry Type</vt:lpstr>
      <vt:lpstr>2) Classification Algorithms</vt:lpstr>
      <vt:lpstr>2) Classification Algorithms</vt:lpstr>
      <vt:lpstr>3) Association Rules</vt:lpstr>
      <vt:lpstr>3) Association Rules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Retirement Income Adequacy and  Workplace Pensions</dc:title>
  <dc:creator>Melissa Cortina</dc:creator>
  <cp:lastModifiedBy>Melissa Cortina</cp:lastModifiedBy>
  <cp:revision>12</cp:revision>
  <dcterms:created xsi:type="dcterms:W3CDTF">2019-09-10T00:38:43Z</dcterms:created>
  <dcterms:modified xsi:type="dcterms:W3CDTF">2019-09-10T01:52:22Z</dcterms:modified>
</cp:coreProperties>
</file>