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74" r:id="rId4"/>
    <p:sldId id="258" r:id="rId5"/>
    <p:sldId id="259" r:id="rId6"/>
    <p:sldId id="263" r:id="rId7"/>
    <p:sldId id="275" r:id="rId8"/>
    <p:sldId id="276" r:id="rId9"/>
    <p:sldId id="317" r:id="rId10"/>
    <p:sldId id="261" r:id="rId11"/>
    <p:sldId id="264" r:id="rId12"/>
    <p:sldId id="266" r:id="rId13"/>
    <p:sldId id="268" r:id="rId14"/>
    <p:sldId id="269" r:id="rId15"/>
    <p:sldId id="277" r:id="rId16"/>
    <p:sldId id="270" r:id="rId17"/>
    <p:sldId id="279" r:id="rId18"/>
    <p:sldId id="306" r:id="rId19"/>
    <p:sldId id="307" r:id="rId20"/>
    <p:sldId id="308" r:id="rId21"/>
    <p:sldId id="309" r:id="rId22"/>
    <p:sldId id="310" r:id="rId23"/>
    <p:sldId id="311" r:id="rId24"/>
    <p:sldId id="320" r:id="rId25"/>
    <p:sldId id="321" r:id="rId26"/>
    <p:sldId id="319" r:id="rId27"/>
    <p:sldId id="323" r:id="rId28"/>
    <p:sldId id="324" r:id="rId29"/>
    <p:sldId id="325" r:id="rId30"/>
    <p:sldId id="326" r:id="rId31"/>
    <p:sldId id="327" r:id="rId32"/>
    <p:sldId id="322" r:id="rId33"/>
    <p:sldId id="272" r:id="rId34"/>
    <p:sldId id="273" r:id="rId35"/>
  </p:sldIdLst>
  <p:sldSz cx="12192000" cy="685800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hgscN6AcIdH/FH+CMg4+PGbUbN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FF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dc89de145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g1ddc89de14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dc89de145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1ddc89de14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dc89de145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g1ddc89de14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dc89de145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1ddc89de14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dc89de145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1ddc89de14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6259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e0f980572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g1de0f98057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e0f980572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g1de0f98057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0051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e0f980572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g1de0f98057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7821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e0f980572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g1de0f98057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63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d3b538044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g1ad3b53804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e0f980572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g1de0f98057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4367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e0f980572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g1de0f98057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38313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e0f980572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g1de0f98057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8426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e0f980572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g1de0f98057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4099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dc89de145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1ddc89de14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92006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dc89de145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1ddc89de14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10383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dc89de145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1ddc89de14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6358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dc89de145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1ddc89de14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17435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dc89de145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1ddc89de14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3463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dc89de145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1ddc89de14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30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d3b538044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g1ad3b53804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38891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dc89de145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1ddc89de14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35012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dc89de145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1ddc89de14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33017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dc89de145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1ddc89de14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18912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e11687736_1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g1de11687736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34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0081bfe90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g1e0081bfe9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4957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8500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dc89de145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g1ddc89de14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7559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slide" Target="slide3.xml"/><Relationship Id="rId4" Type="http://schemas.openxmlformats.org/officeDocument/2006/relationships/hyperlink" Target="https://www.flaticon.es/icono-gratis/problema_1066371?related_id=1066371&amp;origin=search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slide" Target="slide21.xml"/><Relationship Id="rId18" Type="http://schemas.openxmlformats.org/officeDocument/2006/relationships/image" Target="../media/image32.svg"/><Relationship Id="rId26" Type="http://schemas.openxmlformats.org/officeDocument/2006/relationships/image" Target="../media/image3.JPG"/><Relationship Id="rId3" Type="http://schemas.openxmlformats.org/officeDocument/2006/relationships/image" Target="../media/image2.jpg"/><Relationship Id="rId21" Type="http://schemas.openxmlformats.org/officeDocument/2006/relationships/image" Target="../media/image34.svg"/><Relationship Id="rId7" Type="http://schemas.openxmlformats.org/officeDocument/2006/relationships/slide" Target="slide20.xml"/><Relationship Id="rId12" Type="http://schemas.openxmlformats.org/officeDocument/2006/relationships/image" Target="../media/image28.svg"/><Relationship Id="rId17" Type="http://schemas.openxmlformats.org/officeDocument/2006/relationships/image" Target="../media/image31.png"/><Relationship Id="rId25" Type="http://schemas.openxmlformats.org/officeDocument/2006/relationships/slide" Target="slide3.xml"/><Relationship Id="rId2" Type="http://schemas.openxmlformats.org/officeDocument/2006/relationships/notesSlide" Target="../notesSlides/notesSlide16.xml"/><Relationship Id="rId16" Type="http://schemas.openxmlformats.org/officeDocument/2006/relationships/slide" Target="slide22.xml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7.png"/><Relationship Id="rId24" Type="http://schemas.openxmlformats.org/officeDocument/2006/relationships/image" Target="../media/image36.svg"/><Relationship Id="rId5" Type="http://schemas.openxmlformats.org/officeDocument/2006/relationships/image" Target="../media/image23.png"/><Relationship Id="rId15" Type="http://schemas.openxmlformats.org/officeDocument/2006/relationships/image" Target="../media/image30.svg"/><Relationship Id="rId23" Type="http://schemas.openxmlformats.org/officeDocument/2006/relationships/image" Target="../media/image35.png"/><Relationship Id="rId10" Type="http://schemas.openxmlformats.org/officeDocument/2006/relationships/slide" Target="slide18.xml"/><Relationship Id="rId19" Type="http://schemas.openxmlformats.org/officeDocument/2006/relationships/slide" Target="slide23.xml"/><Relationship Id="rId4" Type="http://schemas.openxmlformats.org/officeDocument/2006/relationships/slide" Target="slide17.xml"/><Relationship Id="rId9" Type="http://schemas.openxmlformats.org/officeDocument/2006/relationships/image" Target="../media/image26.svg"/><Relationship Id="rId14" Type="http://schemas.openxmlformats.org/officeDocument/2006/relationships/image" Target="../media/image29.png"/><Relationship Id="rId22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slide" Target="slide16.xml"/><Relationship Id="rId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slide" Target="slide16.xml"/><Relationship Id="rId4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slide" Target="slide16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slide" Target="slide3.xml"/><Relationship Id="rId4" Type="http://schemas.openxmlformats.org/officeDocument/2006/relationships/hyperlink" Target="https://www.agileinnova.org/academy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slide" Target="slide16.xml"/><Relationship Id="rId4" Type="http://schemas.openxmlformats.org/officeDocument/2006/relationships/slide" Target="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slide" Target="slide16.xml"/><Relationship Id="rId4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slide" Target="slide16.xml"/><Relationship Id="rId4" Type="http://schemas.openxmlformats.org/officeDocument/2006/relationships/slide" Target="slid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slide" Target="slide16.xml"/><Relationship Id="rId4" Type="http://schemas.openxmlformats.org/officeDocument/2006/relationships/slide" Target="slid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slide" Target="slid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slide" Target="slide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image" Target="../media/image2.jpg"/><Relationship Id="rId7" Type="http://schemas.openxmlformats.org/officeDocument/2006/relationships/slide" Target="slide5.xml"/><Relationship Id="rId12" Type="http://schemas.openxmlformats.org/officeDocument/2006/relationships/image" Target="../media/image3.JPG"/><Relationship Id="rId17" Type="http://schemas.openxmlformats.org/officeDocument/2006/relationships/slide" Target="slide25.xml"/><Relationship Id="rId2" Type="http://schemas.openxmlformats.org/officeDocument/2006/relationships/notesSlide" Target="../notesSlides/notesSlide3.xml"/><Relationship Id="rId16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3.xml"/><Relationship Id="rId5" Type="http://schemas.openxmlformats.org/officeDocument/2006/relationships/slide" Target="slide2.xml"/><Relationship Id="rId15" Type="http://schemas.openxmlformats.org/officeDocument/2006/relationships/slide" Target="slide32.xml"/><Relationship Id="rId10" Type="http://schemas.openxmlformats.org/officeDocument/2006/relationships/slide" Target="slide16.xml"/><Relationship Id="rId4" Type="http://schemas.openxmlformats.org/officeDocument/2006/relationships/hyperlink" Target="https://www.agileinnova.org/academy" TargetMode="External"/><Relationship Id="rId9" Type="http://schemas.openxmlformats.org/officeDocument/2006/relationships/slide" Target="slide14.xml"/><Relationship Id="rId14" Type="http://schemas.openxmlformats.org/officeDocument/2006/relationships/slide" Target="slide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.JPG"/><Relationship Id="rId4" Type="http://schemas.openxmlformats.org/officeDocument/2006/relationships/slide" Target="slide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slide" Target="slide3.xml"/><Relationship Id="rId4" Type="http://schemas.openxmlformats.org/officeDocument/2006/relationships/hyperlink" Target="https://www.agileinnova.org/academ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3.xml"/><Relationship Id="rId4" Type="http://schemas.openxmlformats.org/officeDocument/2006/relationships/hyperlink" Target="https://www.flaticon.es/icono-gratis/problema_1066371?related_id=1066371&amp;origin=search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jpeg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slide" Target="slide3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3.JP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Imagen que contiene señal, firmar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8"/>
            <a:ext cx="12191999" cy="68571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Botón de acción: ir hacia atrás o anterior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200E3AA-BAEF-75F3-493F-37631D1ADDED}"/>
              </a:ext>
            </a:extLst>
          </p:cNvPr>
          <p:cNvSpPr/>
          <p:nvPr/>
        </p:nvSpPr>
        <p:spPr>
          <a:xfrm>
            <a:off x="10690411" y="6360458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Botón de acción: ir hacia delante o siguiente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EE8419D-7F69-56DA-8337-7CC31EBDC14F}"/>
              </a:ext>
            </a:extLst>
          </p:cNvPr>
          <p:cNvSpPr/>
          <p:nvPr/>
        </p:nvSpPr>
        <p:spPr>
          <a:xfrm>
            <a:off x="11205881" y="6373904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Botón de acción: ir a inicio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055219AD-426D-7649-4DF6-CB769D692CB0}"/>
              </a:ext>
            </a:extLst>
          </p:cNvPr>
          <p:cNvSpPr/>
          <p:nvPr/>
        </p:nvSpPr>
        <p:spPr>
          <a:xfrm>
            <a:off x="11721351" y="6360457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ddc89de145_0_47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ddc89de145_0_47"/>
          <p:cNvSpPr txBox="1"/>
          <p:nvPr/>
        </p:nvSpPr>
        <p:spPr>
          <a:xfrm>
            <a:off x="2776188" y="715275"/>
            <a:ext cx="66411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b="1" i="0" u="none" strike="noStrike" cap="none" dirty="0">
                <a:solidFill>
                  <a:schemeClr val="dk1"/>
                </a:solidFill>
              </a:rPr>
              <a:t>Alcance general</a:t>
            </a:r>
            <a:endParaRPr sz="3200" b="1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3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ddc89de145_0_47"/>
          <p:cNvSpPr txBox="1"/>
          <p:nvPr/>
        </p:nvSpPr>
        <p:spPr>
          <a:xfrm>
            <a:off x="218396" y="1477989"/>
            <a:ext cx="9614400" cy="547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300" dirty="0">
                <a:solidFill>
                  <a:schemeClr val="dk1"/>
                </a:solidFill>
              </a:rPr>
              <a:t>El proyecto implica crear un Aplicativo web responsive para la Pastelería de Mary con funciones como ver productos y el menú del día, administrar productos y categorías. Se utilizará tecnología como Next.js, </a:t>
            </a:r>
            <a:r>
              <a:rPr lang="es-ES" sz="2300" dirty="0" err="1">
                <a:solidFill>
                  <a:schemeClr val="dk1"/>
                </a:solidFill>
              </a:rPr>
              <a:t>React</a:t>
            </a:r>
            <a:r>
              <a:rPr lang="es-ES" sz="2300" dirty="0">
                <a:solidFill>
                  <a:schemeClr val="dk1"/>
                </a:solidFill>
              </a:rPr>
              <a:t>, SQLite Oracle, Node.js y Express para el versiona miento Git y GitHub y para el despliegue GSP. No incluirá pagos en línea ni entrega de productos ni ventas. Se estima que tomará 3 semestres y se realizarán pruebas y revisiones con el cliente. El objetivo es mejorar la accesibilidad, satisfacción del cliente y gestión interna de la pastelería.</a:t>
            </a: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2300" dirty="0">
              <a:solidFill>
                <a:schemeClr val="dk1"/>
              </a:solidFill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2300" dirty="0">
              <a:solidFill>
                <a:schemeClr val="dk1"/>
              </a:solidFill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2300" dirty="0">
              <a:solidFill>
                <a:schemeClr val="dk1"/>
              </a:solidFill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2300" dirty="0">
              <a:solidFill>
                <a:schemeClr val="dk1"/>
              </a:solidFill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2300" dirty="0">
              <a:solidFill>
                <a:schemeClr val="dk1"/>
              </a:solidFill>
            </a:endParaRPr>
          </a:p>
        </p:txBody>
      </p:sp>
      <p:sp>
        <p:nvSpPr>
          <p:cNvPr id="2" name="Botón de acción: ir hacia atrás o anterior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52FD636-98D0-4CCC-2AAF-52ED772F262A}"/>
              </a:ext>
            </a:extLst>
          </p:cNvPr>
          <p:cNvSpPr/>
          <p:nvPr/>
        </p:nvSpPr>
        <p:spPr>
          <a:xfrm>
            <a:off x="10650071" y="6023514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Botón de acción: ir hacia delante o siguiente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67279CD-97E2-E3F2-8931-4BEEEABD660C}"/>
              </a:ext>
            </a:extLst>
          </p:cNvPr>
          <p:cNvSpPr/>
          <p:nvPr/>
        </p:nvSpPr>
        <p:spPr>
          <a:xfrm>
            <a:off x="11080376" y="5997388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Botón de acción: ir a inicio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5AC4645E-4F8C-926B-70FF-2571F8EF47B0}"/>
              </a:ext>
            </a:extLst>
          </p:cNvPr>
          <p:cNvSpPr/>
          <p:nvPr/>
        </p:nvSpPr>
        <p:spPr>
          <a:xfrm>
            <a:off x="11577918" y="5997388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Google Shape;150;g1e0081bfe90_0_18">
            <a:extLst>
              <a:ext uri="{FF2B5EF4-FFF2-40B4-BE49-F238E27FC236}">
                <a16:creationId xmlns:a16="http://schemas.microsoft.com/office/drawing/2014/main" id="{E688C674-FB4B-BC8E-AE03-7F2995190352}"/>
              </a:ext>
            </a:extLst>
          </p:cNvPr>
          <p:cNvSpPr txBox="1"/>
          <p:nvPr/>
        </p:nvSpPr>
        <p:spPr>
          <a:xfrm>
            <a:off x="10610740" y="5462120"/>
            <a:ext cx="1034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CO" sz="9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Fuente: Propia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 descr="Imagen que contiene nombre de la empresa&#10;&#10;Descripción generada automáticamente">
            <a:extLst>
              <a:ext uri="{FF2B5EF4-FFF2-40B4-BE49-F238E27FC236}">
                <a16:creationId xmlns:a16="http://schemas.microsoft.com/office/drawing/2014/main" id="{A21D8DE5-9A17-81E9-B4DC-B5C5CFDD85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887" t="4762" r="30723" b="68571"/>
          <a:stretch/>
        </p:blipFill>
        <p:spPr>
          <a:xfrm>
            <a:off x="10449742" y="4102472"/>
            <a:ext cx="1470090" cy="13193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g1ddc89de145_0_55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ddc89de145_0_55"/>
          <p:cNvSpPr txBox="1"/>
          <p:nvPr/>
        </p:nvSpPr>
        <p:spPr>
          <a:xfrm>
            <a:off x="2603950" y="497775"/>
            <a:ext cx="6641100" cy="24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2300" b="1" i="0" u="none" strike="noStrike" cap="none">
                <a:solidFill>
                  <a:schemeClr val="dk1"/>
                </a:solidFill>
              </a:rPr>
              <a:t>Alcance quinto semestre</a:t>
            </a:r>
            <a:endParaRPr sz="2300" b="1" i="0" u="none" strike="noStrike" cap="none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300" i="0" u="none" strike="noStrike" cap="none">
              <a:solidFill>
                <a:schemeClr val="dk1"/>
              </a:solidFill>
            </a:endParaRPr>
          </a:p>
          <a:p>
            <a:pPr marL="114300" marR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300" i="0" u="none" strike="noStrike" cap="none">
              <a:solidFill>
                <a:schemeClr val="dk1"/>
              </a:solidFill>
            </a:endParaRPr>
          </a:p>
          <a:p>
            <a:pPr marL="114300" marR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3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57" name="Google Shape;157;g1ddc89de145_0_55"/>
          <p:cNvSpPr txBox="1"/>
          <p:nvPr/>
        </p:nvSpPr>
        <p:spPr>
          <a:xfrm>
            <a:off x="1065228" y="1071581"/>
            <a:ext cx="9482700" cy="195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300" i="0" u="none" strike="noStrike" cap="none" dirty="0">
                <a:solidFill>
                  <a:schemeClr val="dk1"/>
                </a:solidFill>
              </a:rPr>
              <a:t>En el semestre 2023-2, el objetivo es crear una interfaz de usuario intuitiva para el aplicativo web. Esto incluye diseño y desarrollo, pruebas de usabilidad y accesibilidad, y revisión con el cliente. También se realizarán solicitudes a la base de datos para evaluar el sistema en condiciones reales.</a:t>
            </a:r>
            <a:endParaRPr sz="23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159" name="Google Shape;159;g1ddc89de145_0_55"/>
          <p:cNvSpPr txBox="1"/>
          <p:nvPr/>
        </p:nvSpPr>
        <p:spPr>
          <a:xfrm>
            <a:off x="5546250" y="5552775"/>
            <a:ext cx="1099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CO" sz="9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Fuente: Propia</a:t>
            </a:r>
            <a:endParaRPr sz="900" b="0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Botón de acción: ir hacia atrás o anterior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D6F622F-4264-E3C4-B8DA-443F25455231}"/>
              </a:ext>
            </a:extLst>
          </p:cNvPr>
          <p:cNvSpPr/>
          <p:nvPr/>
        </p:nvSpPr>
        <p:spPr>
          <a:xfrm>
            <a:off x="10650071" y="5997388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Botón de acción: ir hacia delante o siguiente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81861DC-0B5C-992F-0753-4C2B789B9C56}"/>
              </a:ext>
            </a:extLst>
          </p:cNvPr>
          <p:cNvSpPr/>
          <p:nvPr/>
        </p:nvSpPr>
        <p:spPr>
          <a:xfrm>
            <a:off x="11080376" y="5997388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Botón de acción: ir a inicio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6397D29D-DEE4-0724-5B5F-C82201C3E134}"/>
              </a:ext>
            </a:extLst>
          </p:cNvPr>
          <p:cNvSpPr/>
          <p:nvPr/>
        </p:nvSpPr>
        <p:spPr>
          <a:xfrm>
            <a:off x="11577918" y="5997388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5" name="Gráfico 1" descr="bolas de harvey 25% con relleno sólido">
            <a:extLst>
              <a:ext uri="{FF2B5EF4-FFF2-40B4-BE49-F238E27FC236}">
                <a16:creationId xmlns:a16="http://schemas.microsoft.com/office/drawing/2014/main" id="{9479AE3B-7577-8FAA-85A1-E16AEC10BD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48298" y="3313152"/>
            <a:ext cx="1952403" cy="1952403"/>
          </a:xfrm>
          <a:prstGeom prst="rect">
            <a:avLst/>
          </a:prstGeom>
        </p:spPr>
      </p:pic>
      <p:pic>
        <p:nvPicPr>
          <p:cNvPr id="6" name="Imagen 5" descr="Imagen que contiene nombre de la empresa&#10;&#10;Descripción generada automáticamente">
            <a:extLst>
              <a:ext uri="{FF2B5EF4-FFF2-40B4-BE49-F238E27FC236}">
                <a16:creationId xmlns:a16="http://schemas.microsoft.com/office/drawing/2014/main" id="{EC2F3616-53FA-A70A-DA7A-BEA07389EC1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887" t="4762" r="30723" b="68571"/>
          <a:stretch/>
        </p:blipFill>
        <p:spPr>
          <a:xfrm>
            <a:off x="10107828" y="4325274"/>
            <a:ext cx="1470090" cy="13193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1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/>
        </p:nvSpPr>
        <p:spPr>
          <a:xfrm>
            <a:off x="1080750" y="735025"/>
            <a:ext cx="100305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300" b="1" i="0" u="none" strike="noStrike" cap="none">
                <a:solidFill>
                  <a:schemeClr val="dk1"/>
                </a:solidFill>
              </a:rPr>
              <a:t>Alcance sexto semestre</a:t>
            </a:r>
            <a:endParaRPr sz="23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1355400" y="1452538"/>
            <a:ext cx="9482700" cy="221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300" i="0" u="none" strike="noStrike" cap="none" dirty="0">
                <a:solidFill>
                  <a:schemeClr val="dk1"/>
                </a:solidFill>
              </a:rPr>
              <a:t>En el semestre 2024-1, el objetivo es desarrollar las funcionalidades del aplicativo web, que incluyen ver productos, menú del día y gestión de productos y categorías. Se entregarán el código fuente y la documentación. También se realizarán pruebas y una revisión con el cliente.</a:t>
            </a:r>
            <a:endParaRPr sz="23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5547000" y="5445750"/>
            <a:ext cx="1099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CO" sz="9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Fuente: Propia</a:t>
            </a:r>
            <a:endParaRPr sz="900" b="0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Botón de acción: ir hacia atrás o anterior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8A9FED6-193C-9E66-6F15-B2A96149FA51}"/>
              </a:ext>
            </a:extLst>
          </p:cNvPr>
          <p:cNvSpPr/>
          <p:nvPr/>
        </p:nvSpPr>
        <p:spPr>
          <a:xfrm>
            <a:off x="10650071" y="5997388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Botón de acción: ir hacia delante o siguiente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06D2C52-3B59-43CC-1937-2F68DA5FBC3C}"/>
              </a:ext>
            </a:extLst>
          </p:cNvPr>
          <p:cNvSpPr/>
          <p:nvPr/>
        </p:nvSpPr>
        <p:spPr>
          <a:xfrm>
            <a:off x="11080376" y="5997388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Botón de acción: ir a inicio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ACAF0D3-7F0C-4C49-2521-A707DECB25F9}"/>
              </a:ext>
            </a:extLst>
          </p:cNvPr>
          <p:cNvSpPr/>
          <p:nvPr/>
        </p:nvSpPr>
        <p:spPr>
          <a:xfrm>
            <a:off x="11577918" y="5997388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5" name="Gráfico 2" descr="bolas de harvey 50% con relleno sólido">
            <a:extLst>
              <a:ext uri="{FF2B5EF4-FFF2-40B4-BE49-F238E27FC236}">
                <a16:creationId xmlns:a16="http://schemas.microsoft.com/office/drawing/2014/main" id="{02C32895-3E01-9ECD-B48E-65CF25B8CA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0419" y="3948752"/>
            <a:ext cx="1326081" cy="1326081"/>
          </a:xfrm>
          <a:prstGeom prst="rect">
            <a:avLst/>
          </a:prstGeom>
        </p:spPr>
      </p:pic>
      <p:pic>
        <p:nvPicPr>
          <p:cNvPr id="6" name="Imagen 5" descr="Imagen que contiene nombre de la empresa&#10;&#10;Descripción generada automáticamente">
            <a:extLst>
              <a:ext uri="{FF2B5EF4-FFF2-40B4-BE49-F238E27FC236}">
                <a16:creationId xmlns:a16="http://schemas.microsoft.com/office/drawing/2014/main" id="{BAADB528-B336-CED9-5378-18842F00805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887" t="4762" r="30723" b="68571"/>
          <a:stretch/>
        </p:blipFill>
        <p:spPr>
          <a:xfrm>
            <a:off x="10107828" y="4325274"/>
            <a:ext cx="1470090" cy="13193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1ddc89de145_0_66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ddc89de145_0_66"/>
          <p:cNvSpPr txBox="1"/>
          <p:nvPr/>
        </p:nvSpPr>
        <p:spPr>
          <a:xfrm>
            <a:off x="1001275" y="650875"/>
            <a:ext cx="100305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2300" b="1" i="0" u="none" strike="noStrike" cap="none">
                <a:solidFill>
                  <a:schemeClr val="dk1"/>
                </a:solidFill>
              </a:rPr>
              <a:t>Alcance séptimo semestre</a:t>
            </a:r>
            <a:endParaRPr sz="23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89" name="Google Shape;189;g1ddc89de145_0_66"/>
          <p:cNvSpPr txBox="1"/>
          <p:nvPr/>
        </p:nvSpPr>
        <p:spPr>
          <a:xfrm>
            <a:off x="1143700" y="1278775"/>
            <a:ext cx="101139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ES" sz="2300" i="0" u="none" strike="noStrike" cap="none" dirty="0">
                <a:solidFill>
                  <a:srgbClr val="000000"/>
                </a:solidFill>
              </a:rPr>
              <a:t>En el semestre 2024-2, el objetivo es implementar y desplegar el aplicativo web en producción, con pruebas de rendimiento y seguridad, y revisión con el cliente.</a:t>
            </a:r>
            <a:endParaRPr sz="23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191" name="Google Shape;191;g1ddc89de145_0_66"/>
          <p:cNvSpPr txBox="1"/>
          <p:nvPr/>
        </p:nvSpPr>
        <p:spPr>
          <a:xfrm>
            <a:off x="5547000" y="5924925"/>
            <a:ext cx="1099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CO" sz="9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Fuente: Propia</a:t>
            </a:r>
            <a:endParaRPr sz="900" b="0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Botón de acción: ir hacia atrás o anterior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F80E94E-7AFD-333E-723B-5ED5244AB407}"/>
              </a:ext>
            </a:extLst>
          </p:cNvPr>
          <p:cNvSpPr/>
          <p:nvPr/>
        </p:nvSpPr>
        <p:spPr>
          <a:xfrm>
            <a:off x="10650071" y="5997388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Botón de acción: ir hacia delante o siguiente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4483985-63A7-85CD-795D-5C779036A216}"/>
              </a:ext>
            </a:extLst>
          </p:cNvPr>
          <p:cNvSpPr/>
          <p:nvPr/>
        </p:nvSpPr>
        <p:spPr>
          <a:xfrm>
            <a:off x="11080376" y="5997388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Botón de acción: ir a inicio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DC57710-5C9B-268C-F382-A5ECE45B7741}"/>
              </a:ext>
            </a:extLst>
          </p:cNvPr>
          <p:cNvSpPr/>
          <p:nvPr/>
        </p:nvSpPr>
        <p:spPr>
          <a:xfrm>
            <a:off x="11577918" y="5997388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5" name="Gráfico 3" descr="bolas de harvey 100% con relleno sólido">
            <a:extLst>
              <a:ext uri="{FF2B5EF4-FFF2-40B4-BE49-F238E27FC236}">
                <a16:creationId xmlns:a16="http://schemas.microsoft.com/office/drawing/2014/main" id="{A24A5E4D-7149-7ED4-288E-4B787B55D1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42397" y="2877220"/>
            <a:ext cx="1809206" cy="1809206"/>
          </a:xfrm>
          <a:prstGeom prst="rect">
            <a:avLst/>
          </a:prstGeom>
        </p:spPr>
      </p:pic>
      <p:pic>
        <p:nvPicPr>
          <p:cNvPr id="6" name="Imagen 5" descr="Imagen que contiene nombre de la empresa&#10;&#10;Descripción generada automáticamente">
            <a:extLst>
              <a:ext uri="{FF2B5EF4-FFF2-40B4-BE49-F238E27FC236}">
                <a16:creationId xmlns:a16="http://schemas.microsoft.com/office/drawing/2014/main" id="{589C4F05-C657-31D8-67BE-D770A09D451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887" t="4762" r="30723" b="68571"/>
          <a:stretch/>
        </p:blipFill>
        <p:spPr>
          <a:xfrm>
            <a:off x="10107828" y="4325274"/>
            <a:ext cx="1470090" cy="13193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1ddc89de145_0_4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-70125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ddc89de145_0_4"/>
          <p:cNvSpPr txBox="1"/>
          <p:nvPr/>
        </p:nvSpPr>
        <p:spPr>
          <a:xfrm>
            <a:off x="1194750" y="1514025"/>
            <a:ext cx="9802500" cy="103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2300" b="1" i="0" u="none" strike="noStrike" cap="none" dirty="0">
                <a:solidFill>
                  <a:schemeClr val="dk1"/>
                </a:solidFill>
              </a:rPr>
              <a:t>Objetivo general</a:t>
            </a:r>
            <a:endParaRPr sz="2300" b="1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2300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0CC607-F5FD-93B2-1C88-94D17ED65327}"/>
              </a:ext>
            </a:extLst>
          </p:cNvPr>
          <p:cNvSpPr txBox="1"/>
          <p:nvPr/>
        </p:nvSpPr>
        <p:spPr>
          <a:xfrm>
            <a:off x="5274129" y="4773368"/>
            <a:ext cx="2001882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O" sz="9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Fuente: </a:t>
            </a:r>
            <a:r>
              <a:rPr lang="es-CO" sz="900" b="0" i="1" u="sng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hlinkClick r:id="rId4"/>
              </a:rPr>
              <a:t>www.flaticon.es</a:t>
            </a:r>
            <a:endParaRPr lang="es-CO" sz="9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3" name="Botón de acción: ir hacia atrás o anterior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9B6F3DB-A420-53E5-D6F4-CC7500B40FE8}"/>
              </a:ext>
            </a:extLst>
          </p:cNvPr>
          <p:cNvSpPr/>
          <p:nvPr/>
        </p:nvSpPr>
        <p:spPr>
          <a:xfrm>
            <a:off x="10650071" y="5997388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Botón de acción: ir hacia delante o siguiente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8D11614-0F49-39A8-49E7-C6A1109A2AC1}"/>
              </a:ext>
            </a:extLst>
          </p:cNvPr>
          <p:cNvSpPr/>
          <p:nvPr/>
        </p:nvSpPr>
        <p:spPr>
          <a:xfrm>
            <a:off x="11080376" y="5997388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Botón de acción: ir a inicio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44C9D281-18F5-C496-F021-3DC935D2577D}"/>
              </a:ext>
            </a:extLst>
          </p:cNvPr>
          <p:cNvSpPr/>
          <p:nvPr/>
        </p:nvSpPr>
        <p:spPr>
          <a:xfrm>
            <a:off x="11577918" y="5997388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3076" name="Picture 4" descr="Los 3 Objetivos Inspiradores de la Empresa - Libro Filosofía Emprendedora">
            <a:extLst>
              <a:ext uri="{FF2B5EF4-FFF2-40B4-BE49-F238E27FC236}">
                <a16:creationId xmlns:a16="http://schemas.microsoft.com/office/drawing/2014/main" id="{82CEA083-28BF-21F6-2680-D38BE13AA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301" y="2111216"/>
            <a:ext cx="4137398" cy="263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50;g1e0081bfe90_0_18">
            <a:extLst>
              <a:ext uri="{FF2B5EF4-FFF2-40B4-BE49-F238E27FC236}">
                <a16:creationId xmlns:a16="http://schemas.microsoft.com/office/drawing/2014/main" id="{826C6ED8-9BE8-0AE8-8436-AE93919950E7}"/>
              </a:ext>
            </a:extLst>
          </p:cNvPr>
          <p:cNvSpPr txBox="1"/>
          <p:nvPr/>
        </p:nvSpPr>
        <p:spPr>
          <a:xfrm>
            <a:off x="10543518" y="5295095"/>
            <a:ext cx="1034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CO" sz="9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Fuente: Propia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n 5" descr="Imagen que contiene nombre de la empresa&#10;&#10;Descripción generada automáticamente">
            <a:extLst>
              <a:ext uri="{FF2B5EF4-FFF2-40B4-BE49-F238E27FC236}">
                <a16:creationId xmlns:a16="http://schemas.microsoft.com/office/drawing/2014/main" id="{56C6D140-2435-862D-2483-A0E32B935EA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887" t="4762" r="30723" b="68571"/>
          <a:stretch/>
        </p:blipFill>
        <p:spPr>
          <a:xfrm>
            <a:off x="10309533" y="3975783"/>
            <a:ext cx="1470090" cy="13193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1ddc89de145_0_4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-70125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ddc89de145_0_4"/>
          <p:cNvSpPr txBox="1"/>
          <p:nvPr/>
        </p:nvSpPr>
        <p:spPr>
          <a:xfrm>
            <a:off x="1194750" y="1514025"/>
            <a:ext cx="9802500" cy="244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2300" b="1" i="0" u="none" strike="noStrike" cap="none" dirty="0">
                <a:solidFill>
                  <a:schemeClr val="dk1"/>
                </a:solidFill>
              </a:rPr>
              <a:t>Objetivo general</a:t>
            </a:r>
            <a:endParaRPr sz="2300" b="1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2300" i="0" u="none" strike="noStrike" cap="none" dirty="0">
              <a:solidFill>
                <a:schemeClr val="dk1"/>
              </a:solidFill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ES" sz="2300" i="0" u="none" strike="noStrike" cap="none" dirty="0">
                <a:solidFill>
                  <a:schemeClr val="dk1"/>
                </a:solidFill>
              </a:rPr>
              <a:t>Desarrollar un aplicativo web en 2023-2 para la Pastelería de Mary Para mostrar sus productos ,la actualización del menú del día y gestión de productos/categorías para mejorar la transparencia y la eficiencia interna.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Botón de acción: ir hacia atrás o anterior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DCA55BF-E4DB-0A57-70D3-ABB6A9C54A9E}"/>
              </a:ext>
            </a:extLst>
          </p:cNvPr>
          <p:cNvSpPr/>
          <p:nvPr/>
        </p:nvSpPr>
        <p:spPr>
          <a:xfrm>
            <a:off x="10650071" y="5997388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Botón de acción: ir hacia delante o siguiente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3A744E7-8071-5916-ADD6-52B87FD2BB7D}"/>
              </a:ext>
            </a:extLst>
          </p:cNvPr>
          <p:cNvSpPr/>
          <p:nvPr/>
        </p:nvSpPr>
        <p:spPr>
          <a:xfrm>
            <a:off x="11080376" y="5997388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Botón de acción: ir a inicio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26C152E-6ABE-9589-C862-38AD67D8DD17}"/>
              </a:ext>
            </a:extLst>
          </p:cNvPr>
          <p:cNvSpPr/>
          <p:nvPr/>
        </p:nvSpPr>
        <p:spPr>
          <a:xfrm>
            <a:off x="11577918" y="5997388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Google Shape;150;g1e0081bfe90_0_18">
            <a:extLst>
              <a:ext uri="{FF2B5EF4-FFF2-40B4-BE49-F238E27FC236}">
                <a16:creationId xmlns:a16="http://schemas.microsoft.com/office/drawing/2014/main" id="{891A8836-AE4A-9808-E91C-8EA3A7EB4E86}"/>
              </a:ext>
            </a:extLst>
          </p:cNvPr>
          <p:cNvSpPr txBox="1"/>
          <p:nvPr/>
        </p:nvSpPr>
        <p:spPr>
          <a:xfrm>
            <a:off x="10932459" y="5343975"/>
            <a:ext cx="1034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CO" sz="9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Fuente: Propia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 descr="Imagen que contiene nombre de la empresa&#10;&#10;Descripción generada automáticamente">
            <a:extLst>
              <a:ext uri="{FF2B5EF4-FFF2-40B4-BE49-F238E27FC236}">
                <a16:creationId xmlns:a16="http://schemas.microsoft.com/office/drawing/2014/main" id="{64193EAD-D643-8FA0-173E-3B0DD42ED2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887" t="4762" r="30723" b="68571"/>
          <a:stretch/>
        </p:blipFill>
        <p:spPr>
          <a:xfrm>
            <a:off x="10486525" y="4024663"/>
            <a:ext cx="1470090" cy="13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4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1de0f980572_0_62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-70125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de0f980572_0_62"/>
          <p:cNvSpPr txBox="1"/>
          <p:nvPr/>
        </p:nvSpPr>
        <p:spPr>
          <a:xfrm>
            <a:off x="1194750" y="742675"/>
            <a:ext cx="98025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2300" b="1" i="0" u="none" strike="noStrike" cap="none" dirty="0">
                <a:solidFill>
                  <a:schemeClr val="dk1"/>
                </a:solidFill>
              </a:rPr>
              <a:t>Objetivos específicos</a:t>
            </a:r>
            <a:endParaRPr sz="2300" b="1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i="0" u="none" strike="noStrike" cap="none" dirty="0">
              <a:solidFill>
                <a:schemeClr val="dk1"/>
              </a:solidFill>
            </a:endParaRPr>
          </a:p>
        </p:txBody>
      </p:sp>
      <p:pic>
        <p:nvPicPr>
          <p:cNvPr id="3" name="Gráfico 2" descr="Bombilla y equipo contorno">
            <a:hlinkClick r:id="rId4" action="ppaction://hlinksldjump"/>
            <a:extLst>
              <a:ext uri="{FF2B5EF4-FFF2-40B4-BE49-F238E27FC236}">
                <a16:creationId xmlns:a16="http://schemas.microsoft.com/office/drawing/2014/main" id="{94D0D7A1-C152-8F5C-D4BD-F705A87593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982" y="1667170"/>
            <a:ext cx="914400" cy="914400"/>
          </a:xfrm>
          <a:prstGeom prst="rect">
            <a:avLst/>
          </a:prstGeom>
        </p:spPr>
      </p:pic>
      <p:pic>
        <p:nvPicPr>
          <p:cNvPr id="4" name="Gráfico 3" descr="Bombilla y equipo contorno">
            <a:hlinkClick r:id="rId7" action="ppaction://hlinksldjump"/>
            <a:extLst>
              <a:ext uri="{FF2B5EF4-FFF2-40B4-BE49-F238E27FC236}">
                <a16:creationId xmlns:a16="http://schemas.microsoft.com/office/drawing/2014/main" id="{286D7513-8D35-83F4-ADFC-68723BDF92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3573" y="4666361"/>
            <a:ext cx="914400" cy="914400"/>
          </a:xfrm>
          <a:prstGeom prst="rect">
            <a:avLst/>
          </a:prstGeom>
        </p:spPr>
      </p:pic>
      <p:pic>
        <p:nvPicPr>
          <p:cNvPr id="5" name="Gráfico 4" descr="Bombilla y equipo contorno">
            <a:hlinkClick r:id="rId10" action="ppaction://hlinksldjump"/>
            <a:extLst>
              <a:ext uri="{FF2B5EF4-FFF2-40B4-BE49-F238E27FC236}">
                <a16:creationId xmlns:a16="http://schemas.microsoft.com/office/drawing/2014/main" id="{EB165687-5AB0-9CA6-A4DF-A4C7AA4DD4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1600" y="1564408"/>
            <a:ext cx="914400" cy="914400"/>
          </a:xfrm>
          <a:prstGeom prst="rect">
            <a:avLst/>
          </a:prstGeom>
        </p:spPr>
      </p:pic>
      <p:pic>
        <p:nvPicPr>
          <p:cNvPr id="6" name="Gráfico 5" descr="Bombilla y equipo contorno">
            <a:hlinkClick r:id="rId13" action="ppaction://hlinksldjump"/>
            <a:extLst>
              <a:ext uri="{FF2B5EF4-FFF2-40B4-BE49-F238E27FC236}">
                <a16:creationId xmlns:a16="http://schemas.microsoft.com/office/drawing/2014/main" id="{6ACA8AE0-7DD9-E2A3-D641-07B1F7E5F9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1484" y="3261741"/>
            <a:ext cx="914400" cy="914400"/>
          </a:xfrm>
          <a:prstGeom prst="rect">
            <a:avLst/>
          </a:prstGeom>
        </p:spPr>
      </p:pic>
      <p:pic>
        <p:nvPicPr>
          <p:cNvPr id="7" name="Gráfico 6" descr="Bombilla y equipo contorno">
            <a:hlinkClick r:id="rId16" action="ppaction://hlinksldjump"/>
            <a:extLst>
              <a:ext uri="{FF2B5EF4-FFF2-40B4-BE49-F238E27FC236}">
                <a16:creationId xmlns:a16="http://schemas.microsoft.com/office/drawing/2014/main" id="{68643688-94CA-B6EC-B740-D45A775FEFB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269651" y="3212414"/>
            <a:ext cx="914400" cy="914400"/>
          </a:xfrm>
          <a:prstGeom prst="rect">
            <a:avLst/>
          </a:prstGeom>
        </p:spPr>
      </p:pic>
      <p:pic>
        <p:nvPicPr>
          <p:cNvPr id="8" name="Gráfico 7" descr="Bombilla y equipo contorno">
            <a:hlinkClick r:id="rId19" action="ppaction://hlinksldjump"/>
            <a:extLst>
              <a:ext uri="{FF2B5EF4-FFF2-40B4-BE49-F238E27FC236}">
                <a16:creationId xmlns:a16="http://schemas.microsoft.com/office/drawing/2014/main" id="{6809819B-6493-F7FD-72F5-05F501B01A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78460" y="3248278"/>
            <a:ext cx="914400" cy="914400"/>
          </a:xfrm>
          <a:prstGeom prst="rect">
            <a:avLst/>
          </a:prstGeom>
        </p:spPr>
      </p:pic>
      <p:pic>
        <p:nvPicPr>
          <p:cNvPr id="10" name="Gráfico 9" descr="Bombilla y equipo contorno">
            <a:hlinkClick r:id="rId22" action="ppaction://hlinksldjump"/>
            <a:extLst>
              <a:ext uri="{FF2B5EF4-FFF2-40B4-BE49-F238E27FC236}">
                <a16:creationId xmlns:a16="http://schemas.microsoft.com/office/drawing/2014/main" id="{3BC0C4B9-BCA6-9E89-53C0-E30364F4101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478460" y="1582119"/>
            <a:ext cx="914400" cy="914400"/>
          </a:xfrm>
          <a:prstGeom prst="rect">
            <a:avLst/>
          </a:prstGeom>
        </p:spPr>
      </p:pic>
      <p:sp>
        <p:nvSpPr>
          <p:cNvPr id="20" name="Botón de acción: ir hacia atrás o anterior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2FEA1CC-73CA-2990-9037-7A7644B3129D}"/>
              </a:ext>
            </a:extLst>
          </p:cNvPr>
          <p:cNvSpPr/>
          <p:nvPr/>
        </p:nvSpPr>
        <p:spPr>
          <a:xfrm>
            <a:off x="10650071" y="5997388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Botón de acción: ir hacia delante o siguiente 2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CF5B51E-3B04-5697-2628-BC5AE7D6AAEC}"/>
              </a:ext>
            </a:extLst>
          </p:cNvPr>
          <p:cNvSpPr/>
          <p:nvPr/>
        </p:nvSpPr>
        <p:spPr>
          <a:xfrm>
            <a:off x="11080376" y="5997388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Botón de acción: ir a inicio 21">
            <a:hlinkClick r:id="rId25" action="ppaction://hlinksldjump" highlightClick="1"/>
            <a:extLst>
              <a:ext uri="{FF2B5EF4-FFF2-40B4-BE49-F238E27FC236}">
                <a16:creationId xmlns:a16="http://schemas.microsoft.com/office/drawing/2014/main" id="{0EC7CF76-2220-1EE9-BADB-DB7163EBB588}"/>
              </a:ext>
            </a:extLst>
          </p:cNvPr>
          <p:cNvSpPr/>
          <p:nvPr/>
        </p:nvSpPr>
        <p:spPr>
          <a:xfrm>
            <a:off x="11577918" y="5997388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5" name="Google Shape;150;g1e0081bfe90_0_18">
            <a:extLst>
              <a:ext uri="{FF2B5EF4-FFF2-40B4-BE49-F238E27FC236}">
                <a16:creationId xmlns:a16="http://schemas.microsoft.com/office/drawing/2014/main" id="{2AD15685-65EC-ADF8-FBFF-BE195078B0C2}"/>
              </a:ext>
            </a:extLst>
          </p:cNvPr>
          <p:cNvSpPr txBox="1"/>
          <p:nvPr/>
        </p:nvSpPr>
        <p:spPr>
          <a:xfrm>
            <a:off x="10997250" y="5578822"/>
            <a:ext cx="1034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CO" sz="9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Fuente: Propia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 descr="Imagen que contiene nombre de la empresa&#10;&#10;Descripción generada automáticamente">
            <a:extLst>
              <a:ext uri="{FF2B5EF4-FFF2-40B4-BE49-F238E27FC236}">
                <a16:creationId xmlns:a16="http://schemas.microsoft.com/office/drawing/2014/main" id="{AB79C9F9-824A-4ACE-02B0-82CB2CFD8F05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0887" t="4762" r="30723" b="68571"/>
          <a:stretch/>
        </p:blipFill>
        <p:spPr>
          <a:xfrm>
            <a:off x="10508222" y="4126814"/>
            <a:ext cx="1470090" cy="13193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1de0f980572_0_62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-70125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de0f980572_0_62"/>
          <p:cNvSpPr txBox="1"/>
          <p:nvPr/>
        </p:nvSpPr>
        <p:spPr>
          <a:xfrm>
            <a:off x="1194750" y="742675"/>
            <a:ext cx="98025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2300" b="1" i="0" u="none" strike="noStrike" cap="none" dirty="0">
                <a:solidFill>
                  <a:schemeClr val="dk1"/>
                </a:solidFill>
              </a:rPr>
              <a:t>Objetivos específicos</a:t>
            </a:r>
            <a:endParaRPr sz="2300" b="1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2" name="Botón de acción: ir hacia atrás o anterior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6A4FAC2-2166-C659-10CC-D810C9CA5CFC}"/>
              </a:ext>
            </a:extLst>
          </p:cNvPr>
          <p:cNvSpPr/>
          <p:nvPr/>
        </p:nvSpPr>
        <p:spPr>
          <a:xfrm>
            <a:off x="10650071" y="5997388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Botón de acción: ir hacia delante o siguiente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41A7447-A81F-965D-EAC8-286A4BEBA8A3}"/>
              </a:ext>
            </a:extLst>
          </p:cNvPr>
          <p:cNvSpPr/>
          <p:nvPr/>
        </p:nvSpPr>
        <p:spPr>
          <a:xfrm>
            <a:off x="11080376" y="5997388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Botón de acción: ir a inicio 1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89A727A-6074-3699-F23B-C3418817F56C}"/>
              </a:ext>
            </a:extLst>
          </p:cNvPr>
          <p:cNvSpPr/>
          <p:nvPr/>
        </p:nvSpPr>
        <p:spPr>
          <a:xfrm>
            <a:off x="11577918" y="5997388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274908E-962A-F6C4-9DE1-4EE6DC29A41E}"/>
              </a:ext>
            </a:extLst>
          </p:cNvPr>
          <p:cNvSpPr txBox="1"/>
          <p:nvPr/>
        </p:nvSpPr>
        <p:spPr>
          <a:xfrm>
            <a:off x="2390250" y="2411415"/>
            <a:ext cx="741367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300" dirty="0" err="1"/>
              <a:t>Elicitar</a:t>
            </a:r>
            <a:r>
              <a:rPr lang="es-ES" sz="2300" dirty="0"/>
              <a:t> con el cliente la información necesaria para desarrollar el aplicativo web responsive para la pastelería de Mary año 2023-2. </a:t>
            </a:r>
            <a:endParaRPr lang="es-CO" sz="2300" dirty="0"/>
          </a:p>
        </p:txBody>
      </p:sp>
      <p:sp>
        <p:nvSpPr>
          <p:cNvPr id="20" name="Google Shape;150;g1e0081bfe90_0_18">
            <a:extLst>
              <a:ext uri="{FF2B5EF4-FFF2-40B4-BE49-F238E27FC236}">
                <a16:creationId xmlns:a16="http://schemas.microsoft.com/office/drawing/2014/main" id="{937F26CF-73FA-3915-CF46-F75E10A08F9B}"/>
              </a:ext>
            </a:extLst>
          </p:cNvPr>
          <p:cNvSpPr txBox="1"/>
          <p:nvPr/>
        </p:nvSpPr>
        <p:spPr>
          <a:xfrm>
            <a:off x="10845564" y="5506855"/>
            <a:ext cx="1034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CO" sz="9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Fuente: Propia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Elipse 20">
            <a:hlinkClick r:id="rId5" action="ppaction://hlinksldjump"/>
            <a:extLst>
              <a:ext uri="{FF2B5EF4-FFF2-40B4-BE49-F238E27FC236}">
                <a16:creationId xmlns:a16="http://schemas.microsoft.com/office/drawing/2014/main" id="{2E05090E-5D4E-D20B-E97A-037477EF0216}"/>
              </a:ext>
            </a:extLst>
          </p:cNvPr>
          <p:cNvSpPr/>
          <p:nvPr/>
        </p:nvSpPr>
        <p:spPr>
          <a:xfrm>
            <a:off x="561703" y="5290457"/>
            <a:ext cx="633047" cy="4310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Imagen que contiene nombre de la empresa&#10;&#10;Descripción generada automáticamente">
            <a:extLst>
              <a:ext uri="{FF2B5EF4-FFF2-40B4-BE49-F238E27FC236}">
                <a16:creationId xmlns:a16="http://schemas.microsoft.com/office/drawing/2014/main" id="{B7A102DD-BB00-46C1-DE4B-60E4C6932E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887" t="4762" r="30723" b="68571"/>
          <a:stretch/>
        </p:blipFill>
        <p:spPr>
          <a:xfrm>
            <a:off x="10309533" y="4186682"/>
            <a:ext cx="1470090" cy="13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55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1de0f980572_0_62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-70125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de0f980572_0_62"/>
          <p:cNvSpPr txBox="1"/>
          <p:nvPr/>
        </p:nvSpPr>
        <p:spPr>
          <a:xfrm>
            <a:off x="1194750" y="742675"/>
            <a:ext cx="98025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2300" b="1" i="0" u="none" strike="noStrike" cap="none" dirty="0">
                <a:solidFill>
                  <a:schemeClr val="dk1"/>
                </a:solidFill>
              </a:rPr>
              <a:t>Objetivos específicos</a:t>
            </a:r>
            <a:endParaRPr sz="2300" b="1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2" name="Botón de acción: ir hacia atrás o anterior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6A4FAC2-2166-C659-10CC-D810C9CA5CFC}"/>
              </a:ext>
            </a:extLst>
          </p:cNvPr>
          <p:cNvSpPr/>
          <p:nvPr/>
        </p:nvSpPr>
        <p:spPr>
          <a:xfrm>
            <a:off x="10650071" y="5997388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Botón de acción: ir hacia delante o siguiente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41A7447-A81F-965D-EAC8-286A4BEBA8A3}"/>
              </a:ext>
            </a:extLst>
          </p:cNvPr>
          <p:cNvSpPr/>
          <p:nvPr/>
        </p:nvSpPr>
        <p:spPr>
          <a:xfrm>
            <a:off x="11080376" y="5997388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Botón de acción: ir a inicio 1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89A727A-6074-3699-F23B-C3418817F56C}"/>
              </a:ext>
            </a:extLst>
          </p:cNvPr>
          <p:cNvSpPr/>
          <p:nvPr/>
        </p:nvSpPr>
        <p:spPr>
          <a:xfrm>
            <a:off x="11577918" y="5997388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8439161-5079-AB65-582B-FBE21C5D9F3E}"/>
              </a:ext>
            </a:extLst>
          </p:cNvPr>
          <p:cNvSpPr txBox="1"/>
          <p:nvPr/>
        </p:nvSpPr>
        <p:spPr>
          <a:xfrm>
            <a:off x="3030583" y="2024743"/>
            <a:ext cx="697556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300" dirty="0"/>
              <a:t>Analizar para la pastelería de Mary en el año 2023-2 la problemática y crear un plan de acción en este caso incluye cronograma, presupuestos, recursos</a:t>
            </a:r>
            <a:endParaRPr lang="es-CO" sz="2300" dirty="0"/>
          </a:p>
        </p:txBody>
      </p:sp>
      <p:sp>
        <p:nvSpPr>
          <p:cNvPr id="7" name="Google Shape;150;g1e0081bfe90_0_18">
            <a:extLst>
              <a:ext uri="{FF2B5EF4-FFF2-40B4-BE49-F238E27FC236}">
                <a16:creationId xmlns:a16="http://schemas.microsoft.com/office/drawing/2014/main" id="{11E1AA3E-57AA-7C00-8592-10F369124D7E}"/>
              </a:ext>
            </a:extLst>
          </p:cNvPr>
          <p:cNvSpPr txBox="1"/>
          <p:nvPr/>
        </p:nvSpPr>
        <p:spPr>
          <a:xfrm>
            <a:off x="10946929" y="5503443"/>
            <a:ext cx="1034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CO" sz="9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Fuente: Propia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Elipse 7">
            <a:hlinkClick r:id="rId5" action="ppaction://hlinksldjump"/>
            <a:extLst>
              <a:ext uri="{FF2B5EF4-FFF2-40B4-BE49-F238E27FC236}">
                <a16:creationId xmlns:a16="http://schemas.microsoft.com/office/drawing/2014/main" id="{FAD2D92E-A987-FFF9-F8FB-A8F2894E0B62}"/>
              </a:ext>
            </a:extLst>
          </p:cNvPr>
          <p:cNvSpPr/>
          <p:nvPr/>
        </p:nvSpPr>
        <p:spPr>
          <a:xfrm>
            <a:off x="561703" y="5290457"/>
            <a:ext cx="633047" cy="4310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Imagen que contiene nombre de la empresa&#10;&#10;Descripción generada automáticamente">
            <a:extLst>
              <a:ext uri="{FF2B5EF4-FFF2-40B4-BE49-F238E27FC236}">
                <a16:creationId xmlns:a16="http://schemas.microsoft.com/office/drawing/2014/main" id="{74C8E1FD-D608-CA81-ED09-8D2989FCF9D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887" t="4762" r="30723" b="68571"/>
          <a:stretch/>
        </p:blipFill>
        <p:spPr>
          <a:xfrm>
            <a:off x="10345331" y="4129636"/>
            <a:ext cx="1470090" cy="13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57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1de0f980572_0_62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-70125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de0f980572_0_62"/>
          <p:cNvSpPr txBox="1"/>
          <p:nvPr/>
        </p:nvSpPr>
        <p:spPr>
          <a:xfrm>
            <a:off x="1194750" y="742675"/>
            <a:ext cx="98025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2300" b="1" i="0" u="none" strike="noStrike" cap="none" dirty="0">
                <a:solidFill>
                  <a:schemeClr val="dk1"/>
                </a:solidFill>
              </a:rPr>
              <a:t>Objetivos específicos</a:t>
            </a:r>
            <a:endParaRPr sz="2300" b="1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2" name="Botón de acción: ir hacia atrás o anterior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6A4FAC2-2166-C659-10CC-D810C9CA5CFC}"/>
              </a:ext>
            </a:extLst>
          </p:cNvPr>
          <p:cNvSpPr/>
          <p:nvPr/>
        </p:nvSpPr>
        <p:spPr>
          <a:xfrm>
            <a:off x="10650071" y="5997388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Botón de acción: ir hacia delante o siguiente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41A7447-A81F-965D-EAC8-286A4BEBA8A3}"/>
              </a:ext>
            </a:extLst>
          </p:cNvPr>
          <p:cNvSpPr/>
          <p:nvPr/>
        </p:nvSpPr>
        <p:spPr>
          <a:xfrm>
            <a:off x="11080376" y="5997388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Botón de acción: ir a inicio 1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89A727A-6074-3699-F23B-C3418817F56C}"/>
              </a:ext>
            </a:extLst>
          </p:cNvPr>
          <p:cNvSpPr/>
          <p:nvPr/>
        </p:nvSpPr>
        <p:spPr>
          <a:xfrm>
            <a:off x="11577918" y="5997388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A8406A1-C194-0D99-F9BD-AEF991C12CD5}"/>
              </a:ext>
            </a:extLst>
          </p:cNvPr>
          <p:cNvSpPr txBox="1"/>
          <p:nvPr/>
        </p:nvSpPr>
        <p:spPr>
          <a:xfrm>
            <a:off x="3161211" y="2117830"/>
            <a:ext cx="691025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300" dirty="0"/>
              <a:t>Diseñar un aplicativo web responsive para la pastelería de Mary en el año 2023-2, con una arquitectura que sea escalable y que cumpla con los requisitos del cliente.</a:t>
            </a:r>
            <a:endParaRPr lang="es-CO" sz="2300" dirty="0"/>
          </a:p>
        </p:txBody>
      </p:sp>
      <p:sp>
        <p:nvSpPr>
          <p:cNvPr id="6" name="Google Shape;150;g1e0081bfe90_0_18">
            <a:extLst>
              <a:ext uri="{FF2B5EF4-FFF2-40B4-BE49-F238E27FC236}">
                <a16:creationId xmlns:a16="http://schemas.microsoft.com/office/drawing/2014/main" id="{1251FFD5-5940-8545-0D89-08BE861162B7}"/>
              </a:ext>
            </a:extLst>
          </p:cNvPr>
          <p:cNvSpPr txBox="1"/>
          <p:nvPr/>
        </p:nvSpPr>
        <p:spPr>
          <a:xfrm>
            <a:off x="10650071" y="5490791"/>
            <a:ext cx="1034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CO" sz="9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Fuente: Propia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Elipse 6">
            <a:hlinkClick r:id="rId5" action="ppaction://hlinksldjump"/>
            <a:extLst>
              <a:ext uri="{FF2B5EF4-FFF2-40B4-BE49-F238E27FC236}">
                <a16:creationId xmlns:a16="http://schemas.microsoft.com/office/drawing/2014/main" id="{2D64AB85-2965-C36E-947C-CBC019447600}"/>
              </a:ext>
            </a:extLst>
          </p:cNvPr>
          <p:cNvSpPr/>
          <p:nvPr/>
        </p:nvSpPr>
        <p:spPr>
          <a:xfrm>
            <a:off x="561703" y="5290457"/>
            <a:ext cx="633047" cy="4310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 descr="Imagen que contiene nombre de la empresa&#10;&#10;Descripción generada automáticamente">
            <a:extLst>
              <a:ext uri="{FF2B5EF4-FFF2-40B4-BE49-F238E27FC236}">
                <a16:creationId xmlns:a16="http://schemas.microsoft.com/office/drawing/2014/main" id="{600B04FA-132C-9330-A4CF-3FEEB63007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887" t="4762" r="30723" b="68571"/>
          <a:stretch/>
        </p:blipFill>
        <p:spPr>
          <a:xfrm>
            <a:off x="10432226" y="4171479"/>
            <a:ext cx="1470090" cy="13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1ad3b538044_0_10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0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1ad3b538044_0_10"/>
          <p:cNvSpPr txBox="1"/>
          <p:nvPr/>
        </p:nvSpPr>
        <p:spPr>
          <a:xfrm>
            <a:off x="1536600" y="478975"/>
            <a:ext cx="9118800" cy="5705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b="1" i="0" u="none" strike="noStrike" cap="none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200" b="1" i="0" u="none" strike="noStrike" cap="none" dirty="0">
                <a:solidFill>
                  <a:schemeClr val="dk1"/>
                </a:solidFill>
              </a:rPr>
              <a:t>TRANSFORMACIÓN DINÁMICA DE MENÚS, INNOVACIÓN CULINARIA A TRAVÉS DE LA TECNOLOGIA DE LA PASTELERÍA DE MARY MEDELLIN PRADO CENTRO, AÑO 2023-2</a:t>
            </a:r>
            <a:endParaRPr sz="2700" b="1" i="0" u="none" strike="noStrike" cap="none" dirty="0">
              <a:solidFill>
                <a:schemeClr val="dk1"/>
              </a:solidFill>
            </a:endParaRPr>
          </a:p>
          <a:p>
            <a:pPr marL="0" marR="0" lvl="0" indent="1803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br>
              <a:rPr lang="es-CO" sz="2300" i="0" u="none" strike="noStrike" cap="none" dirty="0">
                <a:solidFill>
                  <a:schemeClr val="dk1"/>
                </a:solidFill>
              </a:rPr>
            </a:br>
            <a:r>
              <a:rPr lang="es-CO" sz="2300" i="0" u="none" strike="noStrike" cap="none" dirty="0">
                <a:solidFill>
                  <a:schemeClr val="dk1"/>
                </a:solidFill>
              </a:rPr>
              <a:t>Melisa Gómez Gómez</a:t>
            </a:r>
            <a:endParaRPr sz="2300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300" i="0" u="none" strike="noStrike" cap="none" dirty="0">
                <a:solidFill>
                  <a:schemeClr val="dk1"/>
                </a:solidFill>
              </a:rPr>
              <a:t>Medellín.</a:t>
            </a:r>
            <a:endParaRPr sz="2300" i="0" u="none" strike="noStrike" cap="none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300" i="0" u="none" strike="noStrike" cap="none" dirty="0">
                <a:solidFill>
                  <a:schemeClr val="dk1"/>
                </a:solidFill>
              </a:rPr>
              <a:t>2023-2</a:t>
            </a:r>
            <a:endParaRPr sz="2300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96" name="Google Shape;96;g1ad3b538044_0_10"/>
          <p:cNvSpPr txBox="1"/>
          <p:nvPr/>
        </p:nvSpPr>
        <p:spPr>
          <a:xfrm>
            <a:off x="9531829" y="5618015"/>
            <a:ext cx="2449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CO" sz="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Fuente: </a:t>
            </a:r>
            <a:r>
              <a:rPr lang="es-CO" sz="900" b="0" i="0" u="sng" strike="noStrike" cap="none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https://www.agileinnova.org/academy</a:t>
            </a:r>
            <a:endParaRPr sz="9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Botón de acción: ir hacia atrás o anterior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64C3390-9C9E-71F2-7831-C1FC41BA0FFD}"/>
              </a:ext>
            </a:extLst>
          </p:cNvPr>
          <p:cNvSpPr/>
          <p:nvPr/>
        </p:nvSpPr>
        <p:spPr>
          <a:xfrm>
            <a:off x="10650071" y="5997388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Botón de acción: ir hacia delante o siguient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DC2CCC4-14B1-A421-C921-4A08DD6B87F0}"/>
              </a:ext>
            </a:extLst>
          </p:cNvPr>
          <p:cNvSpPr/>
          <p:nvPr/>
        </p:nvSpPr>
        <p:spPr>
          <a:xfrm>
            <a:off x="11080376" y="5997388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Botón de acción: ir a inicio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326B94C4-77B0-8886-FC26-9F98828C2742}"/>
              </a:ext>
            </a:extLst>
          </p:cNvPr>
          <p:cNvSpPr/>
          <p:nvPr/>
        </p:nvSpPr>
        <p:spPr>
          <a:xfrm>
            <a:off x="11577918" y="5997388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Imagen 1" descr="Imagen que contiene nombre de la empresa&#10;&#10;Descripción generada automáticamente">
            <a:extLst>
              <a:ext uri="{FF2B5EF4-FFF2-40B4-BE49-F238E27FC236}">
                <a16:creationId xmlns:a16="http://schemas.microsoft.com/office/drawing/2014/main" id="{58E5B33E-8662-0EA0-0387-770D8A533A4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887" t="4762" r="30723" b="68571"/>
          <a:stretch/>
        </p:blipFill>
        <p:spPr>
          <a:xfrm>
            <a:off x="10107828" y="4325274"/>
            <a:ext cx="1470090" cy="13193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1de0f980572_0_62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-70125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de0f980572_0_62"/>
          <p:cNvSpPr txBox="1"/>
          <p:nvPr/>
        </p:nvSpPr>
        <p:spPr>
          <a:xfrm>
            <a:off x="1194750" y="742675"/>
            <a:ext cx="98025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2300" b="1" i="0" u="none" strike="noStrike" cap="none" dirty="0">
                <a:solidFill>
                  <a:schemeClr val="dk1"/>
                </a:solidFill>
              </a:rPr>
              <a:t>Objetivos específicos</a:t>
            </a:r>
            <a:endParaRPr sz="2300" b="1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2" name="Botón de acción: ir hacia atrás o anterior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6A4FAC2-2166-C659-10CC-D810C9CA5CFC}"/>
              </a:ext>
            </a:extLst>
          </p:cNvPr>
          <p:cNvSpPr/>
          <p:nvPr/>
        </p:nvSpPr>
        <p:spPr>
          <a:xfrm>
            <a:off x="10650071" y="5997388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Botón de acción: ir hacia delante o siguiente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41A7447-A81F-965D-EAC8-286A4BEBA8A3}"/>
              </a:ext>
            </a:extLst>
          </p:cNvPr>
          <p:cNvSpPr/>
          <p:nvPr/>
        </p:nvSpPr>
        <p:spPr>
          <a:xfrm>
            <a:off x="11080376" y="5997388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Botón de acción: ir a inicio 1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89A727A-6074-3699-F23B-C3418817F56C}"/>
              </a:ext>
            </a:extLst>
          </p:cNvPr>
          <p:cNvSpPr/>
          <p:nvPr/>
        </p:nvSpPr>
        <p:spPr>
          <a:xfrm>
            <a:off x="11577918" y="5997388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DDA5F23-099C-5347-2D50-FE1485AE1457}"/>
              </a:ext>
            </a:extLst>
          </p:cNvPr>
          <p:cNvSpPr txBox="1"/>
          <p:nvPr/>
        </p:nvSpPr>
        <p:spPr>
          <a:xfrm>
            <a:off x="3291840" y="2274838"/>
            <a:ext cx="65444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300" dirty="0"/>
              <a:t>Desarrollar un aplicativo web responsive para la pastelería de Mary en el año 2023-2 que implemente todas sus funcionalidades para garantizar que funciones correctamente.</a:t>
            </a:r>
            <a:endParaRPr lang="es-CO" sz="2300" dirty="0"/>
          </a:p>
        </p:txBody>
      </p:sp>
      <p:sp>
        <p:nvSpPr>
          <p:cNvPr id="6" name="Google Shape;150;g1e0081bfe90_0_18">
            <a:extLst>
              <a:ext uri="{FF2B5EF4-FFF2-40B4-BE49-F238E27FC236}">
                <a16:creationId xmlns:a16="http://schemas.microsoft.com/office/drawing/2014/main" id="{4A7D5FFA-8C21-64AD-1C47-AB49DB135F60}"/>
              </a:ext>
            </a:extLst>
          </p:cNvPr>
          <p:cNvSpPr txBox="1"/>
          <p:nvPr/>
        </p:nvSpPr>
        <p:spPr>
          <a:xfrm>
            <a:off x="10845564" y="5448948"/>
            <a:ext cx="1034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CO" sz="9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Fuente: Propia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Elipse 6">
            <a:hlinkClick r:id="rId5" action="ppaction://hlinksldjump"/>
            <a:extLst>
              <a:ext uri="{FF2B5EF4-FFF2-40B4-BE49-F238E27FC236}">
                <a16:creationId xmlns:a16="http://schemas.microsoft.com/office/drawing/2014/main" id="{335BD9FD-11F8-6E32-88E6-9515CB4101DD}"/>
              </a:ext>
            </a:extLst>
          </p:cNvPr>
          <p:cNvSpPr/>
          <p:nvPr/>
        </p:nvSpPr>
        <p:spPr>
          <a:xfrm>
            <a:off x="561703" y="5290457"/>
            <a:ext cx="633047" cy="4310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 descr="Imagen que contiene nombre de la empresa&#10;&#10;Descripción generada automáticamente">
            <a:extLst>
              <a:ext uri="{FF2B5EF4-FFF2-40B4-BE49-F238E27FC236}">
                <a16:creationId xmlns:a16="http://schemas.microsoft.com/office/drawing/2014/main" id="{46CC44A7-AD2D-7C93-9BC2-080339D3CE5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887" t="4762" r="30723" b="68571"/>
          <a:stretch/>
        </p:blipFill>
        <p:spPr>
          <a:xfrm>
            <a:off x="10262205" y="4129636"/>
            <a:ext cx="1470090" cy="13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27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1de0f980572_0_62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-70125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de0f980572_0_62"/>
          <p:cNvSpPr txBox="1"/>
          <p:nvPr/>
        </p:nvSpPr>
        <p:spPr>
          <a:xfrm>
            <a:off x="1194750" y="742675"/>
            <a:ext cx="98025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2300" b="1" i="0" u="none" strike="noStrike" cap="none" dirty="0">
                <a:solidFill>
                  <a:schemeClr val="dk1"/>
                </a:solidFill>
              </a:rPr>
              <a:t>Objetivos específicos</a:t>
            </a:r>
            <a:endParaRPr sz="2300" b="1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2" name="Botón de acción: ir hacia atrás o anterior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6A4FAC2-2166-C659-10CC-D810C9CA5CFC}"/>
              </a:ext>
            </a:extLst>
          </p:cNvPr>
          <p:cNvSpPr/>
          <p:nvPr/>
        </p:nvSpPr>
        <p:spPr>
          <a:xfrm>
            <a:off x="10650071" y="5997388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Botón de acción: ir hacia delante o siguiente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41A7447-A81F-965D-EAC8-286A4BEBA8A3}"/>
              </a:ext>
            </a:extLst>
          </p:cNvPr>
          <p:cNvSpPr/>
          <p:nvPr/>
        </p:nvSpPr>
        <p:spPr>
          <a:xfrm>
            <a:off x="11080376" y="5997388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Botón de acción: ir a inicio 1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89A727A-6074-3699-F23B-C3418817F56C}"/>
              </a:ext>
            </a:extLst>
          </p:cNvPr>
          <p:cNvSpPr/>
          <p:nvPr/>
        </p:nvSpPr>
        <p:spPr>
          <a:xfrm>
            <a:off x="11577918" y="5997388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E9AD9B-83C3-59AF-F037-89FE64A76EFF}"/>
              </a:ext>
            </a:extLst>
          </p:cNvPr>
          <p:cNvSpPr txBox="1"/>
          <p:nvPr/>
        </p:nvSpPr>
        <p:spPr>
          <a:xfrm>
            <a:off x="3239588" y="2294648"/>
            <a:ext cx="680574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300" dirty="0"/>
              <a:t>Probar el aplicativo web responsive para la pastelería de Mary en el año 2023-2 que implemente las pruebas necesarias para garantizar el buen funcionamiento del aplicativo.</a:t>
            </a:r>
            <a:endParaRPr lang="es-CO" sz="2300" dirty="0"/>
          </a:p>
        </p:txBody>
      </p:sp>
      <p:sp>
        <p:nvSpPr>
          <p:cNvPr id="6" name="Google Shape;150;g1e0081bfe90_0_18">
            <a:extLst>
              <a:ext uri="{FF2B5EF4-FFF2-40B4-BE49-F238E27FC236}">
                <a16:creationId xmlns:a16="http://schemas.microsoft.com/office/drawing/2014/main" id="{308E8C75-C793-A75D-2118-920BC6B7FEE3}"/>
              </a:ext>
            </a:extLst>
          </p:cNvPr>
          <p:cNvSpPr txBox="1"/>
          <p:nvPr/>
        </p:nvSpPr>
        <p:spPr>
          <a:xfrm>
            <a:off x="10791265" y="5238518"/>
            <a:ext cx="1034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CO" sz="9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Fuente: Propia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Elipse 6">
            <a:hlinkClick r:id="rId5" action="ppaction://hlinksldjump"/>
            <a:extLst>
              <a:ext uri="{FF2B5EF4-FFF2-40B4-BE49-F238E27FC236}">
                <a16:creationId xmlns:a16="http://schemas.microsoft.com/office/drawing/2014/main" id="{4195ED1C-A9BD-3F18-DED3-E87FBDFF26F6}"/>
              </a:ext>
            </a:extLst>
          </p:cNvPr>
          <p:cNvSpPr/>
          <p:nvPr/>
        </p:nvSpPr>
        <p:spPr>
          <a:xfrm>
            <a:off x="561703" y="5290457"/>
            <a:ext cx="633047" cy="4310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 descr="Imagen que contiene nombre de la empresa&#10;&#10;Descripción generada automáticamente">
            <a:extLst>
              <a:ext uri="{FF2B5EF4-FFF2-40B4-BE49-F238E27FC236}">
                <a16:creationId xmlns:a16="http://schemas.microsoft.com/office/drawing/2014/main" id="{89EE75FF-B487-926E-48D7-7B8F9C0250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887" t="4762" r="30723" b="68571"/>
          <a:stretch/>
        </p:blipFill>
        <p:spPr>
          <a:xfrm>
            <a:off x="10511239" y="3919206"/>
            <a:ext cx="1470090" cy="13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77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1de0f980572_0_62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-70125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de0f980572_0_62"/>
          <p:cNvSpPr txBox="1"/>
          <p:nvPr/>
        </p:nvSpPr>
        <p:spPr>
          <a:xfrm>
            <a:off x="1194750" y="742675"/>
            <a:ext cx="98025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2300" b="1" i="0" u="none" strike="noStrike" cap="none" dirty="0">
                <a:solidFill>
                  <a:schemeClr val="dk1"/>
                </a:solidFill>
              </a:rPr>
              <a:t>Objetivos específicos</a:t>
            </a:r>
            <a:endParaRPr sz="2300" b="1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2" name="Botón de acción: ir hacia atrás o anterior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6A4FAC2-2166-C659-10CC-D810C9CA5CFC}"/>
              </a:ext>
            </a:extLst>
          </p:cNvPr>
          <p:cNvSpPr/>
          <p:nvPr/>
        </p:nvSpPr>
        <p:spPr>
          <a:xfrm>
            <a:off x="10650071" y="5997388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Botón de acción: ir hacia delante o siguiente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41A7447-A81F-965D-EAC8-286A4BEBA8A3}"/>
              </a:ext>
            </a:extLst>
          </p:cNvPr>
          <p:cNvSpPr/>
          <p:nvPr/>
        </p:nvSpPr>
        <p:spPr>
          <a:xfrm>
            <a:off x="11080376" y="5997388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Botón de acción: ir a inicio 1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89A727A-6074-3699-F23B-C3418817F56C}"/>
              </a:ext>
            </a:extLst>
          </p:cNvPr>
          <p:cNvSpPr/>
          <p:nvPr/>
        </p:nvSpPr>
        <p:spPr>
          <a:xfrm>
            <a:off x="11577918" y="5997388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E4BD8EA-1D9B-7C94-F72E-3D41BFFBFCF4}"/>
              </a:ext>
            </a:extLst>
          </p:cNvPr>
          <p:cNvSpPr txBox="1"/>
          <p:nvPr/>
        </p:nvSpPr>
        <p:spPr>
          <a:xfrm>
            <a:off x="3082835" y="2544853"/>
            <a:ext cx="71323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300" dirty="0"/>
              <a:t>Implantar el aplicativo web responsive para la pastelería de Mary en el año 2023-2 para garantizar que los usuarios puedan usar el aplicativo web correctamente.</a:t>
            </a:r>
            <a:endParaRPr lang="es-CO" sz="2300" dirty="0"/>
          </a:p>
        </p:txBody>
      </p:sp>
      <p:sp>
        <p:nvSpPr>
          <p:cNvPr id="6" name="Google Shape;150;g1e0081bfe90_0_18">
            <a:extLst>
              <a:ext uri="{FF2B5EF4-FFF2-40B4-BE49-F238E27FC236}">
                <a16:creationId xmlns:a16="http://schemas.microsoft.com/office/drawing/2014/main" id="{FA2A474C-0172-1061-8C57-767A5D2D37CD}"/>
              </a:ext>
            </a:extLst>
          </p:cNvPr>
          <p:cNvSpPr txBox="1"/>
          <p:nvPr/>
        </p:nvSpPr>
        <p:spPr>
          <a:xfrm>
            <a:off x="10680998" y="5420403"/>
            <a:ext cx="1253074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CO" sz="9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Fuente: Propia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Elipse 6">
            <a:hlinkClick r:id="rId5" action="ppaction://hlinksldjump"/>
            <a:extLst>
              <a:ext uri="{FF2B5EF4-FFF2-40B4-BE49-F238E27FC236}">
                <a16:creationId xmlns:a16="http://schemas.microsoft.com/office/drawing/2014/main" id="{81FD349C-0807-C743-304D-D42225A0891C}"/>
              </a:ext>
            </a:extLst>
          </p:cNvPr>
          <p:cNvSpPr/>
          <p:nvPr/>
        </p:nvSpPr>
        <p:spPr>
          <a:xfrm>
            <a:off x="561703" y="5290457"/>
            <a:ext cx="633047" cy="4310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 descr="Imagen que contiene nombre de la empresa&#10;&#10;Descripción generada automáticamente">
            <a:extLst>
              <a:ext uri="{FF2B5EF4-FFF2-40B4-BE49-F238E27FC236}">
                <a16:creationId xmlns:a16="http://schemas.microsoft.com/office/drawing/2014/main" id="{47644B4E-2582-754A-48FC-F48C38DC2C7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887" t="4762" r="30723" b="68571"/>
          <a:stretch/>
        </p:blipFill>
        <p:spPr>
          <a:xfrm>
            <a:off x="10262205" y="4186682"/>
            <a:ext cx="1470090" cy="13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01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1de0f980572_0_62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-70125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de0f980572_0_62"/>
          <p:cNvSpPr txBox="1"/>
          <p:nvPr/>
        </p:nvSpPr>
        <p:spPr>
          <a:xfrm>
            <a:off x="1194750" y="742675"/>
            <a:ext cx="98025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2300" b="1" i="0" u="none" strike="noStrike" cap="none" dirty="0">
                <a:solidFill>
                  <a:schemeClr val="dk1"/>
                </a:solidFill>
              </a:rPr>
              <a:t>Objetivos específicos</a:t>
            </a:r>
            <a:endParaRPr sz="2300" b="1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2" name="Botón de acción: ir hacia atrás o anterior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6A4FAC2-2166-C659-10CC-D810C9CA5CFC}"/>
              </a:ext>
            </a:extLst>
          </p:cNvPr>
          <p:cNvSpPr/>
          <p:nvPr/>
        </p:nvSpPr>
        <p:spPr>
          <a:xfrm>
            <a:off x="10650071" y="5997388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Botón de acción: ir hacia delante o siguiente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41A7447-A81F-965D-EAC8-286A4BEBA8A3}"/>
              </a:ext>
            </a:extLst>
          </p:cNvPr>
          <p:cNvSpPr/>
          <p:nvPr/>
        </p:nvSpPr>
        <p:spPr>
          <a:xfrm>
            <a:off x="11080376" y="5997388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Botón de acción: ir a inicio 1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89A727A-6074-3699-F23B-C3418817F56C}"/>
              </a:ext>
            </a:extLst>
          </p:cNvPr>
          <p:cNvSpPr/>
          <p:nvPr/>
        </p:nvSpPr>
        <p:spPr>
          <a:xfrm>
            <a:off x="11577918" y="5997388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19AC0AD-8358-F1CF-069F-041FCC8F25A7}"/>
              </a:ext>
            </a:extLst>
          </p:cNvPr>
          <p:cNvSpPr txBox="1"/>
          <p:nvPr/>
        </p:nvSpPr>
        <p:spPr>
          <a:xfrm>
            <a:off x="3370217" y="2431505"/>
            <a:ext cx="700169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300" dirty="0"/>
              <a:t>Mantener el aplicativo web responsive para la pastelería de Mary en el </a:t>
            </a:r>
            <a:r>
              <a:rPr lang="es-ES" sz="2300"/>
              <a:t>año 2023-2 </a:t>
            </a:r>
            <a:r>
              <a:rPr lang="es-ES" sz="2300" dirty="0"/>
              <a:t>para correcciones de errores.</a:t>
            </a:r>
            <a:endParaRPr lang="es-CO" sz="2300" dirty="0"/>
          </a:p>
        </p:txBody>
      </p:sp>
      <p:sp>
        <p:nvSpPr>
          <p:cNvPr id="6" name="Google Shape;150;g1e0081bfe90_0_18">
            <a:extLst>
              <a:ext uri="{FF2B5EF4-FFF2-40B4-BE49-F238E27FC236}">
                <a16:creationId xmlns:a16="http://schemas.microsoft.com/office/drawing/2014/main" id="{4BB0803F-17DA-0D61-DB47-29D141C6E2D1}"/>
              </a:ext>
            </a:extLst>
          </p:cNvPr>
          <p:cNvSpPr txBox="1"/>
          <p:nvPr/>
        </p:nvSpPr>
        <p:spPr>
          <a:xfrm>
            <a:off x="10650071" y="5503443"/>
            <a:ext cx="1034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CO" sz="9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Fuente: Propia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Elipse 6">
            <a:hlinkClick r:id="rId5" action="ppaction://hlinksldjump"/>
            <a:extLst>
              <a:ext uri="{FF2B5EF4-FFF2-40B4-BE49-F238E27FC236}">
                <a16:creationId xmlns:a16="http://schemas.microsoft.com/office/drawing/2014/main" id="{1F5E1704-9C06-908A-4946-562EB2431BFA}"/>
              </a:ext>
            </a:extLst>
          </p:cNvPr>
          <p:cNvSpPr/>
          <p:nvPr/>
        </p:nvSpPr>
        <p:spPr>
          <a:xfrm>
            <a:off x="561703" y="5290457"/>
            <a:ext cx="633047" cy="4310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 descr="Imagen que contiene nombre de la empresa&#10;&#10;Descripción generada automáticamente">
            <a:extLst>
              <a:ext uri="{FF2B5EF4-FFF2-40B4-BE49-F238E27FC236}">
                <a16:creationId xmlns:a16="http://schemas.microsoft.com/office/drawing/2014/main" id="{1C0F7EAF-54CB-4F2A-6E33-CE2017314C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887" t="4762" r="30723" b="68571"/>
          <a:stretch/>
        </p:blipFill>
        <p:spPr>
          <a:xfrm>
            <a:off x="10296601" y="4184131"/>
            <a:ext cx="1470090" cy="13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21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1ddc89de145_0_4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-70125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ddc89de145_0_4"/>
          <p:cNvSpPr txBox="1"/>
          <p:nvPr/>
        </p:nvSpPr>
        <p:spPr>
          <a:xfrm>
            <a:off x="1277876" y="721216"/>
            <a:ext cx="9802500" cy="103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2300" b="1" i="0" u="none" strike="noStrike" cap="none" dirty="0">
                <a:solidFill>
                  <a:schemeClr val="dk1"/>
                </a:solidFill>
              </a:rPr>
              <a:t>Módulos</a:t>
            </a:r>
            <a:endParaRPr sz="2300" b="1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2300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Botón de acción: ir hacia atrás o anterior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9B6F3DB-A420-53E5-D6F4-CC7500B40FE8}"/>
              </a:ext>
            </a:extLst>
          </p:cNvPr>
          <p:cNvSpPr/>
          <p:nvPr/>
        </p:nvSpPr>
        <p:spPr>
          <a:xfrm>
            <a:off x="10650071" y="5997388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Botón de acción: ir hacia delante o siguiente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8D11614-0F49-39A8-49E7-C6A1109A2AC1}"/>
              </a:ext>
            </a:extLst>
          </p:cNvPr>
          <p:cNvSpPr/>
          <p:nvPr/>
        </p:nvSpPr>
        <p:spPr>
          <a:xfrm>
            <a:off x="11080376" y="5997388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Botón de acción: ir a inicio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4C9D281-18F5-C496-F021-3DC935D2577D}"/>
              </a:ext>
            </a:extLst>
          </p:cNvPr>
          <p:cNvSpPr/>
          <p:nvPr/>
        </p:nvSpPr>
        <p:spPr>
          <a:xfrm>
            <a:off x="11577918" y="5997388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Google Shape;150;g1e0081bfe90_0_18">
            <a:extLst>
              <a:ext uri="{FF2B5EF4-FFF2-40B4-BE49-F238E27FC236}">
                <a16:creationId xmlns:a16="http://schemas.microsoft.com/office/drawing/2014/main" id="{826C6ED8-9BE8-0AE8-8436-AE93919950E7}"/>
              </a:ext>
            </a:extLst>
          </p:cNvPr>
          <p:cNvSpPr txBox="1"/>
          <p:nvPr/>
        </p:nvSpPr>
        <p:spPr>
          <a:xfrm>
            <a:off x="10543518" y="5295095"/>
            <a:ext cx="1034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CO" sz="9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Fuente: Propia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n 5" descr="Imagen que contiene nombre de la empresa&#10;&#10;Descripción generada automáticamente">
            <a:extLst>
              <a:ext uri="{FF2B5EF4-FFF2-40B4-BE49-F238E27FC236}">
                <a16:creationId xmlns:a16="http://schemas.microsoft.com/office/drawing/2014/main" id="{56C6D140-2435-862D-2483-A0E32B935E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887" t="4762" r="30723" b="68571"/>
          <a:stretch/>
        </p:blipFill>
        <p:spPr>
          <a:xfrm>
            <a:off x="10309533" y="3975783"/>
            <a:ext cx="1470090" cy="1319312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721E3F9-2D08-A4F8-54FA-0C504C92FF53}"/>
              </a:ext>
            </a:extLst>
          </p:cNvPr>
          <p:cNvSpPr/>
          <p:nvPr/>
        </p:nvSpPr>
        <p:spPr>
          <a:xfrm>
            <a:off x="313509" y="1449977"/>
            <a:ext cx="2913017" cy="8621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dirty="0"/>
              <a:t>Catálogo de productos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A92661B-AF3B-963C-4D59-E2DA0C33ECC4}"/>
              </a:ext>
            </a:extLst>
          </p:cNvPr>
          <p:cNvSpPr/>
          <p:nvPr/>
        </p:nvSpPr>
        <p:spPr>
          <a:xfrm>
            <a:off x="204652" y="3291686"/>
            <a:ext cx="2913017" cy="8621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dirty="0"/>
              <a:t>Administrar productos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95AB4E0-925A-E72E-FCDB-583973EC58F6}"/>
              </a:ext>
            </a:extLst>
          </p:cNvPr>
          <p:cNvSpPr/>
          <p:nvPr/>
        </p:nvSpPr>
        <p:spPr>
          <a:xfrm>
            <a:off x="4291150" y="1449977"/>
            <a:ext cx="2913017" cy="8621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dirty="0"/>
              <a:t>Usuarios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CD144FB-D2D4-F431-EF76-1272FE58B731}"/>
              </a:ext>
            </a:extLst>
          </p:cNvPr>
          <p:cNvSpPr/>
          <p:nvPr/>
        </p:nvSpPr>
        <p:spPr>
          <a:xfrm>
            <a:off x="8355537" y="1516915"/>
            <a:ext cx="2913017" cy="8621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dirty="0"/>
              <a:t>Menú del día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02071E4-6C0A-F8F1-2C6F-124B25F188A9}"/>
              </a:ext>
            </a:extLst>
          </p:cNvPr>
          <p:cNvSpPr/>
          <p:nvPr/>
        </p:nvSpPr>
        <p:spPr>
          <a:xfrm>
            <a:off x="4098801" y="3410984"/>
            <a:ext cx="2913017" cy="8621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dirty="0"/>
              <a:t>Administrar categorías</a:t>
            </a:r>
          </a:p>
        </p:txBody>
      </p:sp>
    </p:spTree>
    <p:extLst>
      <p:ext uri="{BB962C8B-B14F-4D97-AF65-F5344CB8AC3E}">
        <p14:creationId xmlns:p14="http://schemas.microsoft.com/office/powerpoint/2010/main" val="2579777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1ddc89de145_0_4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-70125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ddc89de145_0_4"/>
          <p:cNvSpPr txBox="1"/>
          <p:nvPr/>
        </p:nvSpPr>
        <p:spPr>
          <a:xfrm>
            <a:off x="1194750" y="1514025"/>
            <a:ext cx="9802500" cy="103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2300" b="1" dirty="0">
                <a:solidFill>
                  <a:schemeClr val="dk1"/>
                </a:solidFill>
              </a:rPr>
              <a:t>Reglas de negocio</a:t>
            </a:r>
            <a:endParaRPr sz="2300" b="1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2300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Botón de acción: ir hacia atrás o anterior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9B6F3DB-A420-53E5-D6F4-CC7500B40FE8}"/>
              </a:ext>
            </a:extLst>
          </p:cNvPr>
          <p:cNvSpPr/>
          <p:nvPr/>
        </p:nvSpPr>
        <p:spPr>
          <a:xfrm>
            <a:off x="10650071" y="5997388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Botón de acción: ir hacia delante o siguiente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8D11614-0F49-39A8-49E7-C6A1109A2AC1}"/>
              </a:ext>
            </a:extLst>
          </p:cNvPr>
          <p:cNvSpPr/>
          <p:nvPr/>
        </p:nvSpPr>
        <p:spPr>
          <a:xfrm>
            <a:off x="11080376" y="5997388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Botón de acción: ir a inicio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4C9D281-18F5-C496-F021-3DC935D2577D}"/>
              </a:ext>
            </a:extLst>
          </p:cNvPr>
          <p:cNvSpPr/>
          <p:nvPr/>
        </p:nvSpPr>
        <p:spPr>
          <a:xfrm>
            <a:off x="11577918" y="5997388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Google Shape;150;g1e0081bfe90_0_18">
            <a:extLst>
              <a:ext uri="{FF2B5EF4-FFF2-40B4-BE49-F238E27FC236}">
                <a16:creationId xmlns:a16="http://schemas.microsoft.com/office/drawing/2014/main" id="{826C6ED8-9BE8-0AE8-8436-AE93919950E7}"/>
              </a:ext>
            </a:extLst>
          </p:cNvPr>
          <p:cNvSpPr txBox="1"/>
          <p:nvPr/>
        </p:nvSpPr>
        <p:spPr>
          <a:xfrm>
            <a:off x="5878541" y="3951195"/>
            <a:ext cx="1034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CO" sz="9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Fuente: Propia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n 5" descr="Imagen que contiene nombre de la empresa&#10;&#10;Descripción generada automáticamente">
            <a:extLst>
              <a:ext uri="{FF2B5EF4-FFF2-40B4-BE49-F238E27FC236}">
                <a16:creationId xmlns:a16="http://schemas.microsoft.com/office/drawing/2014/main" id="{56C6D140-2435-862D-2483-A0E32B935E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887" t="4762" r="30723" b="68571"/>
          <a:stretch/>
        </p:blipFill>
        <p:spPr>
          <a:xfrm>
            <a:off x="5324515" y="2242176"/>
            <a:ext cx="1938433" cy="173962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F3937A-C551-7626-6CD9-7B6347C0AEE0}"/>
              </a:ext>
            </a:extLst>
          </p:cNvPr>
          <p:cNvSpPr txBox="1"/>
          <p:nvPr/>
        </p:nvSpPr>
        <p:spPr>
          <a:xfrm>
            <a:off x="2901300" y="4327662"/>
            <a:ext cx="7889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https://github.com/melissagomezgomez/AplicativoWebPasteleriaDeMary.git</a:t>
            </a:r>
          </a:p>
        </p:txBody>
      </p:sp>
    </p:spTree>
    <p:extLst>
      <p:ext uri="{BB962C8B-B14F-4D97-AF65-F5344CB8AC3E}">
        <p14:creationId xmlns:p14="http://schemas.microsoft.com/office/powerpoint/2010/main" val="1158539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1ddc89de145_0_4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-70125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ddc89de145_0_4"/>
          <p:cNvSpPr txBox="1"/>
          <p:nvPr/>
        </p:nvSpPr>
        <p:spPr>
          <a:xfrm>
            <a:off x="988765" y="501957"/>
            <a:ext cx="9802500" cy="103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2300" b="1" i="0" u="none" strike="noStrike" cap="none" dirty="0">
                <a:solidFill>
                  <a:schemeClr val="dk1"/>
                </a:solidFill>
              </a:rPr>
              <a:t>Diseño global del sistema</a:t>
            </a:r>
            <a:endParaRPr sz="2300" b="1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2300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0CC607-F5FD-93B2-1C88-94D17ED65327}"/>
              </a:ext>
            </a:extLst>
          </p:cNvPr>
          <p:cNvSpPr txBox="1"/>
          <p:nvPr/>
        </p:nvSpPr>
        <p:spPr>
          <a:xfrm>
            <a:off x="5365569" y="5908575"/>
            <a:ext cx="2001882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O" sz="9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Fuente: </a:t>
            </a:r>
            <a:r>
              <a:rPr lang="es-CO" sz="900" b="0" i="1" u="sng" strike="noStrike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</a:rPr>
              <a:t>profpia</a:t>
            </a:r>
            <a:endParaRPr lang="es-CO" sz="9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3" name="Botón de acción: ir hacia atrás o anterior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9B6F3DB-A420-53E5-D6F4-CC7500B40FE8}"/>
              </a:ext>
            </a:extLst>
          </p:cNvPr>
          <p:cNvSpPr/>
          <p:nvPr/>
        </p:nvSpPr>
        <p:spPr>
          <a:xfrm>
            <a:off x="10650071" y="5997388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Botón de acción: ir hacia delante o siguiente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8D11614-0F49-39A8-49E7-C6A1109A2AC1}"/>
              </a:ext>
            </a:extLst>
          </p:cNvPr>
          <p:cNvSpPr/>
          <p:nvPr/>
        </p:nvSpPr>
        <p:spPr>
          <a:xfrm>
            <a:off x="11080376" y="5997388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Botón de acción: ir a inicio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4C9D281-18F5-C496-F021-3DC935D2577D}"/>
              </a:ext>
            </a:extLst>
          </p:cNvPr>
          <p:cNvSpPr/>
          <p:nvPr/>
        </p:nvSpPr>
        <p:spPr>
          <a:xfrm>
            <a:off x="11577918" y="5997388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07FD0A3-701E-1D40-AABE-7D68B8C6DEBE}"/>
              </a:ext>
            </a:extLst>
          </p:cNvPr>
          <p:cNvSpPr/>
          <p:nvPr/>
        </p:nvSpPr>
        <p:spPr>
          <a:xfrm>
            <a:off x="5200086" y="1100147"/>
            <a:ext cx="2233749" cy="726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/>
              <a:t>Aplicativo web de la pastelería de Mary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06AA3C6-49FB-BC32-4C44-A202E5D05C3B}"/>
              </a:ext>
            </a:extLst>
          </p:cNvPr>
          <p:cNvSpPr/>
          <p:nvPr/>
        </p:nvSpPr>
        <p:spPr>
          <a:xfrm>
            <a:off x="10025196" y="2433611"/>
            <a:ext cx="2233749" cy="726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Cor.paginas</a:t>
            </a:r>
            <a:endParaRPr lang="es-CO" sz="18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3008DB7-D873-A197-C512-B485CCC469E9}"/>
              </a:ext>
            </a:extLst>
          </p:cNvPr>
          <p:cNvSpPr/>
          <p:nvPr/>
        </p:nvSpPr>
        <p:spPr>
          <a:xfrm>
            <a:off x="2681939" y="2444714"/>
            <a:ext cx="2233749" cy="726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A.SolicitudesHTTP</a:t>
            </a:r>
            <a:endParaRPr lang="es-CO" sz="18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DA76DA6-F6F3-A50B-6226-2B92B54D5E3E}"/>
              </a:ext>
            </a:extLst>
          </p:cNvPr>
          <p:cNvSpPr/>
          <p:nvPr/>
        </p:nvSpPr>
        <p:spPr>
          <a:xfrm>
            <a:off x="163791" y="2444714"/>
            <a:ext cx="2233749" cy="726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A.Usuarios</a:t>
            </a:r>
            <a:endParaRPr lang="es-CO" sz="18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F91F3C1-3A69-6F07-DD5B-8861FA49065E}"/>
              </a:ext>
            </a:extLst>
          </p:cNvPr>
          <p:cNvSpPr/>
          <p:nvPr/>
        </p:nvSpPr>
        <p:spPr>
          <a:xfrm>
            <a:off x="5200087" y="2444714"/>
            <a:ext cx="2233749" cy="726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A.Productos</a:t>
            </a:r>
            <a:endParaRPr lang="es-CO" sz="18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4115810-7D1B-EE3F-26C1-99BD6659A462}"/>
              </a:ext>
            </a:extLst>
          </p:cNvPr>
          <p:cNvSpPr/>
          <p:nvPr/>
        </p:nvSpPr>
        <p:spPr>
          <a:xfrm>
            <a:off x="7592861" y="2444714"/>
            <a:ext cx="2233749" cy="726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A.Categorias</a:t>
            </a:r>
            <a:endParaRPr lang="es-CO" sz="1800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C70D72B-E85A-7E0C-9679-CBDDBAADA589}"/>
              </a:ext>
            </a:extLst>
          </p:cNvPr>
          <p:cNvCxnSpPr>
            <a:stCxn id="9" idx="2"/>
          </p:cNvCxnSpPr>
          <p:nvPr/>
        </p:nvCxnSpPr>
        <p:spPr>
          <a:xfrm flipH="1">
            <a:off x="1564526" y="1826700"/>
            <a:ext cx="4752435" cy="60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07818FE-C00C-1341-8B8D-36B29BFBF31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3798814" y="1826700"/>
            <a:ext cx="2518147" cy="61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660A64A-CA62-3E71-489A-C87E7B4C957C}"/>
              </a:ext>
            </a:extLst>
          </p:cNvPr>
          <p:cNvCxnSpPr>
            <a:cxnSpLocks/>
          </p:cNvCxnSpPr>
          <p:nvPr/>
        </p:nvCxnSpPr>
        <p:spPr>
          <a:xfrm flipH="1">
            <a:off x="6240689" y="1857696"/>
            <a:ext cx="28877" cy="60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EB4CE8C-38BE-0766-4E40-46B92BE44CFA}"/>
              </a:ext>
            </a:extLst>
          </p:cNvPr>
          <p:cNvCxnSpPr>
            <a:cxnSpLocks/>
          </p:cNvCxnSpPr>
          <p:nvPr/>
        </p:nvCxnSpPr>
        <p:spPr>
          <a:xfrm>
            <a:off x="6283972" y="1837803"/>
            <a:ext cx="2589555" cy="60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1B123ED6-A076-971E-6DB0-32D2C8DEE0B4}"/>
              </a:ext>
            </a:extLst>
          </p:cNvPr>
          <p:cNvCxnSpPr>
            <a:cxnSpLocks/>
          </p:cNvCxnSpPr>
          <p:nvPr/>
        </p:nvCxnSpPr>
        <p:spPr>
          <a:xfrm>
            <a:off x="6259248" y="1822265"/>
            <a:ext cx="5046613" cy="53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DFC0389C-18A2-2FAB-76E6-940736F77D50}"/>
              </a:ext>
            </a:extLst>
          </p:cNvPr>
          <p:cNvSpPr/>
          <p:nvPr/>
        </p:nvSpPr>
        <p:spPr>
          <a:xfrm>
            <a:off x="1152556" y="3835170"/>
            <a:ext cx="411970" cy="4376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8F77BAF-6D10-BC80-55ED-A526CC21F21F}"/>
              </a:ext>
            </a:extLst>
          </p:cNvPr>
          <p:cNvSpPr/>
          <p:nvPr/>
        </p:nvSpPr>
        <p:spPr>
          <a:xfrm>
            <a:off x="10874391" y="3836823"/>
            <a:ext cx="411970" cy="4376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540DD14-9CAA-BB43-A1ED-8F9AA2FACEF1}"/>
              </a:ext>
            </a:extLst>
          </p:cNvPr>
          <p:cNvSpPr/>
          <p:nvPr/>
        </p:nvSpPr>
        <p:spPr>
          <a:xfrm>
            <a:off x="8709735" y="3764546"/>
            <a:ext cx="411970" cy="4376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4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3626125-B8A6-1700-3BEA-2B788CB881D4}"/>
              </a:ext>
            </a:extLst>
          </p:cNvPr>
          <p:cNvSpPr/>
          <p:nvPr/>
        </p:nvSpPr>
        <p:spPr>
          <a:xfrm>
            <a:off x="6105775" y="3846188"/>
            <a:ext cx="411970" cy="4376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3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39600411-03BC-9CDA-D17E-9EC1A42F84F2}"/>
              </a:ext>
            </a:extLst>
          </p:cNvPr>
          <p:cNvSpPr/>
          <p:nvPr/>
        </p:nvSpPr>
        <p:spPr>
          <a:xfrm>
            <a:off x="3592828" y="3895174"/>
            <a:ext cx="411970" cy="4376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49B7BB3-B257-2813-C5AD-05C56C8FC913}"/>
              </a:ext>
            </a:extLst>
          </p:cNvPr>
          <p:cNvSpPr txBox="1"/>
          <p:nvPr/>
        </p:nvSpPr>
        <p:spPr>
          <a:xfrm>
            <a:off x="3841007" y="1422773"/>
            <a:ext cx="574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Nv1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E3D6FA6-D147-8407-BD6C-F058F3652E37}"/>
              </a:ext>
            </a:extLst>
          </p:cNvPr>
          <p:cNvSpPr txBox="1"/>
          <p:nvPr/>
        </p:nvSpPr>
        <p:spPr>
          <a:xfrm>
            <a:off x="-40955" y="2199010"/>
            <a:ext cx="574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Nv2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8485039-C8B1-86DA-BDC9-5F514816A6CC}"/>
              </a:ext>
            </a:extLst>
          </p:cNvPr>
          <p:cNvCxnSpPr>
            <a:stCxn id="15" idx="2"/>
            <a:endCxn id="15" idx="2"/>
          </p:cNvCxnSpPr>
          <p:nvPr/>
        </p:nvCxnSpPr>
        <p:spPr>
          <a:xfrm>
            <a:off x="1280666" y="317126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3EDF384C-102F-8449-CE27-C7D7DEA5F2B2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316960" y="3171267"/>
            <a:ext cx="2" cy="547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8BE3DC78-04F7-1514-8CCD-AB81976DD8CF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798813" y="3171267"/>
            <a:ext cx="1" cy="59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621FC8A1-CD9E-8345-EAE2-CBCF5577104C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280666" y="3171267"/>
            <a:ext cx="13051" cy="59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F5FFD3CB-138A-1A0A-D996-42F5BF6BA270}"/>
              </a:ext>
            </a:extLst>
          </p:cNvPr>
          <p:cNvCxnSpPr>
            <a:cxnSpLocks/>
          </p:cNvCxnSpPr>
          <p:nvPr/>
        </p:nvCxnSpPr>
        <p:spPr>
          <a:xfrm flipH="1">
            <a:off x="11137685" y="3150014"/>
            <a:ext cx="2" cy="547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FB2B446A-BAB5-F5B2-9C2B-CE230FCEEE3B}"/>
              </a:ext>
            </a:extLst>
          </p:cNvPr>
          <p:cNvCxnSpPr>
            <a:cxnSpLocks/>
          </p:cNvCxnSpPr>
          <p:nvPr/>
        </p:nvCxnSpPr>
        <p:spPr>
          <a:xfrm flipH="1">
            <a:off x="8899213" y="3211413"/>
            <a:ext cx="2" cy="547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7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  <p:bldP spid="16" grpId="0" animBg="1"/>
      <p:bldP spid="17" grpId="0" animBg="1"/>
      <p:bldP spid="31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1ddc89de145_0_4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-70125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ddc89de145_0_4"/>
          <p:cNvSpPr txBox="1"/>
          <p:nvPr/>
        </p:nvSpPr>
        <p:spPr>
          <a:xfrm>
            <a:off x="988765" y="501957"/>
            <a:ext cx="9802500" cy="103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2300" b="1" i="0" u="none" strike="noStrike" cap="none" dirty="0">
                <a:solidFill>
                  <a:schemeClr val="dk1"/>
                </a:solidFill>
              </a:rPr>
              <a:t>Diseño global del sistema</a:t>
            </a:r>
            <a:endParaRPr sz="2300" b="1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2300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0CC607-F5FD-93B2-1C88-94D17ED65327}"/>
              </a:ext>
            </a:extLst>
          </p:cNvPr>
          <p:cNvSpPr txBox="1"/>
          <p:nvPr/>
        </p:nvSpPr>
        <p:spPr>
          <a:xfrm>
            <a:off x="5365569" y="5908575"/>
            <a:ext cx="2001882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O" sz="9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Fuente: </a:t>
            </a:r>
            <a:r>
              <a:rPr lang="es-CO" sz="900" b="0" i="1" u="sng" strike="noStrike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</a:rPr>
              <a:t>profpia</a:t>
            </a:r>
            <a:endParaRPr lang="es-CO" sz="9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3" name="Botón de acción: ir hacia atrás o anterior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9B6F3DB-A420-53E5-D6F4-CC7500B40FE8}"/>
              </a:ext>
            </a:extLst>
          </p:cNvPr>
          <p:cNvSpPr/>
          <p:nvPr/>
        </p:nvSpPr>
        <p:spPr>
          <a:xfrm>
            <a:off x="10650071" y="5997388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Botón de acción: ir hacia delante o siguiente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8D11614-0F49-39A8-49E7-C6A1109A2AC1}"/>
              </a:ext>
            </a:extLst>
          </p:cNvPr>
          <p:cNvSpPr/>
          <p:nvPr/>
        </p:nvSpPr>
        <p:spPr>
          <a:xfrm>
            <a:off x="11080376" y="5997388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Botón de acción: ir a inicio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4C9D281-18F5-C496-F021-3DC935D2577D}"/>
              </a:ext>
            </a:extLst>
          </p:cNvPr>
          <p:cNvSpPr/>
          <p:nvPr/>
        </p:nvSpPr>
        <p:spPr>
          <a:xfrm>
            <a:off x="11577918" y="5997388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07FD0A3-701E-1D40-AABE-7D68B8C6DEBE}"/>
              </a:ext>
            </a:extLst>
          </p:cNvPr>
          <p:cNvSpPr/>
          <p:nvPr/>
        </p:nvSpPr>
        <p:spPr>
          <a:xfrm>
            <a:off x="5036295" y="1100147"/>
            <a:ext cx="2233749" cy="726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/>
              <a:t>Aplicativo web de la pastelería de Mary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083960A-3190-F7EC-C496-6613EDE2FD62}"/>
              </a:ext>
            </a:extLst>
          </p:cNvPr>
          <p:cNvSpPr/>
          <p:nvPr/>
        </p:nvSpPr>
        <p:spPr>
          <a:xfrm>
            <a:off x="5439924" y="2507345"/>
            <a:ext cx="2233749" cy="726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E.DatosActualizadosBD</a:t>
            </a:r>
            <a:endParaRPr lang="es-CO" sz="18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1D36D2D-1CD7-D097-2CB5-5E3E29DE6205}"/>
              </a:ext>
            </a:extLst>
          </p:cNvPr>
          <p:cNvSpPr/>
          <p:nvPr/>
        </p:nvSpPr>
        <p:spPr>
          <a:xfrm>
            <a:off x="2861892" y="2474352"/>
            <a:ext cx="2233749" cy="726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E.RespuestasHTTP</a:t>
            </a:r>
            <a:endParaRPr lang="es-CO" sz="18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66C6B4A-64F2-83F1-63CD-233750F99D29}"/>
              </a:ext>
            </a:extLst>
          </p:cNvPr>
          <p:cNvSpPr/>
          <p:nvPr/>
        </p:nvSpPr>
        <p:spPr>
          <a:xfrm>
            <a:off x="283860" y="2541628"/>
            <a:ext cx="2233749" cy="726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Cor.GestiónVersiones</a:t>
            </a:r>
            <a:endParaRPr lang="es-CO" sz="18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4DE68F3-419D-7B40-6476-41116CD63125}"/>
              </a:ext>
            </a:extLst>
          </p:cNvPr>
          <p:cNvSpPr/>
          <p:nvPr/>
        </p:nvSpPr>
        <p:spPr>
          <a:xfrm>
            <a:off x="8017956" y="2507344"/>
            <a:ext cx="2233749" cy="726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E.MenúDelDia</a:t>
            </a:r>
            <a:endParaRPr lang="es-CO" sz="1800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C70D72B-E85A-7E0C-9679-CBDDBAADA589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310057" y="1826700"/>
            <a:ext cx="4843113" cy="69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07818FE-C00C-1341-8B8D-36B29BFBF31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978766" y="1826700"/>
            <a:ext cx="2174404" cy="65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660A64A-CA62-3E71-489A-C87E7B4C957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119717" y="1830856"/>
            <a:ext cx="437082" cy="67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EB4CE8C-38BE-0766-4E40-46B92BE44CFA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120181" y="1837803"/>
            <a:ext cx="3014650" cy="66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2190B376-71AB-72FD-65B8-15B758EFB048}"/>
              </a:ext>
            </a:extLst>
          </p:cNvPr>
          <p:cNvSpPr/>
          <p:nvPr/>
        </p:nvSpPr>
        <p:spPr>
          <a:xfrm>
            <a:off x="1141165" y="3987570"/>
            <a:ext cx="411970" cy="4376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6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5540C2A8-5A15-9552-9735-C350E8943928}"/>
              </a:ext>
            </a:extLst>
          </p:cNvPr>
          <p:cNvSpPr/>
          <p:nvPr/>
        </p:nvSpPr>
        <p:spPr>
          <a:xfrm>
            <a:off x="6490139" y="3962857"/>
            <a:ext cx="411970" cy="4376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126F024F-27B2-FB78-69B7-B4B42B25FEFD}"/>
              </a:ext>
            </a:extLst>
          </p:cNvPr>
          <p:cNvSpPr/>
          <p:nvPr/>
        </p:nvSpPr>
        <p:spPr>
          <a:xfrm>
            <a:off x="3772781" y="3921167"/>
            <a:ext cx="411970" cy="4376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7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51EC2B3B-71BB-F3FE-8606-9961EB5E7878}"/>
              </a:ext>
            </a:extLst>
          </p:cNvPr>
          <p:cNvSpPr/>
          <p:nvPr/>
        </p:nvSpPr>
        <p:spPr>
          <a:xfrm>
            <a:off x="9340099" y="3768767"/>
            <a:ext cx="411970" cy="4376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09ADC26-54B6-231B-1248-3A980E511124}"/>
              </a:ext>
            </a:extLst>
          </p:cNvPr>
          <p:cNvCxnSpPr>
            <a:cxnSpLocks/>
          </p:cNvCxnSpPr>
          <p:nvPr/>
        </p:nvCxnSpPr>
        <p:spPr>
          <a:xfrm flipH="1">
            <a:off x="1310055" y="3283389"/>
            <a:ext cx="2" cy="547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07420785-D0AB-3FBB-1BC0-DCAC987E0A08}"/>
              </a:ext>
            </a:extLst>
          </p:cNvPr>
          <p:cNvCxnSpPr>
            <a:cxnSpLocks/>
          </p:cNvCxnSpPr>
          <p:nvPr/>
        </p:nvCxnSpPr>
        <p:spPr>
          <a:xfrm flipH="1">
            <a:off x="6624600" y="3257340"/>
            <a:ext cx="2" cy="547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100ED2F-8E8A-3FA3-8F8C-8738C1D495A3}"/>
              </a:ext>
            </a:extLst>
          </p:cNvPr>
          <p:cNvCxnSpPr>
            <a:cxnSpLocks/>
          </p:cNvCxnSpPr>
          <p:nvPr/>
        </p:nvCxnSpPr>
        <p:spPr>
          <a:xfrm flipH="1">
            <a:off x="3978763" y="3200905"/>
            <a:ext cx="2" cy="547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D6ED62E5-BF58-7893-0F3A-0139B39A2300}"/>
              </a:ext>
            </a:extLst>
          </p:cNvPr>
          <p:cNvCxnSpPr>
            <a:cxnSpLocks/>
          </p:cNvCxnSpPr>
          <p:nvPr/>
        </p:nvCxnSpPr>
        <p:spPr>
          <a:xfrm flipH="1">
            <a:off x="9588043" y="3233897"/>
            <a:ext cx="2" cy="547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6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  <p:bldP spid="18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1ddc89de145_0_4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-7219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ddc89de145_0_4"/>
          <p:cNvSpPr txBox="1"/>
          <p:nvPr/>
        </p:nvSpPr>
        <p:spPr>
          <a:xfrm>
            <a:off x="988765" y="501957"/>
            <a:ext cx="9802500" cy="103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2300" b="1" i="0" u="none" strike="noStrike" cap="none" dirty="0">
                <a:solidFill>
                  <a:schemeClr val="dk1"/>
                </a:solidFill>
              </a:rPr>
              <a:t>Diseño global del sistema</a:t>
            </a:r>
            <a:endParaRPr sz="2300" b="1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2300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0CC607-F5FD-93B2-1C88-94D17ED65327}"/>
              </a:ext>
            </a:extLst>
          </p:cNvPr>
          <p:cNvSpPr txBox="1"/>
          <p:nvPr/>
        </p:nvSpPr>
        <p:spPr>
          <a:xfrm>
            <a:off x="5365569" y="5908575"/>
            <a:ext cx="2001882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O" sz="9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Fuente: </a:t>
            </a:r>
            <a:r>
              <a:rPr lang="es-CO" sz="900" b="0" i="1" u="sng" strike="noStrike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</a:rPr>
              <a:t>profpia</a:t>
            </a:r>
            <a:endParaRPr lang="es-CO" sz="9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3" name="Botón de acción: ir hacia atrás o anterior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9B6F3DB-A420-53E5-D6F4-CC7500B40FE8}"/>
              </a:ext>
            </a:extLst>
          </p:cNvPr>
          <p:cNvSpPr/>
          <p:nvPr/>
        </p:nvSpPr>
        <p:spPr>
          <a:xfrm>
            <a:off x="10650071" y="5997388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Botón de acción: ir hacia delante o siguiente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8D11614-0F49-39A8-49E7-C6A1109A2AC1}"/>
              </a:ext>
            </a:extLst>
          </p:cNvPr>
          <p:cNvSpPr/>
          <p:nvPr/>
        </p:nvSpPr>
        <p:spPr>
          <a:xfrm>
            <a:off x="11080376" y="5997388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Botón de acción: ir a inicio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4C9D281-18F5-C496-F021-3DC935D2577D}"/>
              </a:ext>
            </a:extLst>
          </p:cNvPr>
          <p:cNvSpPr/>
          <p:nvPr/>
        </p:nvSpPr>
        <p:spPr>
          <a:xfrm>
            <a:off x="11577918" y="5997388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F83C9F8-A5F4-1EDA-871D-A2AE7C59695F}"/>
              </a:ext>
            </a:extLst>
          </p:cNvPr>
          <p:cNvSpPr/>
          <p:nvPr/>
        </p:nvSpPr>
        <p:spPr>
          <a:xfrm>
            <a:off x="2860196" y="1047952"/>
            <a:ext cx="411970" cy="4376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0B9B780-999F-13C9-47F9-0689A80CC8E2}"/>
              </a:ext>
            </a:extLst>
          </p:cNvPr>
          <p:cNvSpPr/>
          <p:nvPr/>
        </p:nvSpPr>
        <p:spPr>
          <a:xfrm>
            <a:off x="1950425" y="1993496"/>
            <a:ext cx="2233749" cy="726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A.Usuarios</a:t>
            </a:r>
            <a:endParaRPr lang="es-CO" sz="18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D691FA-F7A5-F20E-181D-536E4955A70F}"/>
              </a:ext>
            </a:extLst>
          </p:cNvPr>
          <p:cNvSpPr/>
          <p:nvPr/>
        </p:nvSpPr>
        <p:spPr>
          <a:xfrm>
            <a:off x="-750" y="3429000"/>
            <a:ext cx="1548941" cy="486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/>
              <a:t>crear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CDF99F9-88BD-C72E-5023-F2605B06F7CA}"/>
              </a:ext>
            </a:extLst>
          </p:cNvPr>
          <p:cNvSpPr/>
          <p:nvPr/>
        </p:nvSpPr>
        <p:spPr>
          <a:xfrm>
            <a:off x="2020241" y="3429000"/>
            <a:ext cx="1679910" cy="486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/>
              <a:t>editar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DE2BC7A-DCC9-7E14-3689-52331EDF0DAD}"/>
              </a:ext>
            </a:extLst>
          </p:cNvPr>
          <p:cNvSpPr/>
          <p:nvPr/>
        </p:nvSpPr>
        <p:spPr>
          <a:xfrm>
            <a:off x="4094118" y="3404205"/>
            <a:ext cx="1548941" cy="5113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/>
              <a:t>eliminar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4FC4B4A-49CE-58AF-93D4-B2C80DDA06BE}"/>
              </a:ext>
            </a:extLst>
          </p:cNvPr>
          <p:cNvSpPr/>
          <p:nvPr/>
        </p:nvSpPr>
        <p:spPr>
          <a:xfrm>
            <a:off x="2167740" y="4896626"/>
            <a:ext cx="1548941" cy="486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Tr.validar</a:t>
            </a:r>
            <a:endParaRPr lang="es-CO" sz="1800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8AA338F-7B71-670B-B14A-8A60CAA79B2B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773721" y="2732849"/>
            <a:ext cx="2296231" cy="69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50D5AC1-4370-16A0-FBDB-54275453C32A}"/>
              </a:ext>
            </a:extLst>
          </p:cNvPr>
          <p:cNvCxnSpPr>
            <a:cxnSpLocks/>
          </p:cNvCxnSpPr>
          <p:nvPr/>
        </p:nvCxnSpPr>
        <p:spPr>
          <a:xfrm>
            <a:off x="3066181" y="2702447"/>
            <a:ext cx="0" cy="79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3BDE38FE-81DA-1810-27E4-5698B18E93B4}"/>
              </a:ext>
            </a:extLst>
          </p:cNvPr>
          <p:cNvCxnSpPr>
            <a:cxnSpLocks/>
          </p:cNvCxnSpPr>
          <p:nvPr/>
        </p:nvCxnSpPr>
        <p:spPr>
          <a:xfrm>
            <a:off x="2937271" y="3953541"/>
            <a:ext cx="0" cy="91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CE63D4A7-C5E1-9820-07B2-90A50A8B8CC5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65964" y="3948976"/>
            <a:ext cx="2176247" cy="9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16983D1-D631-B2CC-D301-F88D843914E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098923" y="2730406"/>
            <a:ext cx="1769666" cy="67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17F0BE4B-FF18-CA47-AE18-3552AEA1C37B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066181" y="1465401"/>
            <a:ext cx="1119" cy="52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2206EC4F-8973-374E-F2BC-F99D0B735D35}"/>
              </a:ext>
            </a:extLst>
          </p:cNvPr>
          <p:cNvCxnSpPr>
            <a:cxnSpLocks/>
          </p:cNvCxnSpPr>
          <p:nvPr/>
        </p:nvCxnSpPr>
        <p:spPr>
          <a:xfrm flipH="1">
            <a:off x="2939740" y="3960107"/>
            <a:ext cx="1969646" cy="90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60F6DF0D-8379-74F8-223A-CC52F46B1DF7}"/>
              </a:ext>
            </a:extLst>
          </p:cNvPr>
          <p:cNvCxnSpPr>
            <a:stCxn id="197" idx="2"/>
          </p:cNvCxnSpPr>
          <p:nvPr/>
        </p:nvCxnSpPr>
        <p:spPr>
          <a:xfrm flipH="1">
            <a:off x="5885171" y="1539134"/>
            <a:ext cx="4844" cy="384401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4D0B7F62-DDA2-CDD4-7583-5D8ADB61616D}"/>
              </a:ext>
            </a:extLst>
          </p:cNvPr>
          <p:cNvSpPr/>
          <p:nvPr/>
        </p:nvSpPr>
        <p:spPr>
          <a:xfrm>
            <a:off x="8507866" y="1095022"/>
            <a:ext cx="411970" cy="4376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4D0B4877-A196-ABFC-0862-99F0E590DDE9}"/>
              </a:ext>
            </a:extLst>
          </p:cNvPr>
          <p:cNvSpPr/>
          <p:nvPr/>
        </p:nvSpPr>
        <p:spPr>
          <a:xfrm>
            <a:off x="7458776" y="1975894"/>
            <a:ext cx="2233749" cy="726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A.SolicitudesHTTP</a:t>
            </a:r>
            <a:endParaRPr lang="es-CO" sz="1800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2B31B41E-E11B-A716-83E5-6CB7C27AA00B}"/>
              </a:ext>
            </a:extLst>
          </p:cNvPr>
          <p:cNvSpPr/>
          <p:nvPr/>
        </p:nvSpPr>
        <p:spPr>
          <a:xfrm>
            <a:off x="10004575" y="3338134"/>
            <a:ext cx="927884" cy="486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/>
              <a:t>post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27DCAA6-CA41-C08F-3767-3CBC6124D9B6}"/>
              </a:ext>
            </a:extLst>
          </p:cNvPr>
          <p:cNvSpPr/>
          <p:nvPr/>
        </p:nvSpPr>
        <p:spPr>
          <a:xfrm>
            <a:off x="8774013" y="3358330"/>
            <a:ext cx="1017657" cy="486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delete</a:t>
            </a:r>
            <a:endParaRPr lang="es-CO" sz="1800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C16DDFC8-EC9C-4160-1DEB-0602B78D7C06}"/>
              </a:ext>
            </a:extLst>
          </p:cNvPr>
          <p:cNvSpPr/>
          <p:nvPr/>
        </p:nvSpPr>
        <p:spPr>
          <a:xfrm>
            <a:off x="7510425" y="3338134"/>
            <a:ext cx="1017656" cy="486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put</a:t>
            </a:r>
            <a:endParaRPr lang="es-CO" sz="1800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E3B57DA5-C104-46F8-892F-DC87DA2C7A22}"/>
              </a:ext>
            </a:extLst>
          </p:cNvPr>
          <p:cNvSpPr/>
          <p:nvPr/>
        </p:nvSpPr>
        <p:spPr>
          <a:xfrm>
            <a:off x="6009142" y="3338135"/>
            <a:ext cx="1144461" cy="486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get</a:t>
            </a:r>
            <a:endParaRPr lang="es-CO" sz="1800" dirty="0"/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01924625-6FB5-4394-4782-2D319FDB26B7}"/>
              </a:ext>
            </a:extLst>
          </p:cNvPr>
          <p:cNvCxnSpPr>
            <a:cxnSpLocks/>
          </p:cNvCxnSpPr>
          <p:nvPr/>
        </p:nvCxnSpPr>
        <p:spPr>
          <a:xfrm>
            <a:off x="8705234" y="1549074"/>
            <a:ext cx="8617" cy="37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DB56A923-885D-F146-ACF4-E9E713661D81}"/>
              </a:ext>
            </a:extLst>
          </p:cNvPr>
          <p:cNvCxnSpPr>
            <a:cxnSpLocks/>
          </p:cNvCxnSpPr>
          <p:nvPr/>
        </p:nvCxnSpPr>
        <p:spPr>
          <a:xfrm flipH="1">
            <a:off x="6459596" y="2723881"/>
            <a:ext cx="2122742" cy="60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EF194807-9544-E870-4134-DDEC0E491934}"/>
              </a:ext>
            </a:extLst>
          </p:cNvPr>
          <p:cNvCxnSpPr>
            <a:cxnSpLocks/>
            <a:stCxn id="54" idx="2"/>
            <a:endCxn id="58" idx="0"/>
          </p:cNvCxnSpPr>
          <p:nvPr/>
        </p:nvCxnSpPr>
        <p:spPr>
          <a:xfrm flipH="1">
            <a:off x="8019253" y="2702447"/>
            <a:ext cx="556398" cy="63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onector recto de flecha 194">
            <a:extLst>
              <a:ext uri="{FF2B5EF4-FFF2-40B4-BE49-F238E27FC236}">
                <a16:creationId xmlns:a16="http://schemas.microsoft.com/office/drawing/2014/main" id="{AE5B84FF-6070-7F81-224F-D41BACEAF573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8612071" y="2681472"/>
            <a:ext cx="1856446" cy="65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Conector recto de flecha 197">
            <a:extLst>
              <a:ext uri="{FF2B5EF4-FFF2-40B4-BE49-F238E27FC236}">
                <a16:creationId xmlns:a16="http://schemas.microsoft.com/office/drawing/2014/main" id="{926EE13F-67C4-1DB5-0571-C2C1D2071722}"/>
              </a:ext>
            </a:extLst>
          </p:cNvPr>
          <p:cNvCxnSpPr>
            <a:cxnSpLocks/>
            <a:stCxn id="54" idx="2"/>
            <a:endCxn id="57" idx="0"/>
          </p:cNvCxnSpPr>
          <p:nvPr/>
        </p:nvCxnSpPr>
        <p:spPr>
          <a:xfrm>
            <a:off x="8575651" y="2702447"/>
            <a:ext cx="707191" cy="65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Rectángulo 204">
            <a:extLst>
              <a:ext uri="{FF2B5EF4-FFF2-40B4-BE49-F238E27FC236}">
                <a16:creationId xmlns:a16="http://schemas.microsoft.com/office/drawing/2014/main" id="{8AC781EA-9459-A7DC-990C-DB5C64FF8978}"/>
              </a:ext>
            </a:extLst>
          </p:cNvPr>
          <p:cNvSpPr/>
          <p:nvPr/>
        </p:nvSpPr>
        <p:spPr>
          <a:xfrm>
            <a:off x="8019253" y="4810093"/>
            <a:ext cx="1548941" cy="486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E.ActualizarBD</a:t>
            </a:r>
            <a:endParaRPr lang="es-CO" sz="1800" dirty="0"/>
          </a:p>
        </p:txBody>
      </p:sp>
      <p:cxnSp>
        <p:nvCxnSpPr>
          <p:cNvPr id="206" name="Conector recto de flecha 205">
            <a:extLst>
              <a:ext uri="{FF2B5EF4-FFF2-40B4-BE49-F238E27FC236}">
                <a16:creationId xmlns:a16="http://schemas.microsoft.com/office/drawing/2014/main" id="{8ADC2942-5BAE-39AD-BFD5-48FBE6B6989C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019253" y="3824661"/>
            <a:ext cx="516906" cy="91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Conector recto de flecha 206">
            <a:extLst>
              <a:ext uri="{FF2B5EF4-FFF2-40B4-BE49-F238E27FC236}">
                <a16:creationId xmlns:a16="http://schemas.microsoft.com/office/drawing/2014/main" id="{51EB4F23-4F1A-55E4-797D-AD43CD85A5CA}"/>
              </a:ext>
            </a:extLst>
          </p:cNvPr>
          <p:cNvCxnSpPr>
            <a:cxnSpLocks/>
          </p:cNvCxnSpPr>
          <p:nvPr/>
        </p:nvCxnSpPr>
        <p:spPr>
          <a:xfrm>
            <a:off x="6364852" y="3826509"/>
            <a:ext cx="2176247" cy="9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onector recto de flecha 207">
            <a:extLst>
              <a:ext uri="{FF2B5EF4-FFF2-40B4-BE49-F238E27FC236}">
                <a16:creationId xmlns:a16="http://schemas.microsoft.com/office/drawing/2014/main" id="{6132DD7F-8A8A-16C8-32C6-FB29B5EE7478}"/>
              </a:ext>
            </a:extLst>
          </p:cNvPr>
          <p:cNvCxnSpPr>
            <a:cxnSpLocks/>
          </p:cNvCxnSpPr>
          <p:nvPr/>
        </p:nvCxnSpPr>
        <p:spPr>
          <a:xfrm flipH="1">
            <a:off x="8538628" y="3837640"/>
            <a:ext cx="1969646" cy="90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Conector recto de flecha 212">
            <a:extLst>
              <a:ext uri="{FF2B5EF4-FFF2-40B4-BE49-F238E27FC236}">
                <a16:creationId xmlns:a16="http://schemas.microsoft.com/office/drawing/2014/main" id="{6EDC9C6F-5A4F-101D-3814-40BD91250B57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8528081" y="3844857"/>
            <a:ext cx="754761" cy="89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25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20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1ddc89de145_0_4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-7219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ddc89de145_0_4"/>
          <p:cNvSpPr txBox="1"/>
          <p:nvPr/>
        </p:nvSpPr>
        <p:spPr>
          <a:xfrm>
            <a:off x="988765" y="501957"/>
            <a:ext cx="9802500" cy="103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2300" b="1" i="0" u="none" strike="noStrike" cap="none" dirty="0">
                <a:solidFill>
                  <a:schemeClr val="dk1"/>
                </a:solidFill>
              </a:rPr>
              <a:t>Diseño global del sistema</a:t>
            </a:r>
            <a:endParaRPr sz="2300" b="1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2300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0CC607-F5FD-93B2-1C88-94D17ED65327}"/>
              </a:ext>
            </a:extLst>
          </p:cNvPr>
          <p:cNvSpPr txBox="1"/>
          <p:nvPr/>
        </p:nvSpPr>
        <p:spPr>
          <a:xfrm>
            <a:off x="5365569" y="5908575"/>
            <a:ext cx="2001882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O" sz="9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Fuente: </a:t>
            </a:r>
            <a:r>
              <a:rPr lang="es-CO" sz="900" b="0" i="1" u="sng" strike="noStrike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</a:rPr>
              <a:t>profpia</a:t>
            </a:r>
            <a:endParaRPr lang="es-CO" sz="9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3" name="Botón de acción: ir hacia atrás o anterior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9B6F3DB-A420-53E5-D6F4-CC7500B40FE8}"/>
              </a:ext>
            </a:extLst>
          </p:cNvPr>
          <p:cNvSpPr/>
          <p:nvPr/>
        </p:nvSpPr>
        <p:spPr>
          <a:xfrm>
            <a:off x="10650071" y="5997388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Botón de acción: ir hacia delante o siguiente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8D11614-0F49-39A8-49E7-C6A1109A2AC1}"/>
              </a:ext>
            </a:extLst>
          </p:cNvPr>
          <p:cNvSpPr/>
          <p:nvPr/>
        </p:nvSpPr>
        <p:spPr>
          <a:xfrm>
            <a:off x="11080376" y="5997388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Botón de acción: ir a inicio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4C9D281-18F5-C496-F021-3DC935D2577D}"/>
              </a:ext>
            </a:extLst>
          </p:cNvPr>
          <p:cNvSpPr/>
          <p:nvPr/>
        </p:nvSpPr>
        <p:spPr>
          <a:xfrm>
            <a:off x="11577918" y="5997388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F83C9F8-A5F4-1EDA-871D-A2AE7C59695F}"/>
              </a:ext>
            </a:extLst>
          </p:cNvPr>
          <p:cNvSpPr/>
          <p:nvPr/>
        </p:nvSpPr>
        <p:spPr>
          <a:xfrm>
            <a:off x="2860196" y="1047952"/>
            <a:ext cx="411970" cy="4376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CDF99F9-88BD-C72E-5023-F2605B06F7CA}"/>
              </a:ext>
            </a:extLst>
          </p:cNvPr>
          <p:cNvSpPr/>
          <p:nvPr/>
        </p:nvSpPr>
        <p:spPr>
          <a:xfrm>
            <a:off x="2020241" y="3429000"/>
            <a:ext cx="1679910" cy="486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DatosBD</a:t>
            </a:r>
            <a:endParaRPr lang="es-CO" sz="1800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50D5AC1-4370-16A0-FBDB-54275453C32A}"/>
              </a:ext>
            </a:extLst>
          </p:cNvPr>
          <p:cNvCxnSpPr>
            <a:cxnSpLocks/>
          </p:cNvCxnSpPr>
          <p:nvPr/>
        </p:nvCxnSpPr>
        <p:spPr>
          <a:xfrm>
            <a:off x="3066181" y="2702447"/>
            <a:ext cx="0" cy="79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16983D1-D631-B2CC-D301-F88D843914E3}"/>
              </a:ext>
            </a:extLst>
          </p:cNvPr>
          <p:cNvCxnSpPr>
            <a:cxnSpLocks/>
          </p:cNvCxnSpPr>
          <p:nvPr/>
        </p:nvCxnSpPr>
        <p:spPr>
          <a:xfrm flipH="1" flipV="1">
            <a:off x="3264544" y="2721162"/>
            <a:ext cx="14543" cy="654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17F0BE4B-FF18-CA47-AE18-3552AEA1C37B}"/>
              </a:ext>
            </a:extLst>
          </p:cNvPr>
          <p:cNvCxnSpPr>
            <a:cxnSpLocks/>
          </p:cNvCxnSpPr>
          <p:nvPr/>
        </p:nvCxnSpPr>
        <p:spPr>
          <a:xfrm>
            <a:off x="3066181" y="1465401"/>
            <a:ext cx="1119" cy="52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60F6DF0D-8379-74F8-223A-CC52F46B1DF7}"/>
              </a:ext>
            </a:extLst>
          </p:cNvPr>
          <p:cNvCxnSpPr>
            <a:stCxn id="197" idx="2"/>
          </p:cNvCxnSpPr>
          <p:nvPr/>
        </p:nvCxnSpPr>
        <p:spPr>
          <a:xfrm flipH="1">
            <a:off x="5885171" y="1539134"/>
            <a:ext cx="4844" cy="384401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4D0B7F62-DDA2-CDD4-7583-5D8ADB61616D}"/>
              </a:ext>
            </a:extLst>
          </p:cNvPr>
          <p:cNvSpPr/>
          <p:nvPr/>
        </p:nvSpPr>
        <p:spPr>
          <a:xfrm>
            <a:off x="8507866" y="1095022"/>
            <a:ext cx="411970" cy="4376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4D0B4877-A196-ABFC-0862-99F0E590DDE9}"/>
              </a:ext>
            </a:extLst>
          </p:cNvPr>
          <p:cNvSpPr/>
          <p:nvPr/>
        </p:nvSpPr>
        <p:spPr>
          <a:xfrm>
            <a:off x="7458776" y="1975894"/>
            <a:ext cx="2233749" cy="726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Cor.Paginas</a:t>
            </a:r>
            <a:endParaRPr lang="es-CO" sz="1800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E3B57DA5-C104-46F8-892F-DC87DA2C7A22}"/>
              </a:ext>
            </a:extLst>
          </p:cNvPr>
          <p:cNvSpPr/>
          <p:nvPr/>
        </p:nvSpPr>
        <p:spPr>
          <a:xfrm>
            <a:off x="7740672" y="3274202"/>
            <a:ext cx="1669955" cy="486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Cor.usuarios</a:t>
            </a:r>
            <a:endParaRPr lang="es-CO" sz="1800" dirty="0"/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01924625-6FB5-4394-4782-2D319FDB26B7}"/>
              </a:ext>
            </a:extLst>
          </p:cNvPr>
          <p:cNvCxnSpPr>
            <a:cxnSpLocks/>
          </p:cNvCxnSpPr>
          <p:nvPr/>
        </p:nvCxnSpPr>
        <p:spPr>
          <a:xfrm>
            <a:off x="8705234" y="1549074"/>
            <a:ext cx="8617" cy="37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DB56A923-885D-F146-ACF4-E9E713661D81}"/>
              </a:ext>
            </a:extLst>
          </p:cNvPr>
          <p:cNvCxnSpPr>
            <a:cxnSpLocks/>
            <a:stCxn id="54" idx="2"/>
            <a:endCxn id="59" idx="0"/>
          </p:cNvCxnSpPr>
          <p:nvPr/>
        </p:nvCxnSpPr>
        <p:spPr>
          <a:xfrm flipH="1">
            <a:off x="8575650" y="2702447"/>
            <a:ext cx="1" cy="57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Rectángulo 204">
            <a:extLst>
              <a:ext uri="{FF2B5EF4-FFF2-40B4-BE49-F238E27FC236}">
                <a16:creationId xmlns:a16="http://schemas.microsoft.com/office/drawing/2014/main" id="{8AC781EA-9459-A7DC-990C-DB5C64FF8978}"/>
              </a:ext>
            </a:extLst>
          </p:cNvPr>
          <p:cNvSpPr/>
          <p:nvPr/>
        </p:nvSpPr>
        <p:spPr>
          <a:xfrm>
            <a:off x="7801807" y="4886525"/>
            <a:ext cx="1548941" cy="486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E.interfaz</a:t>
            </a:r>
            <a:endParaRPr lang="es-CO" sz="1800" dirty="0"/>
          </a:p>
        </p:txBody>
      </p:sp>
      <p:cxnSp>
        <p:nvCxnSpPr>
          <p:cNvPr id="207" name="Conector recto de flecha 206">
            <a:extLst>
              <a:ext uri="{FF2B5EF4-FFF2-40B4-BE49-F238E27FC236}">
                <a16:creationId xmlns:a16="http://schemas.microsoft.com/office/drawing/2014/main" id="{51EB4F23-4F1A-55E4-797D-AD43CD85A5CA}"/>
              </a:ext>
            </a:extLst>
          </p:cNvPr>
          <p:cNvCxnSpPr>
            <a:cxnSpLocks/>
            <a:stCxn id="59" idx="2"/>
            <a:endCxn id="205" idx="0"/>
          </p:cNvCxnSpPr>
          <p:nvPr/>
        </p:nvCxnSpPr>
        <p:spPr>
          <a:xfrm>
            <a:off x="8575650" y="3760729"/>
            <a:ext cx="628" cy="112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65FEE2AF-5075-DFA8-BE5A-4593C0EA25C1}"/>
              </a:ext>
            </a:extLst>
          </p:cNvPr>
          <p:cNvSpPr/>
          <p:nvPr/>
        </p:nvSpPr>
        <p:spPr>
          <a:xfrm>
            <a:off x="2082661" y="1960570"/>
            <a:ext cx="2233749" cy="726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A.Productos</a:t>
            </a:r>
            <a:endParaRPr lang="es-CO" sz="18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C076127-6EC5-3452-F444-A82B4D100354}"/>
              </a:ext>
            </a:extLst>
          </p:cNvPr>
          <p:cNvSpPr/>
          <p:nvPr/>
        </p:nvSpPr>
        <p:spPr>
          <a:xfrm>
            <a:off x="1596326" y="4598699"/>
            <a:ext cx="3764399" cy="726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A.productos</a:t>
            </a:r>
            <a:r>
              <a:rPr lang="es-CO" sz="1800" dirty="0"/>
              <a:t>=</a:t>
            </a:r>
            <a:r>
              <a:rPr lang="es-CO" sz="1800" dirty="0" err="1"/>
              <a:t>A.Categoria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425085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9" grpId="0" animBg="1"/>
      <p:bldP spid="20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1ad3b538044_0_10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0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1ad3b538044_0_10"/>
          <p:cNvSpPr txBox="1"/>
          <p:nvPr/>
        </p:nvSpPr>
        <p:spPr>
          <a:xfrm>
            <a:off x="1536600" y="452849"/>
            <a:ext cx="9118800" cy="95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b="1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96" name="Google Shape;96;g1ad3b538044_0_10"/>
          <p:cNvSpPr txBox="1"/>
          <p:nvPr/>
        </p:nvSpPr>
        <p:spPr>
          <a:xfrm>
            <a:off x="9566515" y="5689603"/>
            <a:ext cx="2449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CO" sz="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Fuente: </a:t>
            </a:r>
            <a:r>
              <a:rPr lang="es-CO" sz="900" b="0" i="0" u="sng" strike="noStrike" cap="none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https://www.agileinnova.org/academy</a:t>
            </a:r>
            <a:endParaRPr sz="9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ángulo 2">
            <a:hlinkClick r:id="rId5" action="ppaction://hlinksldjump"/>
            <a:extLst>
              <a:ext uri="{FF2B5EF4-FFF2-40B4-BE49-F238E27FC236}">
                <a16:creationId xmlns:a16="http://schemas.microsoft.com/office/drawing/2014/main" id="{AD81A2D2-2EBD-884A-1479-1D6FF0198FEE}"/>
              </a:ext>
            </a:extLst>
          </p:cNvPr>
          <p:cNvSpPr/>
          <p:nvPr/>
        </p:nvSpPr>
        <p:spPr>
          <a:xfrm>
            <a:off x="337448" y="599848"/>
            <a:ext cx="4339055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300" b="1" dirty="0"/>
              <a:t>Portada</a:t>
            </a:r>
          </a:p>
        </p:txBody>
      </p:sp>
      <p:sp>
        <p:nvSpPr>
          <p:cNvPr id="4" name="Rectángulo 3">
            <a:hlinkClick r:id="rId6" action="ppaction://hlinksldjump"/>
            <a:extLst>
              <a:ext uri="{FF2B5EF4-FFF2-40B4-BE49-F238E27FC236}">
                <a16:creationId xmlns:a16="http://schemas.microsoft.com/office/drawing/2014/main" id="{93A643AE-D454-E244-37B9-58FB61BA4297}"/>
              </a:ext>
            </a:extLst>
          </p:cNvPr>
          <p:cNvSpPr/>
          <p:nvPr/>
        </p:nvSpPr>
        <p:spPr>
          <a:xfrm>
            <a:off x="337448" y="1437669"/>
            <a:ext cx="4339055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300" b="1" dirty="0"/>
              <a:t>Título</a:t>
            </a:r>
          </a:p>
        </p:txBody>
      </p:sp>
      <p:sp>
        <p:nvSpPr>
          <p:cNvPr id="5" name="Rectángulo 4">
            <a:hlinkClick r:id="rId7" action="ppaction://hlinksldjump"/>
            <a:extLst>
              <a:ext uri="{FF2B5EF4-FFF2-40B4-BE49-F238E27FC236}">
                <a16:creationId xmlns:a16="http://schemas.microsoft.com/office/drawing/2014/main" id="{95C8643A-A468-260B-AD64-1FF0B9AF8DAB}"/>
              </a:ext>
            </a:extLst>
          </p:cNvPr>
          <p:cNvSpPr/>
          <p:nvPr/>
        </p:nvSpPr>
        <p:spPr>
          <a:xfrm>
            <a:off x="337448" y="2185848"/>
            <a:ext cx="4339055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300" b="1" dirty="0"/>
              <a:t>Problema</a:t>
            </a:r>
          </a:p>
        </p:txBody>
      </p:sp>
      <p:sp>
        <p:nvSpPr>
          <p:cNvPr id="6" name="Rectángulo 5">
            <a:hlinkClick r:id="rId8" action="ppaction://hlinksldjump"/>
            <a:extLst>
              <a:ext uri="{FF2B5EF4-FFF2-40B4-BE49-F238E27FC236}">
                <a16:creationId xmlns:a16="http://schemas.microsoft.com/office/drawing/2014/main" id="{DA166593-6F28-7F68-59F4-D276748934FE}"/>
              </a:ext>
            </a:extLst>
          </p:cNvPr>
          <p:cNvSpPr/>
          <p:nvPr/>
        </p:nvSpPr>
        <p:spPr>
          <a:xfrm>
            <a:off x="341802" y="3070526"/>
            <a:ext cx="4334701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300" b="1" dirty="0"/>
              <a:t>Alcance</a:t>
            </a:r>
          </a:p>
        </p:txBody>
      </p:sp>
      <p:sp>
        <p:nvSpPr>
          <p:cNvPr id="7" name="Rectángulo 6">
            <a:hlinkClick r:id="rId9" action="ppaction://hlinksldjump"/>
            <a:extLst>
              <a:ext uri="{FF2B5EF4-FFF2-40B4-BE49-F238E27FC236}">
                <a16:creationId xmlns:a16="http://schemas.microsoft.com/office/drawing/2014/main" id="{454B632B-2D1C-7725-05C7-B1C1CF1BC5F9}"/>
              </a:ext>
            </a:extLst>
          </p:cNvPr>
          <p:cNvSpPr/>
          <p:nvPr/>
        </p:nvSpPr>
        <p:spPr>
          <a:xfrm>
            <a:off x="341802" y="4983632"/>
            <a:ext cx="4334701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300" b="1" dirty="0"/>
              <a:t>Objetivo general</a:t>
            </a:r>
          </a:p>
        </p:txBody>
      </p:sp>
      <p:sp>
        <p:nvSpPr>
          <p:cNvPr id="8" name="Rectángulo 7">
            <a:hlinkClick r:id="rId10" action="ppaction://hlinksldjump"/>
            <a:extLst>
              <a:ext uri="{FF2B5EF4-FFF2-40B4-BE49-F238E27FC236}">
                <a16:creationId xmlns:a16="http://schemas.microsoft.com/office/drawing/2014/main" id="{A6183DA3-3289-A242-A035-A51C9E7AF0F2}"/>
              </a:ext>
            </a:extLst>
          </p:cNvPr>
          <p:cNvSpPr/>
          <p:nvPr/>
        </p:nvSpPr>
        <p:spPr>
          <a:xfrm>
            <a:off x="5014693" y="588199"/>
            <a:ext cx="4334701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300" b="1" dirty="0"/>
              <a:t>Objetivos Específicos</a:t>
            </a:r>
          </a:p>
        </p:txBody>
      </p:sp>
      <p:sp>
        <p:nvSpPr>
          <p:cNvPr id="9" name="Botón de acción: ir hacia atrás o anterior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D5E0C06-DA91-0EC7-29BC-590927134018}"/>
              </a:ext>
            </a:extLst>
          </p:cNvPr>
          <p:cNvSpPr/>
          <p:nvPr/>
        </p:nvSpPr>
        <p:spPr>
          <a:xfrm>
            <a:off x="10650071" y="5997388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Botón de acción: ir hacia delante o siguiente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9F2051B-FFDB-BFFA-1F8E-CE15EC1D1F75}"/>
              </a:ext>
            </a:extLst>
          </p:cNvPr>
          <p:cNvSpPr/>
          <p:nvPr/>
        </p:nvSpPr>
        <p:spPr>
          <a:xfrm>
            <a:off x="11080376" y="5997388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Botón de acción: ir a inicio 10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F39B1278-813B-59FC-C50B-4D1BE5A7DC09}"/>
              </a:ext>
            </a:extLst>
          </p:cNvPr>
          <p:cNvSpPr/>
          <p:nvPr/>
        </p:nvSpPr>
        <p:spPr>
          <a:xfrm>
            <a:off x="11577918" y="5997388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Imagen 1" descr="Imagen que contiene nombre de la empresa&#10;&#10;Descripción generada automáticamente">
            <a:extLst>
              <a:ext uri="{FF2B5EF4-FFF2-40B4-BE49-F238E27FC236}">
                <a16:creationId xmlns:a16="http://schemas.microsoft.com/office/drawing/2014/main" id="{6EA8598E-8B69-BF81-8866-4740E14AD7E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0887" t="4762" r="30723" b="68571"/>
          <a:stretch/>
        </p:blipFill>
        <p:spPr>
          <a:xfrm>
            <a:off x="10107828" y="4325274"/>
            <a:ext cx="1470090" cy="1319312"/>
          </a:xfrm>
          <a:prstGeom prst="rect">
            <a:avLst/>
          </a:prstGeom>
        </p:spPr>
      </p:pic>
      <p:sp>
        <p:nvSpPr>
          <p:cNvPr id="12" name="Rectángulo 11">
            <a:hlinkClick r:id="rId13" action="ppaction://hlinksldjump"/>
            <a:extLst>
              <a:ext uri="{FF2B5EF4-FFF2-40B4-BE49-F238E27FC236}">
                <a16:creationId xmlns:a16="http://schemas.microsoft.com/office/drawing/2014/main" id="{9AAFF1A1-A68D-0D56-3ABD-AB32DF080D43}"/>
              </a:ext>
            </a:extLst>
          </p:cNvPr>
          <p:cNvSpPr/>
          <p:nvPr/>
        </p:nvSpPr>
        <p:spPr>
          <a:xfrm>
            <a:off x="5014693" y="1437669"/>
            <a:ext cx="4339055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300" b="1" dirty="0"/>
              <a:t>Módulos</a:t>
            </a:r>
          </a:p>
        </p:txBody>
      </p:sp>
      <p:sp>
        <p:nvSpPr>
          <p:cNvPr id="13" name="Rectángulo 12">
            <a:hlinkClick r:id="rId14" action="ppaction://hlinksldjump"/>
            <a:extLst>
              <a:ext uri="{FF2B5EF4-FFF2-40B4-BE49-F238E27FC236}">
                <a16:creationId xmlns:a16="http://schemas.microsoft.com/office/drawing/2014/main" id="{8DBE06BB-65CD-D101-F5C9-079B10F13662}"/>
              </a:ext>
            </a:extLst>
          </p:cNvPr>
          <p:cNvSpPr/>
          <p:nvPr/>
        </p:nvSpPr>
        <p:spPr>
          <a:xfrm>
            <a:off x="337448" y="3926147"/>
            <a:ext cx="4339055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300" b="1" dirty="0"/>
              <a:t>Alcance por </a:t>
            </a:r>
            <a:r>
              <a:rPr lang="es-CO" sz="2300" b="1" dirty="0">
                <a:solidFill>
                  <a:schemeClr val="tx1"/>
                </a:solidFill>
              </a:rPr>
              <a:t>semestre</a:t>
            </a:r>
          </a:p>
        </p:txBody>
      </p:sp>
      <p:sp>
        <p:nvSpPr>
          <p:cNvPr id="14" name="Rectángulo 13">
            <a:hlinkClick r:id="rId15" action="ppaction://hlinksldjump"/>
            <a:extLst>
              <a:ext uri="{FF2B5EF4-FFF2-40B4-BE49-F238E27FC236}">
                <a16:creationId xmlns:a16="http://schemas.microsoft.com/office/drawing/2014/main" id="{30393477-1FAC-E06A-BCBD-2E7E5470F397}"/>
              </a:ext>
            </a:extLst>
          </p:cNvPr>
          <p:cNvSpPr/>
          <p:nvPr/>
        </p:nvSpPr>
        <p:spPr>
          <a:xfrm>
            <a:off x="5014695" y="3943156"/>
            <a:ext cx="4339055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300" b="1" dirty="0"/>
              <a:t>Modelo conceptual de datos</a:t>
            </a:r>
          </a:p>
        </p:txBody>
      </p:sp>
      <p:sp>
        <p:nvSpPr>
          <p:cNvPr id="15" name="Rectángulo 14">
            <a:hlinkClick r:id="rId16" action="ppaction://hlinksldjump"/>
            <a:extLst>
              <a:ext uri="{FF2B5EF4-FFF2-40B4-BE49-F238E27FC236}">
                <a16:creationId xmlns:a16="http://schemas.microsoft.com/office/drawing/2014/main" id="{D876EB31-5F7A-6A3C-5B8A-268CB30F7AD0}"/>
              </a:ext>
            </a:extLst>
          </p:cNvPr>
          <p:cNvSpPr/>
          <p:nvPr/>
        </p:nvSpPr>
        <p:spPr>
          <a:xfrm>
            <a:off x="5014694" y="3070526"/>
            <a:ext cx="4339055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300" b="1" dirty="0"/>
              <a:t>Diseño global del sistema</a:t>
            </a:r>
          </a:p>
        </p:txBody>
      </p:sp>
      <p:sp>
        <p:nvSpPr>
          <p:cNvPr id="16" name="Rectángulo 15">
            <a:hlinkClick r:id="rId17" action="ppaction://hlinksldjump"/>
            <a:extLst>
              <a:ext uri="{FF2B5EF4-FFF2-40B4-BE49-F238E27FC236}">
                <a16:creationId xmlns:a16="http://schemas.microsoft.com/office/drawing/2014/main" id="{9FAEC31B-4C46-F5FE-0550-E786F74A6F5B}"/>
              </a:ext>
            </a:extLst>
          </p:cNvPr>
          <p:cNvSpPr/>
          <p:nvPr/>
        </p:nvSpPr>
        <p:spPr>
          <a:xfrm>
            <a:off x="5014694" y="2194242"/>
            <a:ext cx="4339055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300" b="1" dirty="0"/>
              <a:t>Reglas de negocio</a:t>
            </a:r>
          </a:p>
        </p:txBody>
      </p:sp>
      <p:sp>
        <p:nvSpPr>
          <p:cNvPr id="17" name="Rectángulo 16">
            <a:hlinkClick r:id="rId18" action="ppaction://hlinksldjump"/>
            <a:extLst>
              <a:ext uri="{FF2B5EF4-FFF2-40B4-BE49-F238E27FC236}">
                <a16:creationId xmlns:a16="http://schemas.microsoft.com/office/drawing/2014/main" id="{FA21D847-D1D7-308D-A614-87762CE3138F}"/>
              </a:ext>
            </a:extLst>
          </p:cNvPr>
          <p:cNvSpPr/>
          <p:nvPr/>
        </p:nvSpPr>
        <p:spPr>
          <a:xfrm>
            <a:off x="5014693" y="4935933"/>
            <a:ext cx="4339055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300" b="1" dirty="0"/>
              <a:t>Cibergrafía</a:t>
            </a:r>
          </a:p>
        </p:txBody>
      </p:sp>
    </p:spTree>
    <p:extLst>
      <p:ext uri="{BB962C8B-B14F-4D97-AF65-F5344CB8AC3E}">
        <p14:creationId xmlns:p14="http://schemas.microsoft.com/office/powerpoint/2010/main" val="1105842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1ddc89de145_0_4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-7219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ddc89de145_0_4"/>
          <p:cNvSpPr txBox="1"/>
          <p:nvPr/>
        </p:nvSpPr>
        <p:spPr>
          <a:xfrm>
            <a:off x="988765" y="501957"/>
            <a:ext cx="9802500" cy="103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2300" b="1" i="0" u="none" strike="noStrike" cap="none" dirty="0">
                <a:solidFill>
                  <a:schemeClr val="dk1"/>
                </a:solidFill>
              </a:rPr>
              <a:t>Diseño global del sistema</a:t>
            </a:r>
            <a:endParaRPr sz="2300" b="1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2300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0CC607-F5FD-93B2-1C88-94D17ED65327}"/>
              </a:ext>
            </a:extLst>
          </p:cNvPr>
          <p:cNvSpPr txBox="1"/>
          <p:nvPr/>
        </p:nvSpPr>
        <p:spPr>
          <a:xfrm>
            <a:off x="5365569" y="5908575"/>
            <a:ext cx="2001882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O" sz="9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Fuente: </a:t>
            </a:r>
            <a:r>
              <a:rPr lang="es-CO" sz="900" b="0" i="1" u="sng" strike="noStrike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</a:rPr>
              <a:t>profpia</a:t>
            </a:r>
            <a:endParaRPr lang="es-CO" sz="9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3" name="Botón de acción: ir hacia atrás o anterior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9B6F3DB-A420-53E5-D6F4-CC7500B40FE8}"/>
              </a:ext>
            </a:extLst>
          </p:cNvPr>
          <p:cNvSpPr/>
          <p:nvPr/>
        </p:nvSpPr>
        <p:spPr>
          <a:xfrm>
            <a:off x="10650071" y="5997388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Botón de acción: ir hacia delante o siguiente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8D11614-0F49-39A8-49E7-C6A1109A2AC1}"/>
              </a:ext>
            </a:extLst>
          </p:cNvPr>
          <p:cNvSpPr/>
          <p:nvPr/>
        </p:nvSpPr>
        <p:spPr>
          <a:xfrm>
            <a:off x="11080376" y="5997388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Botón de acción: ir a inicio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4C9D281-18F5-C496-F021-3DC935D2577D}"/>
              </a:ext>
            </a:extLst>
          </p:cNvPr>
          <p:cNvSpPr/>
          <p:nvPr/>
        </p:nvSpPr>
        <p:spPr>
          <a:xfrm>
            <a:off x="11577918" y="5997388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F83C9F8-A5F4-1EDA-871D-A2AE7C59695F}"/>
              </a:ext>
            </a:extLst>
          </p:cNvPr>
          <p:cNvSpPr/>
          <p:nvPr/>
        </p:nvSpPr>
        <p:spPr>
          <a:xfrm>
            <a:off x="2860196" y="1047952"/>
            <a:ext cx="411970" cy="4376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6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CDF99F9-88BD-C72E-5023-F2605B06F7CA}"/>
              </a:ext>
            </a:extLst>
          </p:cNvPr>
          <p:cNvSpPr/>
          <p:nvPr/>
        </p:nvSpPr>
        <p:spPr>
          <a:xfrm>
            <a:off x="2020241" y="3429000"/>
            <a:ext cx="1679910" cy="486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Tr.Validar</a:t>
            </a:r>
            <a:endParaRPr lang="es-CO" sz="1800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50D5AC1-4370-16A0-FBDB-54275453C32A}"/>
              </a:ext>
            </a:extLst>
          </p:cNvPr>
          <p:cNvCxnSpPr>
            <a:cxnSpLocks/>
          </p:cNvCxnSpPr>
          <p:nvPr/>
        </p:nvCxnSpPr>
        <p:spPr>
          <a:xfrm>
            <a:off x="3066181" y="2702447"/>
            <a:ext cx="0" cy="79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17F0BE4B-FF18-CA47-AE18-3552AEA1C37B}"/>
              </a:ext>
            </a:extLst>
          </p:cNvPr>
          <p:cNvCxnSpPr>
            <a:cxnSpLocks/>
          </p:cNvCxnSpPr>
          <p:nvPr/>
        </p:nvCxnSpPr>
        <p:spPr>
          <a:xfrm>
            <a:off x="3066181" y="1465401"/>
            <a:ext cx="1119" cy="52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60F6DF0D-8379-74F8-223A-CC52F46B1DF7}"/>
              </a:ext>
            </a:extLst>
          </p:cNvPr>
          <p:cNvCxnSpPr>
            <a:stCxn id="197" idx="2"/>
          </p:cNvCxnSpPr>
          <p:nvPr/>
        </p:nvCxnSpPr>
        <p:spPr>
          <a:xfrm flipH="1">
            <a:off x="5885171" y="1539134"/>
            <a:ext cx="4844" cy="384401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4D0B7F62-DDA2-CDD4-7583-5D8ADB61616D}"/>
              </a:ext>
            </a:extLst>
          </p:cNvPr>
          <p:cNvSpPr/>
          <p:nvPr/>
        </p:nvSpPr>
        <p:spPr>
          <a:xfrm>
            <a:off x="8507866" y="1095022"/>
            <a:ext cx="411970" cy="4376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7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4D0B4877-A196-ABFC-0862-99F0E590DDE9}"/>
              </a:ext>
            </a:extLst>
          </p:cNvPr>
          <p:cNvSpPr/>
          <p:nvPr/>
        </p:nvSpPr>
        <p:spPr>
          <a:xfrm>
            <a:off x="7458776" y="1975894"/>
            <a:ext cx="2233749" cy="726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E.RespuestasHTTP</a:t>
            </a:r>
            <a:endParaRPr lang="es-CO" sz="1800" dirty="0"/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01924625-6FB5-4394-4782-2D319FDB26B7}"/>
              </a:ext>
            </a:extLst>
          </p:cNvPr>
          <p:cNvCxnSpPr>
            <a:cxnSpLocks/>
          </p:cNvCxnSpPr>
          <p:nvPr/>
        </p:nvCxnSpPr>
        <p:spPr>
          <a:xfrm>
            <a:off x="8705234" y="1549074"/>
            <a:ext cx="8617" cy="37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65FEE2AF-5075-DFA8-BE5A-4593C0EA25C1}"/>
              </a:ext>
            </a:extLst>
          </p:cNvPr>
          <p:cNvSpPr/>
          <p:nvPr/>
        </p:nvSpPr>
        <p:spPr>
          <a:xfrm>
            <a:off x="1724274" y="1971806"/>
            <a:ext cx="2683813" cy="726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Cor.ControlDeVersiones</a:t>
            </a:r>
            <a:endParaRPr lang="es-CO" sz="18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9599150-5783-00A2-7137-70EC24289F05}"/>
              </a:ext>
            </a:extLst>
          </p:cNvPr>
          <p:cNvSpPr/>
          <p:nvPr/>
        </p:nvSpPr>
        <p:spPr>
          <a:xfrm>
            <a:off x="10004575" y="3338134"/>
            <a:ext cx="927884" cy="486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/>
              <a:t>post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184AEE9-8F39-E901-A32F-7D3E76E00BC0}"/>
              </a:ext>
            </a:extLst>
          </p:cNvPr>
          <p:cNvSpPr/>
          <p:nvPr/>
        </p:nvSpPr>
        <p:spPr>
          <a:xfrm>
            <a:off x="8774013" y="3358330"/>
            <a:ext cx="1017657" cy="486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delete</a:t>
            </a:r>
            <a:endParaRPr lang="es-CO" sz="18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D047083-AED4-A868-F595-A9F16C1C07C1}"/>
              </a:ext>
            </a:extLst>
          </p:cNvPr>
          <p:cNvSpPr/>
          <p:nvPr/>
        </p:nvSpPr>
        <p:spPr>
          <a:xfrm>
            <a:off x="7510425" y="3338134"/>
            <a:ext cx="1017656" cy="486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put</a:t>
            </a:r>
            <a:endParaRPr lang="es-CO" sz="180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1D916DC-6C24-1007-F776-64F53D796458}"/>
              </a:ext>
            </a:extLst>
          </p:cNvPr>
          <p:cNvSpPr/>
          <p:nvPr/>
        </p:nvSpPr>
        <p:spPr>
          <a:xfrm>
            <a:off x="6009142" y="3338135"/>
            <a:ext cx="1144461" cy="486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get</a:t>
            </a:r>
            <a:endParaRPr lang="es-CO" sz="1800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86DBD1B-51FF-C4D5-FB3D-8E7038CC794E}"/>
              </a:ext>
            </a:extLst>
          </p:cNvPr>
          <p:cNvCxnSpPr>
            <a:cxnSpLocks/>
          </p:cNvCxnSpPr>
          <p:nvPr/>
        </p:nvCxnSpPr>
        <p:spPr>
          <a:xfrm flipH="1">
            <a:off x="6459596" y="2723881"/>
            <a:ext cx="2122742" cy="60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3E4626A-1B1B-AC66-20A0-FFD85F3AF9AB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8019253" y="2702447"/>
            <a:ext cx="556398" cy="63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6B4600B-9689-3DC4-16A7-55E6CA7CEFB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612071" y="2681472"/>
            <a:ext cx="1856446" cy="65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7FC855F-F0FF-172E-6A9C-0F1BB310A5A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5651" y="2702447"/>
            <a:ext cx="707191" cy="65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iagrama de flujo: decisión 25">
            <a:extLst>
              <a:ext uri="{FF2B5EF4-FFF2-40B4-BE49-F238E27FC236}">
                <a16:creationId xmlns:a16="http://schemas.microsoft.com/office/drawing/2014/main" id="{44654F0B-A45A-0967-346C-C30F559FB37E}"/>
              </a:ext>
            </a:extLst>
          </p:cNvPr>
          <p:cNvSpPr/>
          <p:nvPr/>
        </p:nvSpPr>
        <p:spPr>
          <a:xfrm>
            <a:off x="8467475" y="2563484"/>
            <a:ext cx="266147" cy="382226"/>
          </a:xfrm>
          <a:prstGeom prst="flowChartDecisi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492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17" grpId="0" animBg="1"/>
      <p:bldP spid="18" grpId="0" animBg="1"/>
      <p:bldP spid="20" grpId="0" animBg="1"/>
      <p:bldP spid="21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1ddc89de145_0_4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1500" y="0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ddc89de145_0_4"/>
          <p:cNvSpPr txBox="1"/>
          <p:nvPr/>
        </p:nvSpPr>
        <p:spPr>
          <a:xfrm>
            <a:off x="988765" y="501957"/>
            <a:ext cx="9802500" cy="103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2300" b="1" i="0" u="none" strike="noStrike" cap="none" dirty="0">
                <a:solidFill>
                  <a:schemeClr val="dk1"/>
                </a:solidFill>
              </a:rPr>
              <a:t>Diseño global del sistema</a:t>
            </a:r>
            <a:endParaRPr sz="2300" b="1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2300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0CC607-F5FD-93B2-1C88-94D17ED65327}"/>
              </a:ext>
            </a:extLst>
          </p:cNvPr>
          <p:cNvSpPr txBox="1"/>
          <p:nvPr/>
        </p:nvSpPr>
        <p:spPr>
          <a:xfrm>
            <a:off x="5365569" y="5908575"/>
            <a:ext cx="2001882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O" sz="9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Fuente: </a:t>
            </a:r>
            <a:r>
              <a:rPr lang="es-CO" sz="900" b="0" i="1" u="sng" strike="noStrike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</a:rPr>
              <a:t>profpia</a:t>
            </a:r>
            <a:endParaRPr lang="es-CO" sz="9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3" name="Botón de acción: ir hacia atrás o anterior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9B6F3DB-A420-53E5-D6F4-CC7500B40FE8}"/>
              </a:ext>
            </a:extLst>
          </p:cNvPr>
          <p:cNvSpPr/>
          <p:nvPr/>
        </p:nvSpPr>
        <p:spPr>
          <a:xfrm>
            <a:off x="10650071" y="5997388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Botón de acción: ir hacia delante o siguiente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8D11614-0F49-39A8-49E7-C6A1109A2AC1}"/>
              </a:ext>
            </a:extLst>
          </p:cNvPr>
          <p:cNvSpPr/>
          <p:nvPr/>
        </p:nvSpPr>
        <p:spPr>
          <a:xfrm>
            <a:off x="11080376" y="5997388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Botón de acción: ir a inicio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4C9D281-18F5-C496-F021-3DC935D2577D}"/>
              </a:ext>
            </a:extLst>
          </p:cNvPr>
          <p:cNvSpPr/>
          <p:nvPr/>
        </p:nvSpPr>
        <p:spPr>
          <a:xfrm>
            <a:off x="11577918" y="5997388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60F6DF0D-8379-74F8-223A-CC52F46B1DF7}"/>
              </a:ext>
            </a:extLst>
          </p:cNvPr>
          <p:cNvCxnSpPr>
            <a:stCxn id="197" idx="2"/>
          </p:cNvCxnSpPr>
          <p:nvPr/>
        </p:nvCxnSpPr>
        <p:spPr>
          <a:xfrm flipH="1">
            <a:off x="5885171" y="1539134"/>
            <a:ext cx="4844" cy="384401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9DA90566-921A-60FF-1A1A-25D7F55BF108}"/>
              </a:ext>
            </a:extLst>
          </p:cNvPr>
          <p:cNvCxnSpPr>
            <a:cxnSpLocks/>
          </p:cNvCxnSpPr>
          <p:nvPr/>
        </p:nvCxnSpPr>
        <p:spPr>
          <a:xfrm>
            <a:off x="8835118" y="1802496"/>
            <a:ext cx="1119" cy="52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BD16F1DA-BF66-DA8D-64BC-580558B889B7}"/>
              </a:ext>
            </a:extLst>
          </p:cNvPr>
          <p:cNvSpPr/>
          <p:nvPr/>
        </p:nvSpPr>
        <p:spPr>
          <a:xfrm>
            <a:off x="2734083" y="1426349"/>
            <a:ext cx="411970" cy="4376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FC72D570-7E2C-6349-1B80-B6ABBEA10234}"/>
              </a:ext>
            </a:extLst>
          </p:cNvPr>
          <p:cNvSpPr/>
          <p:nvPr/>
        </p:nvSpPr>
        <p:spPr>
          <a:xfrm>
            <a:off x="1656535" y="2257098"/>
            <a:ext cx="2664938" cy="726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E.DatosActualizadosBD</a:t>
            </a:r>
            <a:endParaRPr lang="es-CO" sz="1800" dirty="0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98F84D56-32AE-3C73-F401-402A9D5BFE72}"/>
              </a:ext>
            </a:extLst>
          </p:cNvPr>
          <p:cNvCxnSpPr>
            <a:cxnSpLocks/>
          </p:cNvCxnSpPr>
          <p:nvPr/>
        </p:nvCxnSpPr>
        <p:spPr>
          <a:xfrm>
            <a:off x="2931451" y="1880401"/>
            <a:ext cx="8617" cy="37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ECB493B-E062-644A-904C-E3C39422C767}"/>
              </a:ext>
            </a:extLst>
          </p:cNvPr>
          <p:cNvSpPr/>
          <p:nvPr/>
        </p:nvSpPr>
        <p:spPr>
          <a:xfrm>
            <a:off x="2555900" y="3681600"/>
            <a:ext cx="1598088" cy="4778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Tr.Solicitud</a:t>
            </a:r>
            <a:r>
              <a:rPr lang="es-CO" sz="1800" dirty="0"/>
              <a:t> acceso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7A82D91F-F7D2-1709-AFDB-E5985071D2E4}"/>
              </a:ext>
            </a:extLst>
          </p:cNvPr>
          <p:cNvCxnSpPr>
            <a:cxnSpLocks/>
          </p:cNvCxnSpPr>
          <p:nvPr/>
        </p:nvCxnSpPr>
        <p:spPr>
          <a:xfrm>
            <a:off x="3126216" y="2948220"/>
            <a:ext cx="0" cy="70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11B41FFB-6220-76B0-C2EE-505393A790D8}"/>
              </a:ext>
            </a:extLst>
          </p:cNvPr>
          <p:cNvSpPr/>
          <p:nvPr/>
        </p:nvSpPr>
        <p:spPr>
          <a:xfrm>
            <a:off x="4674664" y="4795184"/>
            <a:ext cx="927884" cy="486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/>
              <a:t>post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7C05629-FE22-8F89-8E5F-7BE004635DCE}"/>
              </a:ext>
            </a:extLst>
          </p:cNvPr>
          <p:cNvSpPr/>
          <p:nvPr/>
        </p:nvSpPr>
        <p:spPr>
          <a:xfrm>
            <a:off x="3444102" y="4815380"/>
            <a:ext cx="1017657" cy="486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delete</a:t>
            </a:r>
            <a:endParaRPr lang="es-CO" sz="1800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35ECC317-4B3E-3EE8-E605-3853CBB6AD07}"/>
              </a:ext>
            </a:extLst>
          </p:cNvPr>
          <p:cNvSpPr/>
          <p:nvPr/>
        </p:nvSpPr>
        <p:spPr>
          <a:xfrm>
            <a:off x="2180514" y="4795184"/>
            <a:ext cx="1017656" cy="486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put</a:t>
            </a:r>
            <a:endParaRPr lang="es-CO" sz="1800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F0F37DA0-4220-AA59-F34D-E9AB49A3D051}"/>
              </a:ext>
            </a:extLst>
          </p:cNvPr>
          <p:cNvSpPr/>
          <p:nvPr/>
        </p:nvSpPr>
        <p:spPr>
          <a:xfrm>
            <a:off x="679231" y="4795185"/>
            <a:ext cx="1144461" cy="486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get</a:t>
            </a:r>
            <a:endParaRPr lang="es-CO" sz="1800" dirty="0"/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24728491-09DD-7D05-724D-9E66011E0747}"/>
              </a:ext>
            </a:extLst>
          </p:cNvPr>
          <p:cNvCxnSpPr>
            <a:cxnSpLocks/>
          </p:cNvCxnSpPr>
          <p:nvPr/>
        </p:nvCxnSpPr>
        <p:spPr>
          <a:xfrm flipH="1">
            <a:off x="1129685" y="4180931"/>
            <a:ext cx="2122742" cy="60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01CEB8DB-FBF8-3120-A54C-1834744C4377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2689342" y="4159497"/>
            <a:ext cx="556398" cy="63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BE264E47-16F4-E797-E97F-3899BC11E95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3282160" y="4138522"/>
            <a:ext cx="1856446" cy="65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2BE69808-26E6-9CF2-1ACE-C01AC98EB124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3245740" y="4159497"/>
            <a:ext cx="707191" cy="65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Diagrama de flujo: decisión 56">
            <a:extLst>
              <a:ext uri="{FF2B5EF4-FFF2-40B4-BE49-F238E27FC236}">
                <a16:creationId xmlns:a16="http://schemas.microsoft.com/office/drawing/2014/main" id="{1E1D9DF8-5A2B-F388-2E8E-D8F20D85536A}"/>
              </a:ext>
            </a:extLst>
          </p:cNvPr>
          <p:cNvSpPr/>
          <p:nvPr/>
        </p:nvSpPr>
        <p:spPr>
          <a:xfrm>
            <a:off x="3137564" y="4138522"/>
            <a:ext cx="266147" cy="382226"/>
          </a:xfrm>
          <a:prstGeom prst="flowChartDecisi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3BAB2908-D387-366E-2BFF-85645DE08725}"/>
              </a:ext>
            </a:extLst>
          </p:cNvPr>
          <p:cNvSpPr/>
          <p:nvPr/>
        </p:nvSpPr>
        <p:spPr>
          <a:xfrm>
            <a:off x="8633979" y="1338889"/>
            <a:ext cx="411970" cy="4376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975B5924-B15A-3CE9-117D-775C14738B69}"/>
              </a:ext>
            </a:extLst>
          </p:cNvPr>
          <p:cNvSpPr/>
          <p:nvPr/>
        </p:nvSpPr>
        <p:spPr>
          <a:xfrm>
            <a:off x="8029784" y="3651995"/>
            <a:ext cx="1679910" cy="486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DatosBD</a:t>
            </a:r>
            <a:endParaRPr lang="es-CO" sz="1800" dirty="0"/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09CF557B-A825-DFAD-676A-6A6A9E84C02D}"/>
              </a:ext>
            </a:extLst>
          </p:cNvPr>
          <p:cNvCxnSpPr>
            <a:cxnSpLocks/>
          </p:cNvCxnSpPr>
          <p:nvPr/>
        </p:nvCxnSpPr>
        <p:spPr>
          <a:xfrm>
            <a:off x="8835118" y="2856708"/>
            <a:ext cx="0" cy="79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E47526B9-D373-F3DD-B4BE-50BEA3D1E131}"/>
              </a:ext>
            </a:extLst>
          </p:cNvPr>
          <p:cNvSpPr/>
          <p:nvPr/>
        </p:nvSpPr>
        <p:spPr>
          <a:xfrm>
            <a:off x="8008194" y="4761207"/>
            <a:ext cx="1679910" cy="486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Tr.validar</a:t>
            </a:r>
            <a:endParaRPr lang="es-CO" sz="1800" dirty="0"/>
          </a:p>
        </p:txBody>
      </p:sp>
      <p:cxnSp>
        <p:nvCxnSpPr>
          <p:cNvPr id="192" name="Conector recto de flecha 191">
            <a:extLst>
              <a:ext uri="{FF2B5EF4-FFF2-40B4-BE49-F238E27FC236}">
                <a16:creationId xmlns:a16="http://schemas.microsoft.com/office/drawing/2014/main" id="{8B7819EF-AE92-1EC7-9FCC-6143CF300100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8848149" y="4091487"/>
            <a:ext cx="21590" cy="66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ectángulo 192">
            <a:extLst>
              <a:ext uri="{FF2B5EF4-FFF2-40B4-BE49-F238E27FC236}">
                <a16:creationId xmlns:a16="http://schemas.microsoft.com/office/drawing/2014/main" id="{2D3E7695-8FBC-B180-517A-EA5B42B2FE7A}"/>
              </a:ext>
            </a:extLst>
          </p:cNvPr>
          <p:cNvSpPr/>
          <p:nvPr/>
        </p:nvSpPr>
        <p:spPr>
          <a:xfrm>
            <a:off x="7449189" y="2263022"/>
            <a:ext cx="2683813" cy="726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 err="1"/>
              <a:t>E.MenúDelDia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157734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7" grpId="0" animBg="1"/>
      <p:bldP spid="58" grpId="0" animBg="1"/>
      <p:bldP spid="59" grpId="0" animBg="1"/>
      <p:bldP spid="63" grpId="0" animBg="1"/>
      <p:bldP spid="19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1ddc89de145_0_4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-70125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ddc89de145_0_4"/>
          <p:cNvSpPr txBox="1"/>
          <p:nvPr/>
        </p:nvSpPr>
        <p:spPr>
          <a:xfrm>
            <a:off x="988765" y="721216"/>
            <a:ext cx="9802500" cy="103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2300" b="1" dirty="0">
                <a:solidFill>
                  <a:schemeClr val="dk1"/>
                </a:solidFill>
              </a:rPr>
              <a:t>Modelo conceptual de datos</a:t>
            </a:r>
            <a:endParaRPr sz="2300" b="1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2300" i="0" u="none" strike="noStrike" cap="none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0CC607-F5FD-93B2-1C88-94D17ED65327}"/>
              </a:ext>
            </a:extLst>
          </p:cNvPr>
          <p:cNvSpPr txBox="1"/>
          <p:nvPr/>
        </p:nvSpPr>
        <p:spPr>
          <a:xfrm>
            <a:off x="5574575" y="5787551"/>
            <a:ext cx="2001882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O" sz="9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Fuente: </a:t>
            </a:r>
            <a:r>
              <a:rPr lang="es-CO" sz="900" i="1" u="sng" dirty="0">
                <a:solidFill>
                  <a:srgbClr val="0563C1"/>
                </a:solidFill>
                <a:latin typeface="Times New Roman" panose="02020603050405020304" pitchFamily="18" charset="0"/>
              </a:rPr>
              <a:t>propia</a:t>
            </a:r>
            <a:endParaRPr lang="es-CO" sz="9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3" name="Botón de acción: ir hacia atrás o anterior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9B6F3DB-A420-53E5-D6F4-CC7500B40FE8}"/>
              </a:ext>
            </a:extLst>
          </p:cNvPr>
          <p:cNvSpPr/>
          <p:nvPr/>
        </p:nvSpPr>
        <p:spPr>
          <a:xfrm>
            <a:off x="10650071" y="5997388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Botón de acción: ir hacia delante o siguiente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8D11614-0F49-39A8-49E7-C6A1109A2AC1}"/>
              </a:ext>
            </a:extLst>
          </p:cNvPr>
          <p:cNvSpPr/>
          <p:nvPr/>
        </p:nvSpPr>
        <p:spPr>
          <a:xfrm>
            <a:off x="11080376" y="5997388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Botón de acción: ir a inicio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4C9D281-18F5-C496-F021-3DC935D2577D}"/>
              </a:ext>
            </a:extLst>
          </p:cNvPr>
          <p:cNvSpPr/>
          <p:nvPr/>
        </p:nvSpPr>
        <p:spPr>
          <a:xfrm>
            <a:off x="11577918" y="5997388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Google Shape;150;g1e0081bfe90_0_18">
            <a:extLst>
              <a:ext uri="{FF2B5EF4-FFF2-40B4-BE49-F238E27FC236}">
                <a16:creationId xmlns:a16="http://schemas.microsoft.com/office/drawing/2014/main" id="{826C6ED8-9BE8-0AE8-8436-AE93919950E7}"/>
              </a:ext>
            </a:extLst>
          </p:cNvPr>
          <p:cNvSpPr txBox="1"/>
          <p:nvPr/>
        </p:nvSpPr>
        <p:spPr>
          <a:xfrm>
            <a:off x="10543518" y="5295095"/>
            <a:ext cx="1034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CO" sz="9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Fuente: Propia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n 5" descr="Imagen que contiene nombre de la empresa&#10;&#10;Descripción generada automáticamente">
            <a:extLst>
              <a:ext uri="{FF2B5EF4-FFF2-40B4-BE49-F238E27FC236}">
                <a16:creationId xmlns:a16="http://schemas.microsoft.com/office/drawing/2014/main" id="{56C6D140-2435-862D-2483-A0E32B935E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887" t="4762" r="30723" b="68571"/>
          <a:stretch/>
        </p:blipFill>
        <p:spPr>
          <a:xfrm>
            <a:off x="10309533" y="3975783"/>
            <a:ext cx="1470090" cy="13193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7231B75-308C-6F2E-8842-06E9AF72E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4987" y="1285875"/>
            <a:ext cx="85820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29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1de11687736_1_14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0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de11687736_1_14"/>
          <p:cNvSpPr txBox="1"/>
          <p:nvPr/>
        </p:nvSpPr>
        <p:spPr>
          <a:xfrm>
            <a:off x="1194750" y="768000"/>
            <a:ext cx="9802500" cy="627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2300" b="1" i="0" u="none" strike="noStrike" cap="none" dirty="0">
                <a:solidFill>
                  <a:schemeClr val="dk1"/>
                </a:solidFill>
              </a:rPr>
              <a:t>Cibergrafía</a:t>
            </a:r>
            <a:endParaRPr sz="2300" b="1" i="0" u="none" strike="noStrike" cap="none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300" u="sng" dirty="0">
                <a:solidFill>
                  <a:schemeClr val="hlink"/>
                </a:solidFill>
              </a:rPr>
              <a:t>Góngora Pérez, A. F. (2022). </a:t>
            </a:r>
            <a:r>
              <a:rPr lang="es-ES" sz="2300" u="sng" dirty="0" err="1">
                <a:solidFill>
                  <a:schemeClr val="hlink"/>
                </a:solidFill>
              </a:rPr>
              <a:t>Inbound</a:t>
            </a:r>
            <a:r>
              <a:rPr lang="es-ES" sz="2300" u="sng" dirty="0">
                <a:solidFill>
                  <a:schemeClr val="hlink"/>
                </a:solidFill>
              </a:rPr>
              <a:t> Marketing como estrategia de social Marketing para potenciar las ventas de la panadería y pastelería CAXAPAN, Cajamarca 2020.</a:t>
            </a: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2300" u="sng" dirty="0">
              <a:solidFill>
                <a:schemeClr val="hlink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300" u="sng" dirty="0">
                <a:solidFill>
                  <a:schemeClr val="hlink"/>
                </a:solidFill>
              </a:rPr>
              <a:t>Balarezo Indacochea, S. (2018). Estrategias de marketing digital para el aumento de las ventas, en el sector gastronómico panadería y pastelería en el distrito de La Molina.</a:t>
            </a: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2300" u="sng" dirty="0">
              <a:solidFill>
                <a:schemeClr val="hlink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300" u="sng" dirty="0">
                <a:solidFill>
                  <a:schemeClr val="hlink"/>
                </a:solidFill>
              </a:rPr>
              <a:t>Cristancho González, P. A., &amp; Farfán Vega, L. C. (2014). Pastelería </a:t>
            </a:r>
            <a:r>
              <a:rPr lang="es-ES" sz="2300" u="sng" dirty="0" err="1">
                <a:solidFill>
                  <a:schemeClr val="hlink"/>
                </a:solidFill>
              </a:rPr>
              <a:t>CRISFAR'paladar</a:t>
            </a:r>
            <a:r>
              <a:rPr lang="es-ES" sz="2300" u="sng" dirty="0">
                <a:solidFill>
                  <a:schemeClr val="hlink"/>
                </a:solidFill>
              </a:rPr>
              <a:t> y salud'.</a:t>
            </a:r>
            <a:endParaRPr sz="2300" u="sng" dirty="0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1200" dirty="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Botón de acción: ir hacia atrás o anterior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2FE6C9D-C302-C8BD-C764-BC0A695F8118}"/>
              </a:ext>
            </a:extLst>
          </p:cNvPr>
          <p:cNvSpPr/>
          <p:nvPr/>
        </p:nvSpPr>
        <p:spPr>
          <a:xfrm>
            <a:off x="10650071" y="5997388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Botón de acción: ir hacia delante o siguiente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4CBE405-C7FD-AB40-5AB9-0049C8B05E75}"/>
              </a:ext>
            </a:extLst>
          </p:cNvPr>
          <p:cNvSpPr/>
          <p:nvPr/>
        </p:nvSpPr>
        <p:spPr>
          <a:xfrm>
            <a:off x="11080376" y="5997388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Botón de acción: ir a inicio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7A82DAA2-19B0-4B98-9DCE-9EC9924BA67D}"/>
              </a:ext>
            </a:extLst>
          </p:cNvPr>
          <p:cNvSpPr/>
          <p:nvPr/>
        </p:nvSpPr>
        <p:spPr>
          <a:xfrm>
            <a:off x="11577918" y="5997388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6" descr="Imagen que contiene Diagra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50;g1e0081bfe90_0_18">
            <a:extLst>
              <a:ext uri="{FF2B5EF4-FFF2-40B4-BE49-F238E27FC236}">
                <a16:creationId xmlns:a16="http://schemas.microsoft.com/office/drawing/2014/main" id="{D8594E90-DCC7-4710-AD00-701EC2F43819}"/>
              </a:ext>
            </a:extLst>
          </p:cNvPr>
          <p:cNvSpPr txBox="1"/>
          <p:nvPr/>
        </p:nvSpPr>
        <p:spPr>
          <a:xfrm>
            <a:off x="10639638" y="5898410"/>
            <a:ext cx="1034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CO" sz="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Fuente: Propia</a:t>
            </a:r>
            <a:endParaRPr lang="es-CO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 descr="Imagen que contiene nombre de la empresa&#10;&#10;Descripción generada automáticamente">
            <a:extLst>
              <a:ext uri="{FF2B5EF4-FFF2-40B4-BE49-F238E27FC236}">
                <a16:creationId xmlns:a16="http://schemas.microsoft.com/office/drawing/2014/main" id="{A763FAF4-0967-E342-EF40-5C2C2DB292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887" t="4762" r="30723" b="68571"/>
          <a:stretch/>
        </p:blipFill>
        <p:spPr>
          <a:xfrm>
            <a:off x="10107828" y="4325274"/>
            <a:ext cx="1470090" cy="13193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4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 txBox="1"/>
          <p:nvPr/>
        </p:nvSpPr>
        <p:spPr>
          <a:xfrm>
            <a:off x="569550" y="2657400"/>
            <a:ext cx="11052900" cy="2002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b="1" i="0" u="none" strike="noStrike" cap="none" dirty="0">
                <a:solidFill>
                  <a:schemeClr val="dk1"/>
                </a:solidFill>
              </a:rPr>
              <a:t>Título</a:t>
            </a:r>
            <a:endParaRPr sz="3200" b="1" i="0" u="none" strike="noStrike" cap="none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300" dirty="0">
                <a:solidFill>
                  <a:schemeClr val="dk1"/>
                </a:solidFill>
              </a:rPr>
              <a:t>TRANSFORMACIÓN DINÁMICA DE MENÚS, INNOVACIÓN CULINARIA A TRAVÉS DE LA TECNOLOGPIA DE LA PASTELERÍA DE MAR MEDELLIN PRADO CENTRO, AÑO 2023-2</a:t>
            </a:r>
            <a:endParaRPr sz="23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9584685" y="5659437"/>
            <a:ext cx="2449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CO" sz="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Fuente: </a:t>
            </a:r>
            <a:r>
              <a:rPr lang="es-CO" sz="900" b="0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https://www.agileinnova.org/academy</a:t>
            </a:r>
            <a:endParaRPr sz="9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Botón de acción: ir hacia atrás o anterior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32EC6D8-CD28-F7B5-B62B-465C8F7244F4}"/>
              </a:ext>
            </a:extLst>
          </p:cNvPr>
          <p:cNvSpPr/>
          <p:nvPr/>
        </p:nvSpPr>
        <p:spPr>
          <a:xfrm>
            <a:off x="10650071" y="5997388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Botón de acción: ir hacia delante o siguiente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A3A31B1-B9D3-A265-9B3B-EE9ED91AEBF3}"/>
              </a:ext>
            </a:extLst>
          </p:cNvPr>
          <p:cNvSpPr/>
          <p:nvPr/>
        </p:nvSpPr>
        <p:spPr>
          <a:xfrm>
            <a:off x="11080376" y="5997388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Botón de acción: ir a inicio 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1953DA9F-82EC-6F5C-6E55-86E597E5A682}"/>
              </a:ext>
            </a:extLst>
          </p:cNvPr>
          <p:cNvSpPr/>
          <p:nvPr/>
        </p:nvSpPr>
        <p:spPr>
          <a:xfrm>
            <a:off x="11577918" y="5997388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7" name="Imagen 6" descr="Imagen que contiene nombre de la empresa&#10;&#10;Descripción generada automáticamente">
            <a:extLst>
              <a:ext uri="{FF2B5EF4-FFF2-40B4-BE49-F238E27FC236}">
                <a16:creationId xmlns:a16="http://schemas.microsoft.com/office/drawing/2014/main" id="{AD967F8F-09EB-DE6E-BC5B-15A55E1FF0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887" t="4762" r="30723" b="68571"/>
          <a:stretch/>
        </p:blipFill>
        <p:spPr>
          <a:xfrm>
            <a:off x="10107828" y="4325274"/>
            <a:ext cx="1470090" cy="13193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2927" y="0"/>
            <a:ext cx="12193500" cy="6858000"/>
          </a:xfrm>
          <a:prstGeom prst="rect">
            <a:avLst/>
          </a:prstGeom>
          <a:noFill/>
          <a:ln w="9525" cap="flat" cmpd="sng">
            <a:solidFill>
              <a:srgbClr val="3EA72E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5A775FF-A4AB-6D78-B941-39D6EE24B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83FC53-83C8-656E-9E1B-27099C7E7A56}"/>
              </a:ext>
            </a:extLst>
          </p:cNvPr>
          <p:cNvSpPr txBox="1"/>
          <p:nvPr/>
        </p:nvSpPr>
        <p:spPr>
          <a:xfrm>
            <a:off x="3040380" y="3235923"/>
            <a:ext cx="61068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3790E28-D505-EC97-5E43-A3276D768330}"/>
              </a:ext>
            </a:extLst>
          </p:cNvPr>
          <p:cNvSpPr txBox="1"/>
          <p:nvPr/>
        </p:nvSpPr>
        <p:spPr>
          <a:xfrm>
            <a:off x="3040380" y="3235923"/>
            <a:ext cx="61068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dirty="0">
                <a:effectLst/>
              </a:rPr>
              <a:t> 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86CBD26-08C0-9675-A228-D5DF717D7753}"/>
              </a:ext>
            </a:extLst>
          </p:cNvPr>
          <p:cNvSpPr txBox="1"/>
          <p:nvPr/>
        </p:nvSpPr>
        <p:spPr>
          <a:xfrm>
            <a:off x="3040380" y="683225"/>
            <a:ext cx="618526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CO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Problema</a:t>
            </a:r>
            <a:endParaRPr lang="es-CO" sz="2400" b="0" dirty="0">
              <a:effectLst/>
              <a:latin typeface="+mj-lt"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596DAE4-BF73-812A-9F6D-41B8CCE2A971}"/>
              </a:ext>
            </a:extLst>
          </p:cNvPr>
          <p:cNvSpPr txBox="1"/>
          <p:nvPr/>
        </p:nvSpPr>
        <p:spPr>
          <a:xfrm>
            <a:off x="5274129" y="4773368"/>
            <a:ext cx="2001882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O" sz="9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Fuente: </a:t>
            </a:r>
            <a:r>
              <a:rPr lang="es-CO" sz="900" b="0" i="1" u="sng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hlinkClick r:id="rId4"/>
              </a:rPr>
              <a:t>www.flaticon.es</a:t>
            </a:r>
            <a:endParaRPr lang="es-CO" sz="9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25" name="Botón de acción: ir hacia atrás o anterior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739BF93-A6B7-5B06-13FD-E7C787116AC2}"/>
              </a:ext>
            </a:extLst>
          </p:cNvPr>
          <p:cNvSpPr/>
          <p:nvPr/>
        </p:nvSpPr>
        <p:spPr>
          <a:xfrm>
            <a:off x="10650071" y="5997388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Botón de acción: ir hacia delante o siguiente 2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D568939-D6AB-268E-1F33-2FC1BE2DCA1B}"/>
              </a:ext>
            </a:extLst>
          </p:cNvPr>
          <p:cNvSpPr/>
          <p:nvPr/>
        </p:nvSpPr>
        <p:spPr>
          <a:xfrm>
            <a:off x="11080376" y="5997388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Botón de acción: ir a inicio 2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F19F56DE-6A93-A133-1AB5-0B6B87AB58CD}"/>
              </a:ext>
            </a:extLst>
          </p:cNvPr>
          <p:cNvSpPr/>
          <p:nvPr/>
        </p:nvSpPr>
        <p:spPr>
          <a:xfrm>
            <a:off x="11577918" y="5997388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1026" name="Picture 2" descr="El secreto de emprender está en estudiar el problema y no la solución -  Bergadá Asociados - Ley Segunda Oportunidad">
            <a:extLst>
              <a:ext uri="{FF2B5EF4-FFF2-40B4-BE49-F238E27FC236}">
                <a16:creationId xmlns:a16="http://schemas.microsoft.com/office/drawing/2014/main" id="{6926F836-C340-DF56-C772-941A6F41C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066" y="1626875"/>
            <a:ext cx="2539534" cy="295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39A80E27-3EAB-EA16-56F9-A30AA8948522}"/>
              </a:ext>
            </a:extLst>
          </p:cNvPr>
          <p:cNvSpPr/>
          <p:nvPr/>
        </p:nvSpPr>
        <p:spPr>
          <a:xfrm>
            <a:off x="1462193" y="796834"/>
            <a:ext cx="2239052" cy="12094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/>
              <a:t>Cambios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63F9996-E97E-11AC-80F7-4517090848D7}"/>
              </a:ext>
            </a:extLst>
          </p:cNvPr>
          <p:cNvSpPr/>
          <p:nvPr/>
        </p:nvSpPr>
        <p:spPr>
          <a:xfrm>
            <a:off x="7958595" y="805177"/>
            <a:ext cx="2239052" cy="12094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/>
              <a:t>Gestión administrativa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1240423-264A-D0B7-AE31-BF98D38E3D82}"/>
              </a:ext>
            </a:extLst>
          </p:cNvPr>
          <p:cNvSpPr/>
          <p:nvPr/>
        </p:nvSpPr>
        <p:spPr>
          <a:xfrm>
            <a:off x="9411265" y="2938989"/>
            <a:ext cx="2239052" cy="12094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/>
              <a:t>Procesos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AFEE116-7650-8481-34B1-D3E95C689C8D}"/>
              </a:ext>
            </a:extLst>
          </p:cNvPr>
          <p:cNvSpPr/>
          <p:nvPr/>
        </p:nvSpPr>
        <p:spPr>
          <a:xfrm>
            <a:off x="1353608" y="4449039"/>
            <a:ext cx="2239052" cy="12094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/>
              <a:t>Nuevas plataformas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A829D7D-FFE8-2120-78A6-E72E800F08CE}"/>
              </a:ext>
            </a:extLst>
          </p:cNvPr>
          <p:cNvSpPr/>
          <p:nvPr/>
        </p:nvSpPr>
        <p:spPr>
          <a:xfrm>
            <a:off x="8094824" y="4851102"/>
            <a:ext cx="2239052" cy="12094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/>
              <a:t>Ambiente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0F47DEB-68A4-438C-CD26-004488241AA7}"/>
              </a:ext>
            </a:extLst>
          </p:cNvPr>
          <p:cNvSpPr/>
          <p:nvPr/>
        </p:nvSpPr>
        <p:spPr>
          <a:xfrm>
            <a:off x="399201" y="2442784"/>
            <a:ext cx="2239052" cy="12094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/>
              <a:t>Variabilidad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1e0081bfe90_0_18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e0081bfe90_0_18"/>
          <p:cNvSpPr txBox="1"/>
          <p:nvPr/>
        </p:nvSpPr>
        <p:spPr>
          <a:xfrm>
            <a:off x="2776188" y="427000"/>
            <a:ext cx="6641100" cy="424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Espina de pescado</a:t>
            </a:r>
            <a:endParaRPr sz="3200" b="1" i="0" u="none" strike="noStrike" cap="none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3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e0081bfe90_0_18"/>
          <p:cNvSpPr txBox="1"/>
          <p:nvPr/>
        </p:nvSpPr>
        <p:spPr>
          <a:xfrm>
            <a:off x="1289550" y="1857500"/>
            <a:ext cx="9614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g1e0081bfe90_0_18"/>
          <p:cNvSpPr txBox="1"/>
          <p:nvPr/>
        </p:nvSpPr>
        <p:spPr>
          <a:xfrm>
            <a:off x="5578800" y="5841450"/>
            <a:ext cx="1034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CO" sz="9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Fuente: Propia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Botón de acción: ir hacia atrás o anterior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5EBF73B-84D2-AB90-B890-A8BBF988E852}"/>
              </a:ext>
            </a:extLst>
          </p:cNvPr>
          <p:cNvSpPr/>
          <p:nvPr/>
        </p:nvSpPr>
        <p:spPr>
          <a:xfrm>
            <a:off x="10650071" y="5997388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Botón de acción: ir hacia delante o siguiente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A9FED54-21B4-EE7D-11CE-8245CF120324}"/>
              </a:ext>
            </a:extLst>
          </p:cNvPr>
          <p:cNvSpPr/>
          <p:nvPr/>
        </p:nvSpPr>
        <p:spPr>
          <a:xfrm>
            <a:off x="11080376" y="5997388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Botón de acción: ir a inicio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4BD17C9-A241-54C4-7761-ED361F8C2376}"/>
              </a:ext>
            </a:extLst>
          </p:cNvPr>
          <p:cNvSpPr/>
          <p:nvPr/>
        </p:nvSpPr>
        <p:spPr>
          <a:xfrm>
            <a:off x="11577918" y="5997388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7" name="Imagen 6" descr="Escala de tiempo&#10;&#10;Descripción generada automáticamente">
            <a:extLst>
              <a:ext uri="{FF2B5EF4-FFF2-40B4-BE49-F238E27FC236}">
                <a16:creationId xmlns:a16="http://schemas.microsoft.com/office/drawing/2014/main" id="{DCEDF901-9BF9-C2E0-4BF2-1AC5FE9EB6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576" t="23372" r="12648" b="14806"/>
          <a:stretch/>
        </p:blipFill>
        <p:spPr>
          <a:xfrm>
            <a:off x="1533378" y="1603717"/>
            <a:ext cx="9116693" cy="42377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1500" y="0"/>
            <a:ext cx="12193500" cy="6858000"/>
          </a:xfrm>
          <a:prstGeom prst="rect">
            <a:avLst/>
          </a:prstGeom>
          <a:noFill/>
          <a:ln w="9525" cap="flat" cmpd="sng">
            <a:solidFill>
              <a:srgbClr val="3EA72E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0" name="Google Shape;110;p19"/>
          <p:cNvSpPr txBox="1"/>
          <p:nvPr/>
        </p:nvSpPr>
        <p:spPr>
          <a:xfrm>
            <a:off x="952164" y="676169"/>
            <a:ext cx="104106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200" b="1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Problema</a:t>
            </a:r>
            <a:endParaRPr sz="3200" b="0" i="0" u="none" strike="noStrike" cap="none" dirty="0">
              <a:solidFill>
                <a:srgbClr val="000000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01072" y="1249382"/>
            <a:ext cx="9728364" cy="4078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 dirty="0">
                <a:solidFill>
                  <a:schemeClr val="dk1"/>
                </a:solidFill>
              </a:rPr>
              <a:t>El problema que se presenta es el siguiente: La Pastelería de Mary, ubicada en Medellín, está experimentando un emocionante período de inauguración y se dedica a la venta de productos de panadería y pastelería de alta calidad. Han notado una creciente demanda de sus productos, pero las ventas varían día a día debido a que no producen todos los productos en la misma cantidad todos los días.</a:t>
            </a: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2000" dirty="0">
              <a:solidFill>
                <a:schemeClr val="dk1"/>
              </a:solidFill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 dirty="0">
                <a:solidFill>
                  <a:schemeClr val="dk1"/>
                </a:solidFill>
              </a:rPr>
              <a:t>Para mantenerse actualizados y facilitar el acceso a su oferta, la pastelería planea crear su propio aplicativo web. Este aplicativo permitirá a los clientes ver su catálogo completo, ver el menú del día y administrar productos y categorías. Además, quieren que el diseño del aplicativo refleje la esencia de la pastelería y sea intuitivo para captar la atención de los clientes.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2" name="Botón de acción: ir hacia atrás o anterior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7570EA0-4413-67C0-46A2-2E5196DCA458}"/>
              </a:ext>
            </a:extLst>
          </p:cNvPr>
          <p:cNvSpPr/>
          <p:nvPr/>
        </p:nvSpPr>
        <p:spPr>
          <a:xfrm>
            <a:off x="10650071" y="5997388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Botón de acción: ir hacia delante o siguiente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6E9EFC7-FE9E-CA37-5C73-81AE35860CD4}"/>
              </a:ext>
            </a:extLst>
          </p:cNvPr>
          <p:cNvSpPr/>
          <p:nvPr/>
        </p:nvSpPr>
        <p:spPr>
          <a:xfrm>
            <a:off x="11080376" y="5997388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Botón de acción: ir a inicio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7CC585A-7842-6211-5D1C-B3817670A68C}"/>
              </a:ext>
            </a:extLst>
          </p:cNvPr>
          <p:cNvSpPr/>
          <p:nvPr/>
        </p:nvSpPr>
        <p:spPr>
          <a:xfrm>
            <a:off x="11577918" y="5997388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Google Shape;150;g1e0081bfe90_0_18">
            <a:extLst>
              <a:ext uri="{FF2B5EF4-FFF2-40B4-BE49-F238E27FC236}">
                <a16:creationId xmlns:a16="http://schemas.microsoft.com/office/drawing/2014/main" id="{6A29E456-02B8-4AA3-9853-DC9585718AAC}"/>
              </a:ext>
            </a:extLst>
          </p:cNvPr>
          <p:cNvSpPr txBox="1"/>
          <p:nvPr/>
        </p:nvSpPr>
        <p:spPr>
          <a:xfrm>
            <a:off x="10543518" y="5502307"/>
            <a:ext cx="1034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CO" sz="9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Fuente: Propia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 descr="Imagen que contiene nombre de la empresa&#10;&#10;Descripción generada automáticamente">
            <a:extLst>
              <a:ext uri="{FF2B5EF4-FFF2-40B4-BE49-F238E27FC236}">
                <a16:creationId xmlns:a16="http://schemas.microsoft.com/office/drawing/2014/main" id="{CAFDD9D6-4229-FE37-AD60-C0CDB1661A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887" t="4762" r="30723" b="68571"/>
          <a:stretch/>
        </p:blipFill>
        <p:spPr>
          <a:xfrm>
            <a:off x="10056220" y="4182995"/>
            <a:ext cx="1470090" cy="13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57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713" y="0"/>
            <a:ext cx="12193500" cy="6858000"/>
          </a:xfrm>
          <a:prstGeom prst="rect">
            <a:avLst/>
          </a:prstGeom>
          <a:noFill/>
          <a:ln w="9525" cap="flat" cmpd="sng">
            <a:solidFill>
              <a:srgbClr val="3EA72E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0" name="Google Shape;110;p19"/>
          <p:cNvSpPr txBox="1"/>
          <p:nvPr/>
        </p:nvSpPr>
        <p:spPr>
          <a:xfrm>
            <a:off x="971450" y="679450"/>
            <a:ext cx="104106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200" b="1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Alcance</a:t>
            </a:r>
            <a:endParaRPr sz="3200" b="0" i="0" u="none" strike="noStrike" cap="none" dirty="0">
              <a:solidFill>
                <a:srgbClr val="000000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Botón de acción: ir hacia atrás o anterior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7570EA0-4413-67C0-46A2-2E5196DCA458}"/>
              </a:ext>
            </a:extLst>
          </p:cNvPr>
          <p:cNvSpPr/>
          <p:nvPr/>
        </p:nvSpPr>
        <p:spPr>
          <a:xfrm>
            <a:off x="10650071" y="6023514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Botón de acción: ir hacia delante o siguiente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6E9EFC7-FE9E-CA37-5C73-81AE35860CD4}"/>
              </a:ext>
            </a:extLst>
          </p:cNvPr>
          <p:cNvSpPr/>
          <p:nvPr/>
        </p:nvSpPr>
        <p:spPr>
          <a:xfrm>
            <a:off x="11080376" y="5997388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Botón de acción: ir a inicio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7CC585A-7842-6211-5D1C-B3817670A68C}"/>
              </a:ext>
            </a:extLst>
          </p:cNvPr>
          <p:cNvSpPr/>
          <p:nvPr/>
        </p:nvSpPr>
        <p:spPr>
          <a:xfrm>
            <a:off x="11577918" y="5997388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BC5B2CC-7984-226D-C7F7-BCF38C60D091}"/>
              </a:ext>
            </a:extLst>
          </p:cNvPr>
          <p:cNvSpPr txBox="1"/>
          <p:nvPr/>
        </p:nvSpPr>
        <p:spPr>
          <a:xfrm>
            <a:off x="3203307" y="4935862"/>
            <a:ext cx="618526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O" sz="9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Fuente: https://www.google.com/search?q=imagen+de+alcance&amp;tbm=isch&amp;ved=&amp;sclient=img&amp;ei=</a:t>
            </a:r>
            <a:br>
              <a:rPr lang="es-CO" dirty="0"/>
            </a:br>
            <a:endParaRPr lang="es-CO" dirty="0"/>
          </a:p>
        </p:txBody>
      </p:sp>
      <p:pic>
        <p:nvPicPr>
          <p:cNvPr id="2050" name="Picture 2" descr="Manual de gestión de calidad paso a paso: ALCANCE Y REFERENCIAS DE LA ISO  9001:2015">
            <a:extLst>
              <a:ext uri="{FF2B5EF4-FFF2-40B4-BE49-F238E27FC236}">
                <a16:creationId xmlns:a16="http://schemas.microsoft.com/office/drawing/2014/main" id="{52163223-4104-6197-75A0-B5A97CB04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307" y="1475862"/>
            <a:ext cx="4477495" cy="328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50;g1e0081bfe90_0_18">
            <a:extLst>
              <a:ext uri="{FF2B5EF4-FFF2-40B4-BE49-F238E27FC236}">
                <a16:creationId xmlns:a16="http://schemas.microsoft.com/office/drawing/2014/main" id="{25A32AB0-CDC6-301B-8A1C-001B8D0AC97D}"/>
              </a:ext>
            </a:extLst>
          </p:cNvPr>
          <p:cNvSpPr txBox="1"/>
          <p:nvPr/>
        </p:nvSpPr>
        <p:spPr>
          <a:xfrm>
            <a:off x="10932459" y="5518589"/>
            <a:ext cx="1034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CO" sz="9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Fuente: Propia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 descr="Imagen que contiene nombre de la empresa&#10;&#10;Descripción generada automáticamente">
            <a:extLst>
              <a:ext uri="{FF2B5EF4-FFF2-40B4-BE49-F238E27FC236}">
                <a16:creationId xmlns:a16="http://schemas.microsoft.com/office/drawing/2014/main" id="{15C77417-BFB9-8A35-9617-C39A0798F8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887" t="4762" r="30723" b="68571"/>
          <a:stretch/>
        </p:blipFill>
        <p:spPr>
          <a:xfrm>
            <a:off x="10486525" y="4059511"/>
            <a:ext cx="1470090" cy="13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4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dc89de145_0_47"/>
          <p:cNvSpPr txBox="1"/>
          <p:nvPr/>
        </p:nvSpPr>
        <p:spPr>
          <a:xfrm>
            <a:off x="2776188" y="715275"/>
            <a:ext cx="6641100" cy="424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b="1" i="0" u="none" strike="noStrike" cap="none" dirty="0">
                <a:solidFill>
                  <a:schemeClr val="dk1"/>
                </a:solidFill>
              </a:rPr>
              <a:t>Modelo de arquitectura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lang="es-CO" sz="3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lang="es-CO" sz="2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lang="es-CO" sz="2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lang="es-CO" sz="2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lang="es-CO" sz="2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Botón de acción: ir hacia atrás o anterior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52FD636-98D0-4CCC-2AAF-52ED772F262A}"/>
              </a:ext>
            </a:extLst>
          </p:cNvPr>
          <p:cNvSpPr/>
          <p:nvPr/>
        </p:nvSpPr>
        <p:spPr>
          <a:xfrm>
            <a:off x="10650071" y="6023514"/>
            <a:ext cx="282388" cy="242047"/>
          </a:xfrm>
          <a:prstGeom prst="actionButtonBackPrevious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Botón de acción: ir hacia delante o siguiente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67279CD-97E2-E3F2-8931-4BEEEABD660C}"/>
              </a:ext>
            </a:extLst>
          </p:cNvPr>
          <p:cNvSpPr/>
          <p:nvPr/>
        </p:nvSpPr>
        <p:spPr>
          <a:xfrm>
            <a:off x="11080376" y="5997388"/>
            <a:ext cx="282388" cy="242047"/>
          </a:xfrm>
          <a:prstGeom prst="actionButtonForwardNex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Botón de acción: ir a inicio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AC4645E-4F8C-926B-70FF-2571F8EF47B0}"/>
              </a:ext>
            </a:extLst>
          </p:cNvPr>
          <p:cNvSpPr/>
          <p:nvPr/>
        </p:nvSpPr>
        <p:spPr>
          <a:xfrm>
            <a:off x="11577918" y="5997388"/>
            <a:ext cx="403411" cy="242047"/>
          </a:xfrm>
          <a:prstGeom prst="actionButtonHom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Google Shape;150;g1e0081bfe90_0_18">
            <a:extLst>
              <a:ext uri="{FF2B5EF4-FFF2-40B4-BE49-F238E27FC236}">
                <a16:creationId xmlns:a16="http://schemas.microsoft.com/office/drawing/2014/main" id="{E688C674-FB4B-BC8E-AE03-7F2995190352}"/>
              </a:ext>
            </a:extLst>
          </p:cNvPr>
          <p:cNvSpPr txBox="1"/>
          <p:nvPr/>
        </p:nvSpPr>
        <p:spPr>
          <a:xfrm>
            <a:off x="10610740" y="5462120"/>
            <a:ext cx="1034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CO" sz="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Fuente: Propia</a:t>
            </a:r>
            <a:endParaRPr lang="es-CO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 descr="Imagen que contiene nombre de la empresa&#10;&#10;Descripción generada automáticamente">
            <a:extLst>
              <a:ext uri="{FF2B5EF4-FFF2-40B4-BE49-F238E27FC236}">
                <a16:creationId xmlns:a16="http://schemas.microsoft.com/office/drawing/2014/main" id="{A21D8DE5-9A17-81E9-B4DC-B5C5CFDD85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887" t="4762" r="30723" b="68571"/>
          <a:stretch/>
        </p:blipFill>
        <p:spPr>
          <a:xfrm>
            <a:off x="10449742" y="4102472"/>
            <a:ext cx="1470090" cy="1319312"/>
          </a:xfrm>
          <a:prstGeom prst="rect">
            <a:avLst/>
          </a:prstGeom>
        </p:spPr>
      </p:pic>
      <p:pic>
        <p:nvPicPr>
          <p:cNvPr id="6" name="Picture 2" descr="React - Wikipedia, la enciclopedia libre">
            <a:extLst>
              <a:ext uri="{FF2B5EF4-FFF2-40B4-BE49-F238E27FC236}">
                <a16:creationId xmlns:a16="http://schemas.microsoft.com/office/drawing/2014/main" id="{CB3233D0-771A-13B9-2369-8374D3BC7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98" y="1937116"/>
            <a:ext cx="112395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Un fallo en la base de datos SQLite afecta a millones de apps y a los  sistemas">
            <a:extLst>
              <a:ext uri="{FF2B5EF4-FFF2-40B4-BE49-F238E27FC236}">
                <a16:creationId xmlns:a16="http://schemas.microsoft.com/office/drawing/2014/main" id="{ED2535D7-3AA0-43A9-0B7F-62AE261A1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87" y="3767704"/>
            <a:ext cx="1858200" cy="96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Oracle - Infobip">
            <a:extLst>
              <a:ext uri="{FF2B5EF4-FFF2-40B4-BE49-F238E27FC236}">
                <a16:creationId xmlns:a16="http://schemas.microsoft.com/office/drawing/2014/main" id="{E2930B41-DE37-5508-6AE9-EABB6B3FC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82" y="3022107"/>
            <a:ext cx="1728931" cy="96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B818F69-67FD-15A9-4009-FB70DAAF1917}"/>
              </a:ext>
            </a:extLst>
          </p:cNvPr>
          <p:cNvSpPr txBox="1"/>
          <p:nvPr/>
        </p:nvSpPr>
        <p:spPr>
          <a:xfrm>
            <a:off x="117867" y="1475451"/>
            <a:ext cx="3251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Interfaz de usuario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C21F147-4AC3-E65B-2544-D1A38911E931}"/>
              </a:ext>
            </a:extLst>
          </p:cNvPr>
          <p:cNvSpPr txBox="1"/>
          <p:nvPr/>
        </p:nvSpPr>
        <p:spPr>
          <a:xfrm>
            <a:off x="5570669" y="1426353"/>
            <a:ext cx="3251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err="1"/>
              <a:t>Backend</a:t>
            </a:r>
            <a:endParaRPr lang="es-CO" sz="2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72D96FC-CCFA-6BD1-D88B-333E3EDF7DB9}"/>
              </a:ext>
            </a:extLst>
          </p:cNvPr>
          <p:cNvSpPr txBox="1"/>
          <p:nvPr/>
        </p:nvSpPr>
        <p:spPr>
          <a:xfrm>
            <a:off x="8376332" y="2494626"/>
            <a:ext cx="3251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Base de datos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DD4C182-C243-B0E1-9D82-CDE4AEB0601A}"/>
              </a:ext>
            </a:extLst>
          </p:cNvPr>
          <p:cNvCxnSpPr/>
          <p:nvPr/>
        </p:nvCxnSpPr>
        <p:spPr>
          <a:xfrm>
            <a:off x="1913206" y="2222695"/>
            <a:ext cx="3010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AB43011-7C81-ABAC-4941-6FE22A7C25B2}"/>
              </a:ext>
            </a:extLst>
          </p:cNvPr>
          <p:cNvCxnSpPr>
            <a:cxnSpLocks/>
          </p:cNvCxnSpPr>
          <p:nvPr/>
        </p:nvCxnSpPr>
        <p:spPr>
          <a:xfrm flipH="1">
            <a:off x="1913206" y="2697292"/>
            <a:ext cx="293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3E1F78F-7F19-609C-A327-F1EF618331A7}"/>
              </a:ext>
            </a:extLst>
          </p:cNvPr>
          <p:cNvSpPr txBox="1"/>
          <p:nvPr/>
        </p:nvSpPr>
        <p:spPr>
          <a:xfrm>
            <a:off x="2766936" y="1977216"/>
            <a:ext cx="1476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request</a:t>
            </a:r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A90A981-4F68-55BB-D6FB-E6ED0D028051}"/>
              </a:ext>
            </a:extLst>
          </p:cNvPr>
          <p:cNvSpPr txBox="1"/>
          <p:nvPr/>
        </p:nvSpPr>
        <p:spPr>
          <a:xfrm>
            <a:off x="2766935" y="2648514"/>
            <a:ext cx="1476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response</a:t>
            </a: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A10305FE-40D3-E026-2B1D-EB825D96E3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89741" y="2026995"/>
            <a:ext cx="1677421" cy="112658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C06B7FA-A8BB-7D84-3775-3DE2D7F2F14D}"/>
              </a:ext>
            </a:extLst>
          </p:cNvPr>
          <p:cNvSpPr txBox="1"/>
          <p:nvPr/>
        </p:nvSpPr>
        <p:spPr>
          <a:xfrm>
            <a:off x="7318503" y="2105386"/>
            <a:ext cx="1476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request</a:t>
            </a:r>
            <a:endParaRPr lang="es-CO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88B56B6-ED66-4886-BBDA-3CE220ED4116}"/>
              </a:ext>
            </a:extLst>
          </p:cNvPr>
          <p:cNvSpPr txBox="1"/>
          <p:nvPr/>
        </p:nvSpPr>
        <p:spPr>
          <a:xfrm>
            <a:off x="6817161" y="2758576"/>
            <a:ext cx="1476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response</a:t>
            </a:r>
          </a:p>
        </p:txBody>
      </p:sp>
      <p:pic>
        <p:nvPicPr>
          <p:cNvPr id="2052" name="Picture 4" descr="Servidor seguro con Google Cloud Platform">
            <a:extLst>
              <a:ext uri="{FF2B5EF4-FFF2-40B4-BE49-F238E27FC236}">
                <a16:creationId xmlns:a16="http://schemas.microsoft.com/office/drawing/2014/main" id="{FDDFC173-743C-A0D9-EC80-4023777C7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732" y="3689787"/>
            <a:ext cx="1538486" cy="116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Que es Git y para que sirve? | Victor Robles">
            <a:extLst>
              <a:ext uri="{FF2B5EF4-FFF2-40B4-BE49-F238E27FC236}">
                <a16:creationId xmlns:a16="http://schemas.microsoft.com/office/drawing/2014/main" id="{B37A931F-D59D-D7D5-6512-0869A7B34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26" y="4662166"/>
            <a:ext cx="983557" cy="98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Qué es GitHub y por qué es útil en la actualidad 💻 | HACK A BOSS">
            <a:extLst>
              <a:ext uri="{FF2B5EF4-FFF2-40B4-BE49-F238E27FC236}">
                <a16:creationId xmlns:a16="http://schemas.microsoft.com/office/drawing/2014/main" id="{2AF4BED3-80FE-2765-B530-994B3F737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551" y="4977398"/>
            <a:ext cx="1335586" cy="88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C4604AE-6DDB-0E37-F5FE-650585EF3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334" y="4460354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hat are the prime differences between Node JS and Express JS | by A Smith  | Medium">
            <a:extLst>
              <a:ext uri="{FF2B5EF4-FFF2-40B4-BE49-F238E27FC236}">
                <a16:creationId xmlns:a16="http://schemas.microsoft.com/office/drawing/2014/main" id="{93E3566C-055A-8352-4E6C-781FA0D3D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750" y="1885932"/>
            <a:ext cx="1776889" cy="125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Next.js Testing - testRigor AI-Based Automated Testing Tool">
            <a:extLst>
              <a:ext uri="{FF2B5EF4-FFF2-40B4-BE49-F238E27FC236}">
                <a16:creationId xmlns:a16="http://schemas.microsoft.com/office/drawing/2014/main" id="{0E2D4BA2-9A4F-8E1A-EA9C-6D54CBD5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08" y="2909495"/>
            <a:ext cx="983557" cy="98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1800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1181</Words>
  <Application>Microsoft Office PowerPoint</Application>
  <PresentationFormat>Panorámica</PresentationFormat>
  <Paragraphs>217</Paragraphs>
  <Slides>34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Roboto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Milé MuñozClaros</dc:creator>
  <cp:lastModifiedBy>melissagomezg07@gmail.com</cp:lastModifiedBy>
  <cp:revision>25</cp:revision>
  <dcterms:created xsi:type="dcterms:W3CDTF">2022-09-05T15:33:11Z</dcterms:created>
  <dcterms:modified xsi:type="dcterms:W3CDTF">2023-10-07T01:03:25Z</dcterms:modified>
</cp:coreProperties>
</file>