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8"/>
  </p:notesMasterIdLst>
  <p:sldIdLst>
    <p:sldId id="256" r:id="rId5"/>
    <p:sldId id="350" r:id="rId6"/>
    <p:sldId id="351" r:id="rId7"/>
    <p:sldId id="361" r:id="rId8"/>
    <p:sldId id="367" r:id="rId9"/>
    <p:sldId id="365" r:id="rId10"/>
    <p:sldId id="366" r:id="rId11"/>
    <p:sldId id="368" r:id="rId12"/>
    <p:sldId id="362" r:id="rId13"/>
    <p:sldId id="363" r:id="rId14"/>
    <p:sldId id="369" r:id="rId15"/>
    <p:sldId id="370" r:id="rId16"/>
    <p:sldId id="3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84C6"/>
    <a:srgbClr val="FF99CC"/>
    <a:srgbClr val="66669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3196" autoAdjust="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1DF66-D71D-4FA7-B959-FEA7D703C7D3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F9738-FD35-4520-90C2-AA574A86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1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F9738-FD35-4520-90C2-AA574A866E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1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F9738-FD35-4520-90C2-AA574A866E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F9738-FD35-4520-90C2-AA574A866E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04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F9738-FD35-4520-90C2-AA574A866E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D3B8-91EA-4B06-B9CC-81B60397A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INTRODUCCI</a:t>
            </a:r>
            <a:r>
              <a:rPr lang="es-MX" dirty="0"/>
              <a:t>ÓN AL APRENDIZAJE AUTOMÁTICO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FB237-B404-4E38-BB93-E2B8D9776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AGO – DIC 2020</a:t>
            </a:r>
          </a:p>
        </p:txBody>
      </p:sp>
    </p:spTree>
    <p:extLst>
      <p:ext uri="{BB962C8B-B14F-4D97-AF65-F5344CB8AC3E}">
        <p14:creationId xmlns:p14="http://schemas.microsoft.com/office/powerpoint/2010/main" val="165703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9C08-FBA8-427E-8ADB-D66A2CFB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Escenario</a:t>
            </a:r>
            <a:r>
              <a:rPr lang="en-US" dirty="0"/>
              <a:t> 3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house _sales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21C1-7BE4-4369-889A-45A2E258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Este dataset </a:t>
            </a:r>
            <a:r>
              <a:rPr lang="en-US" sz="2400" dirty="0" err="1"/>
              <a:t>contiene</a:t>
            </a:r>
            <a:r>
              <a:rPr lang="en-US" sz="2400" dirty="0"/>
              <a:t> </a:t>
            </a:r>
            <a:r>
              <a:rPr lang="en-US" sz="2400" dirty="0" err="1"/>
              <a:t>informaci</a:t>
            </a:r>
            <a:r>
              <a:rPr lang="es-MX" sz="2400" dirty="0" err="1"/>
              <a:t>ón</a:t>
            </a:r>
            <a:r>
              <a:rPr lang="es-MX" sz="2400" dirty="0"/>
              <a:t> sobre casas en King County</a:t>
            </a:r>
          </a:p>
          <a:p>
            <a:endParaRPr lang="es-MX" sz="2400" dirty="0"/>
          </a:p>
          <a:p>
            <a:r>
              <a:rPr lang="es-MX" sz="2400" dirty="0"/>
              <a:t>Nos interesa predecir el precio de las casas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098" name="Picture 2" descr="suburbia, Edward Scissorhands | Edward scissorhands, Suburbs, Tim burton">
            <a:extLst>
              <a:ext uri="{FF2B5EF4-FFF2-40B4-BE49-F238E27FC236}">
                <a16:creationId xmlns:a16="http://schemas.microsoft.com/office/drawing/2014/main" id="{3EB71F3D-5ECF-4567-92E4-9A5BF72A2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72"/>
          <a:stretch/>
        </p:blipFill>
        <p:spPr bwMode="auto">
          <a:xfrm>
            <a:off x="4077148" y="3146107"/>
            <a:ext cx="7239896" cy="257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3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9C08-FBA8-427E-8ADB-D66A2CFB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Escenario</a:t>
            </a:r>
            <a:r>
              <a:rPr lang="en-US" dirty="0"/>
              <a:t> 3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house _sales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21C1-7BE4-4369-889A-45A2E258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id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date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price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bedrooms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bathrooms</a:t>
            </a:r>
          </a:p>
          <a:p>
            <a:pPr>
              <a:lnSpc>
                <a:spcPct val="120000"/>
              </a:lnSpc>
            </a:pPr>
            <a:r>
              <a:rPr lang="en-US" sz="2400" dirty="0" err="1"/>
              <a:t>sqft_living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err="1"/>
              <a:t>sqft_lot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floors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waterfront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view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condition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grade</a:t>
            </a:r>
          </a:p>
          <a:p>
            <a:pPr>
              <a:lnSpc>
                <a:spcPct val="120000"/>
              </a:lnSpc>
            </a:pPr>
            <a:r>
              <a:rPr lang="en-US" sz="2400" dirty="0" err="1"/>
              <a:t>sqft_above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err="1"/>
              <a:t>sqft_basement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err="1"/>
              <a:t>yr_built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err="1"/>
              <a:t>yr_renovated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err="1"/>
              <a:t>zipcode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err="1"/>
              <a:t>lat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long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sqft_living15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sqft_lot15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531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9C08-FBA8-427E-8ADB-D66A2CFB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Escenario</a:t>
            </a:r>
            <a:r>
              <a:rPr lang="en-US" dirty="0"/>
              <a:t> 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loan_approval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21C1-7BE4-4369-889A-45A2E258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Este dataset </a:t>
            </a:r>
            <a:r>
              <a:rPr lang="en-US" sz="2400" dirty="0" err="1"/>
              <a:t>contiene</a:t>
            </a:r>
            <a:r>
              <a:rPr lang="en-US" sz="2400" dirty="0"/>
              <a:t> </a:t>
            </a:r>
            <a:r>
              <a:rPr lang="en-US" sz="2400" dirty="0" err="1"/>
              <a:t>informaci</a:t>
            </a:r>
            <a:r>
              <a:rPr lang="es-MX" sz="2400" dirty="0" err="1"/>
              <a:t>ón</a:t>
            </a:r>
            <a:r>
              <a:rPr lang="es-MX" sz="2400" dirty="0"/>
              <a:t> sobre clientes que aplicaron para un crédito</a:t>
            </a:r>
          </a:p>
          <a:p>
            <a:endParaRPr lang="es-MX" sz="2400" dirty="0"/>
          </a:p>
          <a:p>
            <a:r>
              <a:rPr lang="es-MX" sz="2400" dirty="0"/>
              <a:t>Nos interesa predecir si el crédito es aprobado o rechazado</a:t>
            </a:r>
          </a:p>
          <a:p>
            <a:endParaRPr lang="es-MX" sz="2400" dirty="0"/>
          </a:p>
          <a:p>
            <a:r>
              <a:rPr lang="es-MX" sz="2400" dirty="0"/>
              <a:t>File </a:t>
            </a:r>
            <a:r>
              <a:rPr lang="es-MX" sz="2400" dirty="0" err="1"/>
              <a:t>name</a:t>
            </a:r>
            <a:r>
              <a:rPr lang="es-MX" sz="2400" dirty="0"/>
              <a:t>: </a:t>
            </a:r>
            <a:r>
              <a:rPr lang="es-MX" sz="2400" dirty="0" err="1"/>
              <a:t>loan_approval</a:t>
            </a:r>
            <a:endParaRPr lang="en-US" sz="24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199C0C3-1F53-4579-93EE-D186C845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421" y="3958814"/>
            <a:ext cx="2748579" cy="274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53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9C08-FBA8-427E-8ADB-D66A2CFB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Escenario</a:t>
            </a:r>
            <a:r>
              <a:rPr lang="en-US" dirty="0"/>
              <a:t> 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loan_approval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39D4E2-CA89-4293-88B8-7949AC6EF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876947"/>
              </p:ext>
            </p:extLst>
          </p:nvPr>
        </p:nvGraphicFramePr>
        <p:xfrm>
          <a:off x="3911320" y="839654"/>
          <a:ext cx="7230036" cy="5162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3419">
                  <a:extLst>
                    <a:ext uri="{9D8B030D-6E8A-4147-A177-3AD203B41FA5}">
                      <a16:colId xmlns:a16="http://schemas.microsoft.com/office/drawing/2014/main" val="3966829810"/>
                    </a:ext>
                  </a:extLst>
                </a:gridCol>
                <a:gridCol w="4826617">
                  <a:extLst>
                    <a:ext uri="{9D8B030D-6E8A-4147-A177-3AD203B41FA5}">
                      <a16:colId xmlns:a16="http://schemas.microsoft.com/office/drawing/2014/main" val="2907222464"/>
                    </a:ext>
                  </a:extLst>
                </a:gridCol>
              </a:tblGrid>
              <a:tr h="346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Variable</a:t>
                      </a:r>
                    </a:p>
                  </a:txBody>
                  <a:tcPr marL="75313" marR="75313" marT="37656" marB="3765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75313" marR="75313" marT="37656" marB="37656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072287"/>
                  </a:ext>
                </a:extLst>
              </a:tr>
              <a:tr h="346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Loan_ID</a:t>
                      </a:r>
                    </a:p>
                  </a:txBody>
                  <a:tcPr marL="75313" marR="75313" marT="37656" marB="376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Unique Loan ID</a:t>
                      </a:r>
                    </a:p>
                  </a:txBody>
                  <a:tcPr marL="75313" marR="75313" marT="37656" marB="37656" anchor="ctr"/>
                </a:tc>
                <a:extLst>
                  <a:ext uri="{0D108BD9-81ED-4DB2-BD59-A6C34878D82A}">
                    <a16:rowId xmlns:a16="http://schemas.microsoft.com/office/drawing/2014/main" val="4029517627"/>
                  </a:ext>
                </a:extLst>
              </a:tr>
              <a:tr h="346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Gender</a:t>
                      </a:r>
                    </a:p>
                  </a:txBody>
                  <a:tcPr marL="75313" marR="75313" marT="37656" marB="376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Male/ Female</a:t>
                      </a:r>
                    </a:p>
                  </a:txBody>
                  <a:tcPr marL="75313" marR="75313" marT="37656" marB="37656" anchor="ctr"/>
                </a:tc>
                <a:extLst>
                  <a:ext uri="{0D108BD9-81ED-4DB2-BD59-A6C34878D82A}">
                    <a16:rowId xmlns:a16="http://schemas.microsoft.com/office/drawing/2014/main" val="1756063484"/>
                  </a:ext>
                </a:extLst>
              </a:tr>
              <a:tr h="346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Married</a:t>
                      </a:r>
                    </a:p>
                  </a:txBody>
                  <a:tcPr marL="75313" marR="75313" marT="37656" marB="376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Applicant married (Y/N)</a:t>
                      </a:r>
                    </a:p>
                  </a:txBody>
                  <a:tcPr marL="75313" marR="75313" marT="37656" marB="37656" anchor="ctr"/>
                </a:tc>
                <a:extLst>
                  <a:ext uri="{0D108BD9-81ED-4DB2-BD59-A6C34878D82A}">
                    <a16:rowId xmlns:a16="http://schemas.microsoft.com/office/drawing/2014/main" val="2455427038"/>
                  </a:ext>
                </a:extLst>
              </a:tr>
              <a:tr h="346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Dependents</a:t>
                      </a:r>
                    </a:p>
                  </a:txBody>
                  <a:tcPr marL="75313" marR="75313" marT="37656" marB="376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Number of dependents</a:t>
                      </a:r>
                    </a:p>
                  </a:txBody>
                  <a:tcPr marL="75313" marR="75313" marT="37656" marB="37656" anchor="ctr"/>
                </a:tc>
                <a:extLst>
                  <a:ext uri="{0D108BD9-81ED-4DB2-BD59-A6C34878D82A}">
                    <a16:rowId xmlns:a16="http://schemas.microsoft.com/office/drawing/2014/main" val="4034946524"/>
                  </a:ext>
                </a:extLst>
              </a:tr>
              <a:tr h="6175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Education</a:t>
                      </a:r>
                    </a:p>
                  </a:txBody>
                  <a:tcPr marL="75313" marR="75313" marT="37656" marB="376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Applicant Education (Graduate/ Under Graduate)</a:t>
                      </a:r>
                    </a:p>
                  </a:txBody>
                  <a:tcPr marL="75313" marR="75313" marT="37656" marB="37656" anchor="ctr"/>
                </a:tc>
                <a:extLst>
                  <a:ext uri="{0D108BD9-81ED-4DB2-BD59-A6C34878D82A}">
                    <a16:rowId xmlns:a16="http://schemas.microsoft.com/office/drawing/2014/main" val="3618687638"/>
                  </a:ext>
                </a:extLst>
              </a:tr>
              <a:tr h="346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Self_Employed</a:t>
                      </a:r>
                    </a:p>
                  </a:txBody>
                  <a:tcPr marL="75313" marR="75313" marT="37656" marB="376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Self employed (Y/N)</a:t>
                      </a:r>
                    </a:p>
                  </a:txBody>
                  <a:tcPr marL="75313" marR="75313" marT="37656" marB="37656" anchor="ctr"/>
                </a:tc>
                <a:extLst>
                  <a:ext uri="{0D108BD9-81ED-4DB2-BD59-A6C34878D82A}">
                    <a16:rowId xmlns:a16="http://schemas.microsoft.com/office/drawing/2014/main" val="3109189140"/>
                  </a:ext>
                </a:extLst>
              </a:tr>
              <a:tr h="346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ApplicantIncome</a:t>
                      </a:r>
                    </a:p>
                  </a:txBody>
                  <a:tcPr marL="75313" marR="75313" marT="37656" marB="376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Applicant income</a:t>
                      </a:r>
                    </a:p>
                  </a:txBody>
                  <a:tcPr marL="75313" marR="75313" marT="37656" marB="37656" anchor="ctr"/>
                </a:tc>
                <a:extLst>
                  <a:ext uri="{0D108BD9-81ED-4DB2-BD59-A6C34878D82A}">
                    <a16:rowId xmlns:a16="http://schemas.microsoft.com/office/drawing/2014/main" val="3020276627"/>
                  </a:ext>
                </a:extLst>
              </a:tr>
              <a:tr h="346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CoapplicantIncome</a:t>
                      </a:r>
                    </a:p>
                  </a:txBody>
                  <a:tcPr marL="75313" marR="75313" marT="37656" marB="376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Coapplicant income</a:t>
                      </a:r>
                    </a:p>
                  </a:txBody>
                  <a:tcPr marL="75313" marR="75313" marT="37656" marB="37656" anchor="ctr"/>
                </a:tc>
                <a:extLst>
                  <a:ext uri="{0D108BD9-81ED-4DB2-BD59-A6C34878D82A}">
                    <a16:rowId xmlns:a16="http://schemas.microsoft.com/office/drawing/2014/main" val="894729405"/>
                  </a:ext>
                </a:extLst>
              </a:tr>
              <a:tr h="346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LoanAmount</a:t>
                      </a:r>
                    </a:p>
                  </a:txBody>
                  <a:tcPr marL="75313" marR="75313" marT="37656" marB="376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Loan amount in thousands</a:t>
                      </a:r>
                    </a:p>
                  </a:txBody>
                  <a:tcPr marL="75313" marR="75313" marT="37656" marB="37656" anchor="ctr"/>
                </a:tc>
                <a:extLst>
                  <a:ext uri="{0D108BD9-81ED-4DB2-BD59-A6C34878D82A}">
                    <a16:rowId xmlns:a16="http://schemas.microsoft.com/office/drawing/2014/main" val="1957847086"/>
                  </a:ext>
                </a:extLst>
              </a:tr>
              <a:tr h="346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Loan_Amount_Term</a:t>
                      </a:r>
                    </a:p>
                  </a:txBody>
                  <a:tcPr marL="75313" marR="75313" marT="37656" marB="376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Term of loan in months</a:t>
                      </a:r>
                    </a:p>
                  </a:txBody>
                  <a:tcPr marL="75313" marR="75313" marT="37656" marB="37656" anchor="ctr"/>
                </a:tc>
                <a:extLst>
                  <a:ext uri="{0D108BD9-81ED-4DB2-BD59-A6C34878D82A}">
                    <a16:rowId xmlns:a16="http://schemas.microsoft.com/office/drawing/2014/main" val="3435799644"/>
                  </a:ext>
                </a:extLst>
              </a:tr>
              <a:tr h="346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Credit_History</a:t>
                      </a:r>
                    </a:p>
                  </a:txBody>
                  <a:tcPr marL="75313" marR="75313" marT="37656" marB="376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credit history meets guidelines</a:t>
                      </a:r>
                    </a:p>
                  </a:txBody>
                  <a:tcPr marL="75313" marR="75313" marT="37656" marB="37656" anchor="ctr"/>
                </a:tc>
                <a:extLst>
                  <a:ext uri="{0D108BD9-81ED-4DB2-BD59-A6C34878D82A}">
                    <a16:rowId xmlns:a16="http://schemas.microsoft.com/office/drawing/2014/main" val="987606455"/>
                  </a:ext>
                </a:extLst>
              </a:tr>
              <a:tr h="346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Property_Area</a:t>
                      </a:r>
                    </a:p>
                  </a:txBody>
                  <a:tcPr marL="75313" marR="75313" marT="37656" marB="376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Urban/ Semi Urban/ Rural</a:t>
                      </a:r>
                    </a:p>
                  </a:txBody>
                  <a:tcPr marL="75313" marR="75313" marT="37656" marB="37656" anchor="ctr"/>
                </a:tc>
                <a:extLst>
                  <a:ext uri="{0D108BD9-81ED-4DB2-BD59-A6C34878D82A}">
                    <a16:rowId xmlns:a16="http://schemas.microsoft.com/office/drawing/2014/main" val="2597039175"/>
                  </a:ext>
                </a:extLst>
              </a:tr>
              <a:tr h="346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Loan_Status</a:t>
                      </a:r>
                    </a:p>
                  </a:txBody>
                  <a:tcPr marL="75313" marR="75313" marT="37656" marB="3765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Loan approved (Y/N)</a:t>
                      </a:r>
                    </a:p>
                  </a:txBody>
                  <a:tcPr marL="75313" marR="75313" marT="37656" marB="37656" anchor="ctr"/>
                </a:tc>
                <a:extLst>
                  <a:ext uri="{0D108BD9-81ED-4DB2-BD59-A6C34878D82A}">
                    <a16:rowId xmlns:a16="http://schemas.microsoft.com/office/drawing/2014/main" val="723440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0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3FEEEF-0E4B-4CDB-BEBC-7C16D34A7D72}"/>
              </a:ext>
            </a:extLst>
          </p:cNvPr>
          <p:cNvSpPr/>
          <p:nvPr/>
        </p:nvSpPr>
        <p:spPr>
          <a:xfrm>
            <a:off x="3431097" y="755009"/>
            <a:ext cx="8430936" cy="533539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358C3E-F990-46F4-B00C-FD39F57E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8A740-B6E1-46E2-A518-0583DD78E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8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9C08-FBA8-427E-8ADB-D66A2CFB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Instrucciones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21C1-7BE4-4369-889A-45A2E258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Revisar</a:t>
            </a:r>
            <a:r>
              <a:rPr lang="en-US" sz="2400" dirty="0"/>
              <a:t> el </a:t>
            </a:r>
            <a:r>
              <a:rPr lang="en-US" sz="2400" dirty="0" err="1"/>
              <a:t>escenario</a:t>
            </a:r>
            <a:r>
              <a:rPr lang="en-US" sz="2400" dirty="0"/>
              <a:t> </a:t>
            </a:r>
            <a:r>
              <a:rPr lang="en-US" sz="2400" dirty="0" err="1"/>
              <a:t>asignado</a:t>
            </a:r>
            <a:r>
              <a:rPr lang="en-US" sz="2400" dirty="0"/>
              <a:t> y el data set disponible</a:t>
            </a:r>
          </a:p>
          <a:p>
            <a:endParaRPr lang="en-US" sz="2400" dirty="0"/>
          </a:p>
          <a:p>
            <a:r>
              <a:rPr lang="en-US" sz="2400" dirty="0" err="1"/>
              <a:t>Analizar</a:t>
            </a:r>
            <a:r>
              <a:rPr lang="en-US" sz="2400" dirty="0"/>
              <a:t> el dataset y </a:t>
            </a:r>
            <a:r>
              <a:rPr lang="en-US" sz="2400" dirty="0" err="1"/>
              <a:t>elegir</a:t>
            </a:r>
            <a:r>
              <a:rPr lang="en-US" sz="2400" dirty="0"/>
              <a:t> un </a:t>
            </a:r>
            <a:r>
              <a:rPr lang="en-US" sz="2400" dirty="0" err="1"/>
              <a:t>algoritmo</a:t>
            </a:r>
            <a:r>
              <a:rPr lang="en-US" sz="2400" dirty="0"/>
              <a:t> para </a:t>
            </a:r>
            <a:r>
              <a:rPr lang="en-US" sz="2400" dirty="0" err="1"/>
              <a:t>predecir</a:t>
            </a:r>
            <a:r>
              <a:rPr lang="en-US" sz="2400" dirty="0"/>
              <a:t> el valor </a:t>
            </a:r>
            <a:r>
              <a:rPr lang="en-US" sz="2400" dirty="0" err="1"/>
              <a:t>indicado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Elabora</a:t>
            </a:r>
            <a:r>
              <a:rPr lang="en-US" sz="2400" dirty="0"/>
              <a:t> un </a:t>
            </a:r>
            <a:r>
              <a:rPr lang="en-US" sz="2400" dirty="0" err="1"/>
              <a:t>reporte</a:t>
            </a:r>
            <a:r>
              <a:rPr lang="en-US" sz="2400" dirty="0"/>
              <a:t> que </a:t>
            </a:r>
            <a:r>
              <a:rPr lang="en-US" sz="2400" dirty="0" err="1"/>
              <a:t>incluya</a:t>
            </a:r>
            <a:r>
              <a:rPr lang="en-US" sz="2400" dirty="0"/>
              <a:t>:</a:t>
            </a:r>
          </a:p>
          <a:p>
            <a:pPr lvl="1"/>
            <a:r>
              <a:rPr lang="en-US" sz="2200" dirty="0" err="1"/>
              <a:t>Descripción</a:t>
            </a:r>
            <a:r>
              <a:rPr lang="en-US" sz="2200" dirty="0"/>
              <a:t> de dataset</a:t>
            </a:r>
          </a:p>
          <a:p>
            <a:pPr lvl="1"/>
            <a:r>
              <a:rPr lang="en-US" sz="2200" dirty="0" err="1"/>
              <a:t>Explicación</a:t>
            </a:r>
            <a:r>
              <a:rPr lang="en-US" sz="2200" dirty="0"/>
              <a:t> de </a:t>
            </a:r>
            <a:r>
              <a:rPr lang="en-US" sz="2200" dirty="0" err="1"/>
              <a:t>procedimiento</a:t>
            </a:r>
            <a:r>
              <a:rPr lang="en-US" sz="2200" dirty="0"/>
              <a:t>: </a:t>
            </a:r>
            <a:r>
              <a:rPr lang="en-US" sz="2200" dirty="0" err="1"/>
              <a:t>qué</a:t>
            </a:r>
            <a:r>
              <a:rPr lang="en-US" sz="2200" dirty="0"/>
              <a:t> </a:t>
            </a:r>
            <a:r>
              <a:rPr lang="en-US" sz="2200" dirty="0" err="1"/>
              <a:t>atributos</a:t>
            </a:r>
            <a:r>
              <a:rPr lang="en-US" sz="2200" dirty="0"/>
              <a:t> </a:t>
            </a:r>
            <a:r>
              <a:rPr lang="en-US" sz="2200" dirty="0" err="1"/>
              <a:t>eligieron</a:t>
            </a:r>
            <a:r>
              <a:rPr lang="en-US" sz="2200" dirty="0"/>
              <a:t> y </a:t>
            </a:r>
            <a:r>
              <a:rPr lang="en-US" sz="2200" dirty="0" err="1"/>
              <a:t>qué</a:t>
            </a:r>
            <a:r>
              <a:rPr lang="en-US" sz="2200" dirty="0"/>
              <a:t> </a:t>
            </a:r>
            <a:r>
              <a:rPr lang="en-US" sz="2200" dirty="0" err="1"/>
              <a:t>tomaron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cuenta</a:t>
            </a:r>
            <a:r>
              <a:rPr lang="en-US" sz="2200" dirty="0"/>
              <a:t> para </a:t>
            </a:r>
            <a:r>
              <a:rPr lang="en-US" sz="2200" dirty="0" err="1"/>
              <a:t>elegir</a:t>
            </a:r>
            <a:r>
              <a:rPr lang="en-US" sz="2200" dirty="0"/>
              <a:t> el </a:t>
            </a:r>
            <a:r>
              <a:rPr lang="en-US" sz="2200" dirty="0" err="1"/>
              <a:t>algoritmo</a:t>
            </a:r>
            <a:endParaRPr lang="en-US" sz="2200" dirty="0"/>
          </a:p>
          <a:p>
            <a:pPr lvl="1"/>
            <a:r>
              <a:rPr lang="en-US" sz="2200" dirty="0"/>
              <a:t>Screenshot de la </a:t>
            </a:r>
            <a:r>
              <a:rPr lang="en-US" sz="2200" dirty="0" err="1"/>
              <a:t>implementación</a:t>
            </a:r>
            <a:r>
              <a:rPr lang="en-US" sz="2200" dirty="0"/>
              <a:t> del </a:t>
            </a:r>
            <a:r>
              <a:rPr lang="en-US" sz="2200" dirty="0" err="1"/>
              <a:t>modelo</a:t>
            </a:r>
            <a:r>
              <a:rPr lang="en-US" sz="2200" dirty="0"/>
              <a:t>, </a:t>
            </a:r>
            <a:r>
              <a:rPr lang="en-US" sz="2200" dirty="0" err="1"/>
              <a:t>ya</a:t>
            </a:r>
            <a:r>
              <a:rPr lang="en-US" sz="2200" dirty="0"/>
              <a:t> sea </a:t>
            </a:r>
            <a:r>
              <a:rPr lang="en-US" sz="2200" dirty="0" err="1"/>
              <a:t>en</a:t>
            </a:r>
            <a:r>
              <a:rPr lang="en-US" sz="2200" dirty="0"/>
              <a:t> python o azure studio</a:t>
            </a:r>
          </a:p>
          <a:p>
            <a:pPr lvl="1"/>
            <a:r>
              <a:rPr lang="en-US" sz="2200" dirty="0" err="1"/>
              <a:t>Resultados</a:t>
            </a:r>
            <a:r>
              <a:rPr lang="en-US" sz="2200" dirty="0"/>
              <a:t> </a:t>
            </a:r>
            <a:r>
              <a:rPr lang="en-US" sz="2200" dirty="0" err="1"/>
              <a:t>obtenidos</a:t>
            </a:r>
            <a:r>
              <a:rPr lang="en-US" sz="2200" dirty="0"/>
              <a:t> </a:t>
            </a:r>
          </a:p>
          <a:p>
            <a:pPr lvl="1"/>
            <a:r>
              <a:rPr lang="en-US" sz="2200" dirty="0" err="1"/>
              <a:t>Conclusión</a:t>
            </a:r>
            <a:r>
              <a:rPr lang="en-US" sz="2200" dirty="0"/>
              <a:t> – </a:t>
            </a:r>
            <a:r>
              <a:rPr lang="en-US" sz="2200" dirty="0" err="1"/>
              <a:t>posibles</a:t>
            </a:r>
            <a:r>
              <a:rPr lang="en-US" sz="2200" dirty="0"/>
              <a:t> </a:t>
            </a:r>
            <a:r>
              <a:rPr lang="en-US" sz="2200" dirty="0" err="1"/>
              <a:t>modificaciones</a:t>
            </a:r>
            <a:r>
              <a:rPr lang="en-US" sz="2200" dirty="0"/>
              <a:t> </a:t>
            </a:r>
            <a:r>
              <a:rPr lang="en-US" sz="2200" dirty="0" err="1"/>
              <a:t>futuras</a:t>
            </a:r>
            <a:r>
              <a:rPr lang="en-US" sz="2200" dirty="0"/>
              <a:t> para </a:t>
            </a:r>
            <a:r>
              <a:rPr lang="en-US" sz="2200" dirty="0" err="1"/>
              <a:t>mejorar</a:t>
            </a:r>
            <a:r>
              <a:rPr lang="en-US" sz="2200" dirty="0"/>
              <a:t> </a:t>
            </a:r>
            <a:r>
              <a:rPr lang="en-US" sz="2200" dirty="0" err="1"/>
              <a:t>resultados</a:t>
            </a:r>
            <a:r>
              <a:rPr lang="en-US" sz="2200" dirty="0"/>
              <a:t>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15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9C08-FBA8-427E-8ADB-D66A2CFB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Escenario</a:t>
            </a:r>
            <a:r>
              <a:rPr lang="en-US" dirty="0"/>
              <a:t> 1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cpu_small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21C1-7BE4-4369-889A-45A2E258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Este dataset </a:t>
            </a:r>
            <a:r>
              <a:rPr lang="en-US" sz="2400" dirty="0" err="1"/>
              <a:t>contiene</a:t>
            </a:r>
            <a:r>
              <a:rPr lang="en-US" sz="2400" dirty="0"/>
              <a:t> </a:t>
            </a:r>
            <a:r>
              <a:rPr lang="en-US" sz="2400" dirty="0" err="1"/>
              <a:t>algunas</a:t>
            </a:r>
            <a:r>
              <a:rPr lang="en-US" sz="2400" dirty="0"/>
              <a:t> </a:t>
            </a:r>
            <a:r>
              <a:rPr lang="en-US" sz="2400" dirty="0" err="1"/>
              <a:t>medidas</a:t>
            </a:r>
            <a:r>
              <a:rPr lang="en-US" sz="2400" dirty="0"/>
              <a:t> de </a:t>
            </a:r>
            <a:r>
              <a:rPr lang="en-US" sz="2400" dirty="0" err="1"/>
              <a:t>actividades</a:t>
            </a:r>
            <a:r>
              <a:rPr lang="en-US" sz="2400" dirty="0"/>
              <a:t> de </a:t>
            </a:r>
            <a:r>
              <a:rPr lang="en-US" sz="2400" dirty="0" err="1"/>
              <a:t>sistemas</a:t>
            </a:r>
            <a:r>
              <a:rPr lang="en-US" sz="2400" dirty="0"/>
              <a:t> de </a:t>
            </a:r>
            <a:r>
              <a:rPr lang="en-US" sz="2400" dirty="0" err="1"/>
              <a:t>computadoras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Nos </a:t>
            </a:r>
            <a:r>
              <a:rPr lang="en-US" sz="2400" dirty="0" err="1"/>
              <a:t>interesa</a:t>
            </a:r>
            <a:r>
              <a:rPr lang="en-US" sz="2400" dirty="0"/>
              <a:t> </a:t>
            </a:r>
            <a:r>
              <a:rPr lang="en-US" sz="2400" dirty="0" err="1"/>
              <a:t>conocer</a:t>
            </a:r>
            <a:r>
              <a:rPr lang="en-US" sz="2400" dirty="0"/>
              <a:t> el </a:t>
            </a:r>
            <a:r>
              <a:rPr lang="en-US" sz="2400" dirty="0" err="1"/>
              <a:t>tiempo</a:t>
            </a:r>
            <a:r>
              <a:rPr lang="en-US" sz="2400" dirty="0"/>
              <a:t> de </a:t>
            </a:r>
            <a:r>
              <a:rPr lang="en-US" sz="2400" dirty="0" err="1"/>
              <a:t>cpu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user mode.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File name: </a:t>
            </a:r>
            <a:r>
              <a:rPr lang="en-US" sz="2400" dirty="0" err="1"/>
              <a:t>cpu_small</a:t>
            </a:r>
            <a:endParaRPr lang="en-US" sz="2400" dirty="0"/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6520BE5D-67E7-441E-B0DB-9541EACDC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1635" y="3810897"/>
            <a:ext cx="2041264" cy="20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5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9C08-FBA8-427E-8ADB-D66A2CFB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Escenario</a:t>
            </a:r>
            <a:r>
              <a:rPr lang="en-US" dirty="0"/>
              <a:t> 1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cpu_small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21C1-7BE4-4369-889A-45A2E258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 measures used: </a:t>
            </a:r>
          </a:p>
          <a:p>
            <a:pPr marL="457200" indent="-457200">
              <a:buAutoNum type="arabicPeriod"/>
            </a:pPr>
            <a:r>
              <a:rPr lang="en-US" dirty="0" err="1"/>
              <a:t>lread</a:t>
            </a:r>
            <a:r>
              <a:rPr lang="en-US" dirty="0"/>
              <a:t> - Reads (transfers per second ) between system memory and user memory. </a:t>
            </a:r>
          </a:p>
          <a:p>
            <a:pPr marL="457200" indent="-457200">
              <a:buAutoNum type="arabicPeriod"/>
            </a:pPr>
            <a:r>
              <a:rPr lang="en-US" dirty="0" err="1"/>
              <a:t>lwrite</a:t>
            </a:r>
            <a:r>
              <a:rPr lang="en-US" dirty="0"/>
              <a:t> - writes (transfers per second) between system memory and user memory. </a:t>
            </a:r>
          </a:p>
          <a:p>
            <a:pPr marL="457200" indent="-457200">
              <a:buAutoNum type="arabicPeriod"/>
            </a:pPr>
            <a:r>
              <a:rPr lang="en-US" dirty="0" err="1"/>
              <a:t>scall</a:t>
            </a:r>
            <a:r>
              <a:rPr lang="en-US" dirty="0"/>
              <a:t> - Number of system calls of all types per second.</a:t>
            </a:r>
          </a:p>
          <a:p>
            <a:pPr marL="457200" indent="-457200">
              <a:buAutoNum type="arabicPeriod"/>
            </a:pPr>
            <a:r>
              <a:rPr lang="en-US" dirty="0" err="1"/>
              <a:t>sread</a:t>
            </a:r>
            <a:r>
              <a:rPr lang="en-US" dirty="0"/>
              <a:t> - Number of system read calls per second. </a:t>
            </a:r>
          </a:p>
          <a:p>
            <a:pPr marL="457200" indent="-457200">
              <a:buAutoNum type="arabicPeriod"/>
            </a:pPr>
            <a:r>
              <a:rPr lang="en-US" dirty="0" err="1"/>
              <a:t>swrite</a:t>
            </a:r>
            <a:r>
              <a:rPr lang="en-US" dirty="0"/>
              <a:t> - Number of system write calls per second . </a:t>
            </a:r>
          </a:p>
          <a:p>
            <a:pPr marL="457200" indent="-457200">
              <a:buAutoNum type="arabicPeriod"/>
            </a:pPr>
            <a:r>
              <a:rPr lang="en-US" dirty="0"/>
              <a:t>fork - Number of system fork calls per second.  </a:t>
            </a:r>
          </a:p>
          <a:p>
            <a:pPr marL="457200" indent="-457200">
              <a:buAutoNum type="arabicPeriod"/>
            </a:pPr>
            <a:r>
              <a:rPr lang="en-US" dirty="0"/>
              <a:t>exec - Number of system exec calls per second. </a:t>
            </a:r>
          </a:p>
          <a:p>
            <a:pPr marL="457200" indent="-457200">
              <a:buAutoNum type="arabicPeriod"/>
            </a:pPr>
            <a:r>
              <a:rPr lang="en-US" dirty="0" err="1"/>
              <a:t>rchar</a:t>
            </a:r>
            <a:r>
              <a:rPr lang="en-US" dirty="0"/>
              <a:t> - Number of characters transferred per second by system read calls.</a:t>
            </a:r>
          </a:p>
          <a:p>
            <a:pPr marL="457200" indent="-457200">
              <a:buAutoNum type="arabicPeriod"/>
            </a:pPr>
            <a:r>
              <a:rPr lang="en-US" dirty="0" err="1"/>
              <a:t>wchar</a:t>
            </a:r>
            <a:r>
              <a:rPr lang="en-US" dirty="0"/>
              <a:t> - Number of characters </a:t>
            </a:r>
            <a:r>
              <a:rPr lang="en-US" dirty="0" err="1"/>
              <a:t>transfreed</a:t>
            </a:r>
            <a:r>
              <a:rPr lang="en-US" dirty="0"/>
              <a:t> per second by system write calls. </a:t>
            </a:r>
          </a:p>
          <a:p>
            <a:pPr marL="457200" indent="-457200">
              <a:buAutoNum type="arabicPeriod"/>
            </a:pPr>
            <a:r>
              <a:rPr lang="en-US" dirty="0" err="1"/>
              <a:t>pgout</a:t>
            </a:r>
            <a:r>
              <a:rPr lang="en-US" dirty="0"/>
              <a:t> - Number of page out requests per second. </a:t>
            </a:r>
          </a:p>
        </p:txBody>
      </p:sp>
    </p:spTree>
    <p:extLst>
      <p:ext uri="{BB962C8B-B14F-4D97-AF65-F5344CB8AC3E}">
        <p14:creationId xmlns:p14="http://schemas.microsoft.com/office/powerpoint/2010/main" val="126986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9C08-FBA8-427E-8ADB-D66A2CFB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Escenario</a:t>
            </a:r>
            <a:r>
              <a:rPr lang="en-US" dirty="0"/>
              <a:t> 1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cpu_small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21C1-7BE4-4369-889A-45A2E258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dirty="0" err="1"/>
              <a:t>ppgout</a:t>
            </a:r>
            <a:r>
              <a:rPr lang="en-US" dirty="0"/>
              <a:t> - Number of pages, paged out per second</a:t>
            </a:r>
          </a:p>
          <a:p>
            <a:pPr marL="457200" indent="-457200">
              <a:buAutoNum type="arabicPeriod" startAt="11"/>
            </a:pPr>
            <a:r>
              <a:rPr lang="en-US" dirty="0" err="1"/>
              <a:t>pgfree</a:t>
            </a:r>
            <a:r>
              <a:rPr lang="en-US" dirty="0"/>
              <a:t> - Number of pages per second placed on the free list</a:t>
            </a:r>
          </a:p>
          <a:p>
            <a:pPr marL="457200" indent="-457200">
              <a:buAutoNum type="arabicPeriod" startAt="11"/>
            </a:pPr>
            <a:r>
              <a:rPr lang="en-US" dirty="0" err="1"/>
              <a:t>pgscan</a:t>
            </a:r>
            <a:r>
              <a:rPr lang="en-US" dirty="0"/>
              <a:t> - Number of pages checked if they can be freed per second. </a:t>
            </a:r>
          </a:p>
          <a:p>
            <a:pPr marL="457200" indent="-457200">
              <a:buAutoNum type="arabicPeriod" startAt="11"/>
            </a:pPr>
            <a:r>
              <a:rPr lang="en-US" dirty="0" err="1"/>
              <a:t>atch</a:t>
            </a:r>
            <a:r>
              <a:rPr lang="en-US" dirty="0"/>
              <a:t> - Number of page attaches (satisfying a page fault by reclaiming a page in memory) per second. </a:t>
            </a:r>
          </a:p>
          <a:p>
            <a:pPr marL="457200" indent="-457200">
              <a:buAutoNum type="arabicPeriod" startAt="11"/>
            </a:pPr>
            <a:r>
              <a:rPr lang="en-US" dirty="0" err="1"/>
              <a:t>pgin</a:t>
            </a:r>
            <a:r>
              <a:rPr lang="en-US" dirty="0"/>
              <a:t> - Number of page-in requests per second. </a:t>
            </a:r>
          </a:p>
          <a:p>
            <a:pPr marL="457200" indent="-457200">
              <a:buAutoNum type="arabicPeriod" startAt="11"/>
            </a:pPr>
            <a:r>
              <a:rPr lang="en-US" dirty="0" err="1"/>
              <a:t>ppgin</a:t>
            </a:r>
            <a:r>
              <a:rPr lang="en-US" dirty="0"/>
              <a:t> - Number of pages paged in per second. </a:t>
            </a:r>
          </a:p>
          <a:p>
            <a:pPr marL="457200" indent="-457200">
              <a:buAutoNum type="arabicPeriod" startAt="11"/>
            </a:pPr>
            <a:r>
              <a:rPr lang="en-US" dirty="0" err="1"/>
              <a:t>pflt</a:t>
            </a:r>
            <a:r>
              <a:rPr lang="en-US" dirty="0"/>
              <a:t> - Number of page faults caused by protection errors (copy-on-writes. </a:t>
            </a:r>
          </a:p>
          <a:p>
            <a:pPr marL="457200" indent="-457200">
              <a:buAutoNum type="arabicPeriod" startAt="11"/>
            </a:pPr>
            <a:r>
              <a:rPr lang="en-US" dirty="0" err="1"/>
              <a:t>vflt</a:t>
            </a:r>
            <a:r>
              <a:rPr lang="en-US" dirty="0"/>
              <a:t> - Number of page faults caused by address translation. </a:t>
            </a:r>
          </a:p>
          <a:p>
            <a:pPr marL="457200" indent="-457200">
              <a:buAutoNum type="arabicPeriod" startAt="11"/>
            </a:pPr>
            <a:r>
              <a:rPr lang="en-US" dirty="0" err="1"/>
              <a:t>runqsz</a:t>
            </a:r>
            <a:r>
              <a:rPr lang="en-US" dirty="0"/>
              <a:t> - Process run queue size.. </a:t>
            </a:r>
          </a:p>
          <a:p>
            <a:pPr marL="457200" indent="-457200">
              <a:buAutoNum type="arabicPeriod" startAt="11"/>
            </a:pPr>
            <a:r>
              <a:rPr lang="en-US" dirty="0" err="1"/>
              <a:t>freemem</a:t>
            </a:r>
            <a:r>
              <a:rPr lang="en-US" dirty="0"/>
              <a:t> - Number of memory pages available to user processes. </a:t>
            </a:r>
          </a:p>
          <a:p>
            <a:pPr marL="457200" indent="-457200">
              <a:buAutoNum type="arabicPeriod" startAt="11"/>
            </a:pPr>
            <a:r>
              <a:rPr lang="en-US" dirty="0" err="1"/>
              <a:t>freeswap</a:t>
            </a:r>
            <a:r>
              <a:rPr lang="en-US" dirty="0"/>
              <a:t> - Number of disk blocks available for page swapping.. </a:t>
            </a:r>
          </a:p>
          <a:p>
            <a:pPr marL="457200" indent="-457200">
              <a:buAutoNum type="arabicPeriod" startAt="11"/>
            </a:pPr>
            <a:r>
              <a:rPr lang="en-US" dirty="0" err="1">
                <a:highlight>
                  <a:srgbClr val="FFFF00"/>
                </a:highlight>
              </a:rPr>
              <a:t>usr</a:t>
            </a:r>
            <a:r>
              <a:rPr lang="en-US" dirty="0">
                <a:highlight>
                  <a:srgbClr val="FFFF00"/>
                </a:highlight>
              </a:rPr>
              <a:t> - Portion of time (%) that </a:t>
            </a:r>
            <a:r>
              <a:rPr lang="en-US" dirty="0" err="1">
                <a:highlight>
                  <a:srgbClr val="FFFF00"/>
                </a:highlight>
              </a:rPr>
              <a:t>cpus</a:t>
            </a:r>
            <a:r>
              <a:rPr lang="en-US" dirty="0">
                <a:highlight>
                  <a:srgbClr val="FFFF00"/>
                </a:highlight>
              </a:rPr>
              <a:t> run in user mode. </a:t>
            </a:r>
          </a:p>
          <a:p>
            <a:pPr marL="457200" indent="-457200">
              <a:buAutoNum type="arabicPeriod" startAt="11"/>
            </a:pPr>
            <a:r>
              <a:rPr lang="en-US" dirty="0"/>
              <a:t>sys - Portion of time (%) that </a:t>
            </a:r>
            <a:r>
              <a:rPr lang="en-US" dirty="0" err="1"/>
              <a:t>cpus</a:t>
            </a:r>
            <a:r>
              <a:rPr lang="en-US" dirty="0"/>
              <a:t> run in system mode.. </a:t>
            </a:r>
          </a:p>
          <a:p>
            <a:pPr marL="457200" indent="-457200">
              <a:buAutoNum type="arabicPeriod" startAt="11"/>
            </a:pPr>
            <a:r>
              <a:rPr lang="en-US" dirty="0" err="1"/>
              <a:t>wio</a:t>
            </a:r>
            <a:r>
              <a:rPr lang="en-US" dirty="0"/>
              <a:t> - Portion of time (%) that </a:t>
            </a:r>
            <a:r>
              <a:rPr lang="en-US" dirty="0" err="1"/>
              <a:t>cpus</a:t>
            </a:r>
            <a:r>
              <a:rPr lang="en-US" dirty="0"/>
              <a:t> are idle waiting for block IO</a:t>
            </a:r>
          </a:p>
          <a:p>
            <a:pPr marL="457200" indent="-457200">
              <a:buAutoNum type="arabicPeriod" startAt="11"/>
            </a:pPr>
            <a:r>
              <a:rPr lang="en-US" dirty="0"/>
              <a:t>idle - Portion of time (%) that </a:t>
            </a:r>
            <a:r>
              <a:rPr lang="en-US" dirty="0" err="1"/>
              <a:t>cpus</a:t>
            </a:r>
            <a:r>
              <a:rPr lang="en-US" dirty="0"/>
              <a:t> are otherwise idle.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138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9C08-FBA8-427E-8ADB-D66A2CFB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Escenario</a:t>
            </a:r>
            <a:r>
              <a:rPr lang="en-US" dirty="0"/>
              <a:t>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mushroom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21C1-7BE4-4369-889A-45A2E258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Este data set </a:t>
            </a:r>
            <a:r>
              <a:rPr lang="en-US" sz="2400" dirty="0" err="1"/>
              <a:t>contiene</a:t>
            </a:r>
            <a:r>
              <a:rPr lang="en-US" sz="2400" dirty="0"/>
              <a:t> </a:t>
            </a:r>
            <a:r>
              <a:rPr lang="en-US" sz="2400" dirty="0" err="1"/>
              <a:t>informaci</a:t>
            </a:r>
            <a:r>
              <a:rPr lang="es-MX" sz="2400" dirty="0" err="1"/>
              <a:t>ón</a:t>
            </a:r>
            <a:r>
              <a:rPr lang="es-MX" sz="2400" dirty="0"/>
              <a:t> sobre muestras de hongos recolectados</a:t>
            </a:r>
          </a:p>
          <a:p>
            <a:pPr marL="0" indent="0">
              <a:lnSpc>
                <a:spcPct val="120000"/>
              </a:lnSpc>
              <a:buNone/>
            </a:pPr>
            <a:endParaRPr lang="es-MX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s-MX" sz="2400" dirty="0"/>
              <a:t>Se categorizan para saber si son o no nocivos para el consumo.</a:t>
            </a:r>
          </a:p>
          <a:p>
            <a:pPr marL="0" indent="0">
              <a:lnSpc>
                <a:spcPct val="120000"/>
              </a:lnSpc>
              <a:buNone/>
            </a:pPr>
            <a:endParaRPr lang="es-MX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s-MX" sz="2400" dirty="0"/>
              <a:t>File </a:t>
            </a:r>
            <a:r>
              <a:rPr lang="es-MX" sz="2400" dirty="0" err="1"/>
              <a:t>name</a:t>
            </a:r>
            <a:r>
              <a:rPr lang="es-MX" sz="2400" dirty="0"/>
              <a:t>: </a:t>
            </a:r>
            <a:r>
              <a:rPr lang="es-MX" sz="2400" dirty="0" err="1"/>
              <a:t>mushroom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C442B-FC6C-49CB-A81A-585DF0EA8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174" y="3787993"/>
            <a:ext cx="4109422" cy="30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4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9C08-FBA8-427E-8ADB-D66A2CFB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Escenario</a:t>
            </a:r>
            <a:r>
              <a:rPr lang="en-US" dirty="0"/>
              <a:t>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mushroom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21C1-7BE4-4369-889A-45A2E258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1. cap-shape: </a:t>
            </a:r>
            <a:r>
              <a:rPr lang="en-US" sz="2400" dirty="0" err="1"/>
              <a:t>bell,conical,convex,flat</a:t>
            </a:r>
            <a:r>
              <a:rPr lang="en-US" sz="2400" dirty="0"/>
              <a:t>, </a:t>
            </a:r>
            <a:r>
              <a:rPr lang="en-US" sz="2400" dirty="0" err="1"/>
              <a:t>knobbed,sunken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2. cap-surface: </a:t>
            </a:r>
            <a:r>
              <a:rPr lang="en-US" sz="2400" dirty="0" err="1"/>
              <a:t>fibrous,grooves,scaly,smooth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3. cap-color: </a:t>
            </a:r>
            <a:r>
              <a:rPr lang="en-US" sz="2400" dirty="0" err="1"/>
              <a:t>brown,buff,cinnamon,gray,green</a:t>
            </a:r>
            <a:r>
              <a:rPr lang="en-US" sz="2400" dirty="0"/>
              <a:t>, </a:t>
            </a:r>
            <a:r>
              <a:rPr lang="en-US" sz="2400" dirty="0" err="1"/>
              <a:t>pink,purple,red,white,yellow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4. bruises?: </a:t>
            </a:r>
            <a:r>
              <a:rPr lang="en-US" sz="2400" dirty="0" err="1"/>
              <a:t>bruises,no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5. odor: </a:t>
            </a:r>
            <a:r>
              <a:rPr lang="en-US" sz="2400" dirty="0" err="1"/>
              <a:t>almond,anise,creosote,fishy,foul</a:t>
            </a:r>
            <a:r>
              <a:rPr lang="en-US" sz="2400" dirty="0"/>
              <a:t>, </a:t>
            </a:r>
            <a:r>
              <a:rPr lang="en-US" sz="2400" dirty="0" err="1"/>
              <a:t>musty,none,pungent,spicy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6. gill-attachment: </a:t>
            </a:r>
            <a:r>
              <a:rPr lang="en-US" sz="2400" dirty="0" err="1"/>
              <a:t>attached,descending,free,notched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7. gill-spacing: </a:t>
            </a:r>
            <a:r>
              <a:rPr lang="en-US" sz="2400" dirty="0" err="1"/>
              <a:t>close,crowded,distant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8. gill-size: </a:t>
            </a:r>
            <a:r>
              <a:rPr lang="en-US" sz="2400" dirty="0" err="1"/>
              <a:t>broad,narrow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9. gill-color: </a:t>
            </a:r>
            <a:r>
              <a:rPr lang="en-US" sz="2400" dirty="0" err="1"/>
              <a:t>black,brown,buff,chocolate,gray</a:t>
            </a:r>
            <a:r>
              <a:rPr lang="en-US" sz="2400" dirty="0"/>
              <a:t>, </a:t>
            </a:r>
            <a:r>
              <a:rPr lang="en-US" sz="2400" dirty="0" err="1"/>
              <a:t>green,orange,pink,purple,red</a:t>
            </a:r>
            <a:r>
              <a:rPr lang="en-US" sz="2400" dirty="0"/>
              <a:t>, </a:t>
            </a:r>
            <a:r>
              <a:rPr lang="en-US" sz="2400" dirty="0" err="1"/>
              <a:t>white,yellow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10. stalk-shape: </a:t>
            </a:r>
            <a:r>
              <a:rPr lang="en-US" sz="2400" dirty="0" err="1"/>
              <a:t>enlarging,tapering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82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9C08-FBA8-427E-8ADB-D66A2CFB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Escenario</a:t>
            </a:r>
            <a:r>
              <a:rPr lang="en-US" dirty="0"/>
              <a:t>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mushroom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21C1-7BE4-4369-889A-45A2E258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11. stalk-root: </a:t>
            </a:r>
            <a:r>
              <a:rPr lang="en-US" sz="2400" dirty="0" err="1"/>
              <a:t>bulbous,club,cup,equal</a:t>
            </a:r>
            <a:r>
              <a:rPr lang="en-US" sz="2400" dirty="0"/>
              <a:t>, </a:t>
            </a:r>
            <a:r>
              <a:rPr lang="en-US" sz="2400" dirty="0" err="1"/>
              <a:t>rhizomorphs,rooted,missing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12. stalk-surface-above-ring: </a:t>
            </a:r>
            <a:r>
              <a:rPr lang="en-US" sz="2400" dirty="0" err="1"/>
              <a:t>fibrous,scaly,silky,smooth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13. stalk-surface-below-ring: </a:t>
            </a:r>
            <a:r>
              <a:rPr lang="en-US" sz="2400" dirty="0" err="1"/>
              <a:t>fibrous,scaly,silky,smooth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14. stalk-color-above-ring: </a:t>
            </a:r>
            <a:r>
              <a:rPr lang="en-US" sz="2400" dirty="0" err="1"/>
              <a:t>brown,buff,cinnamon,gray,orange</a:t>
            </a:r>
            <a:r>
              <a:rPr lang="en-US" sz="2400" dirty="0"/>
              <a:t>, </a:t>
            </a:r>
            <a:r>
              <a:rPr lang="en-US" sz="2400" dirty="0" err="1"/>
              <a:t>pink,red,white,yellow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15. stalk-color-below-ring: </a:t>
            </a:r>
            <a:r>
              <a:rPr lang="en-US" sz="2400" dirty="0" err="1"/>
              <a:t>brown,buff,cinnamon,gray,orange</a:t>
            </a:r>
            <a:r>
              <a:rPr lang="en-US" sz="2400" dirty="0"/>
              <a:t>, </a:t>
            </a:r>
            <a:r>
              <a:rPr lang="en-US" sz="2400" dirty="0" err="1"/>
              <a:t>pink,red,white,yellow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16. veil-type: </a:t>
            </a:r>
            <a:r>
              <a:rPr lang="en-US" sz="2400" dirty="0" err="1"/>
              <a:t>partial,universal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17. veil-color: </a:t>
            </a:r>
            <a:r>
              <a:rPr lang="en-US" sz="2400" dirty="0" err="1"/>
              <a:t>brown,orange,white,yellow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18. ring-number: </a:t>
            </a:r>
            <a:r>
              <a:rPr lang="en-US" sz="2400" dirty="0" err="1"/>
              <a:t>none,one,two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19. ring-type: </a:t>
            </a:r>
            <a:r>
              <a:rPr lang="en-US" sz="2400" dirty="0" err="1"/>
              <a:t>cobwebby,evanescent,flaring,large</a:t>
            </a:r>
            <a:r>
              <a:rPr lang="en-US" sz="2400" dirty="0"/>
              <a:t>, </a:t>
            </a:r>
            <a:r>
              <a:rPr lang="en-US" sz="2400" dirty="0" err="1"/>
              <a:t>none,pendant,sheathing,zone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20. spore-print-color: </a:t>
            </a:r>
            <a:r>
              <a:rPr lang="en-US" sz="2400" dirty="0" err="1"/>
              <a:t>black,brown,buff,chocolate,green</a:t>
            </a:r>
            <a:r>
              <a:rPr lang="en-US" sz="2400" dirty="0"/>
              <a:t>, </a:t>
            </a:r>
            <a:r>
              <a:rPr lang="en-US" sz="2400" dirty="0" err="1"/>
              <a:t>orange,purple,white,yellow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21. population: </a:t>
            </a:r>
            <a:r>
              <a:rPr lang="en-US" sz="2400" dirty="0" err="1"/>
              <a:t>abundant,clustered,numerous</a:t>
            </a:r>
            <a:r>
              <a:rPr lang="en-US" sz="2400" dirty="0"/>
              <a:t>, </a:t>
            </a:r>
            <a:r>
              <a:rPr lang="en-US" sz="2400" dirty="0" err="1"/>
              <a:t>scattered,several,solitary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22. habitat: </a:t>
            </a:r>
            <a:r>
              <a:rPr lang="en-US" sz="2400" dirty="0" err="1"/>
              <a:t>grasses,leaves,meadows,paths</a:t>
            </a:r>
            <a:r>
              <a:rPr lang="en-US" sz="2400" dirty="0"/>
              <a:t>, </a:t>
            </a:r>
            <a:r>
              <a:rPr lang="en-US" sz="2400" dirty="0" err="1"/>
              <a:t>urban,waste,woods</a:t>
            </a: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highlight>
                  <a:srgbClr val="FFFF00"/>
                </a:highlight>
              </a:rPr>
              <a:t>23. class: edible, poisonous</a:t>
            </a:r>
          </a:p>
        </p:txBody>
      </p:sp>
    </p:spTree>
    <p:extLst>
      <p:ext uri="{BB962C8B-B14F-4D97-AF65-F5344CB8AC3E}">
        <p14:creationId xmlns:p14="http://schemas.microsoft.com/office/powerpoint/2010/main" val="13782704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86e0650-6474-40ed-901b-e91d25c8853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50F3DE8850D040A2D9317E64144730" ma:contentTypeVersion="7" ma:contentTypeDescription="Create a new document." ma:contentTypeScope="" ma:versionID="fd64a83e278353329b07ea231b46ff14">
  <xsd:schema xmlns:xsd="http://www.w3.org/2001/XMLSchema" xmlns:xs="http://www.w3.org/2001/XMLSchema" xmlns:p="http://schemas.microsoft.com/office/2006/metadata/properties" xmlns:ns2="c86e0650-6474-40ed-901b-e91d25c88536" targetNamespace="http://schemas.microsoft.com/office/2006/metadata/properties" ma:root="true" ma:fieldsID="d1985805e4819ef930f3940346cb4955" ns2:_="">
    <xsd:import namespace="c86e0650-6474-40ed-901b-e91d25c8853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6e0650-6474-40ed-901b-e91d25c8853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E68807-CA91-43AB-B2EC-557D0B6C8B5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A89A6F-5A6B-41F4-80BD-72A7A40897B5}"/>
</file>

<file path=customXml/itemProps3.xml><?xml version="1.0" encoding="utf-8"?>
<ds:datastoreItem xmlns:ds="http://schemas.openxmlformats.org/officeDocument/2006/customXml" ds:itemID="{6FFC0D90-2005-4574-B2F1-9A03AC4FA6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2584</TotalTime>
  <Words>1012</Words>
  <Application>Microsoft Office PowerPoint</Application>
  <PresentationFormat>Widescreen</PresentationFormat>
  <Paragraphs>144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Wingdings 2</vt:lpstr>
      <vt:lpstr>Frame</vt:lpstr>
      <vt:lpstr>INTRODUCCIÓN AL APRENDIZAJE AUTOMÁTICO</vt:lpstr>
      <vt:lpstr>Examen</vt:lpstr>
      <vt:lpstr>Instrucciones</vt:lpstr>
      <vt:lpstr>Escenario 1   cpu_small</vt:lpstr>
      <vt:lpstr>Escenario 1   cpu_small</vt:lpstr>
      <vt:lpstr>Escenario 1   cpu_small</vt:lpstr>
      <vt:lpstr>Escenario 2  mushroom</vt:lpstr>
      <vt:lpstr>Escenario 2  mushroom</vt:lpstr>
      <vt:lpstr>Escenario 2  mushroom</vt:lpstr>
      <vt:lpstr>Escenario 3   house _sales</vt:lpstr>
      <vt:lpstr>Escenario 3   house _sales</vt:lpstr>
      <vt:lpstr>Escenario 4   loan_approval</vt:lpstr>
      <vt:lpstr>Escenario 4   loan_approval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AUTOMÁTICO</dc:title>
  <dc:creator>Nohemi Martinez</dc:creator>
  <cp:lastModifiedBy>Nohemi Martinez</cp:lastModifiedBy>
  <cp:revision>118</cp:revision>
  <dcterms:created xsi:type="dcterms:W3CDTF">2020-09-02T23:12:00Z</dcterms:created>
  <dcterms:modified xsi:type="dcterms:W3CDTF">2020-10-30T22:00:23Z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0x0101007950F3DE8850D040A2D9317E64144730</vt:lpwstr>
  </property>
</Properties>
</file>