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7" r:id="rId2"/>
    <p:sldId id="301" r:id="rId3"/>
    <p:sldId id="304" r:id="rId4"/>
    <p:sldId id="305" r:id="rId5"/>
    <p:sldId id="302" r:id="rId6"/>
    <p:sldId id="320" r:id="rId7"/>
    <p:sldId id="306" r:id="rId8"/>
    <p:sldId id="307" r:id="rId9"/>
    <p:sldId id="310" r:id="rId10"/>
    <p:sldId id="311" r:id="rId11"/>
    <p:sldId id="309" r:id="rId12"/>
    <p:sldId id="313" r:id="rId13"/>
    <p:sldId id="303" r:id="rId14"/>
    <p:sldId id="312" r:id="rId15"/>
    <p:sldId id="316" r:id="rId16"/>
    <p:sldId id="314" r:id="rId17"/>
    <p:sldId id="315" r:id="rId18"/>
    <p:sldId id="317" r:id="rId19"/>
    <p:sldId id="31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68AE5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3810" autoAdjust="0"/>
  </p:normalViewPr>
  <p:slideViewPr>
    <p:cSldViewPr snapToGrid="0" showGuides="1">
      <p:cViewPr varScale="1">
        <p:scale>
          <a:sx n="110" d="100"/>
          <a:sy n="110" d="100"/>
        </p:scale>
        <p:origin x="438" y="108"/>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4/8/2021</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4/8/2021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dirty="0"/>
              <a:t>Click icon to add picture</a:t>
            </a:r>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dirty="0"/>
              <a:t>Click icon to add picture</a:t>
            </a:r>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dirty="0"/>
              <a:t>Click icon to add picture</a:t>
            </a:r>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dirty="0"/>
              <a:t>Click icon to add picture</a:t>
            </a:r>
          </a:p>
        </p:txBody>
      </p:sp>
    </p:spTree>
    <p:extLst>
      <p:ext uri="{BB962C8B-B14F-4D97-AF65-F5344CB8AC3E}">
        <p14:creationId xmlns:p14="http://schemas.microsoft.com/office/powerpoint/2010/main" val="2883340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dirty="0"/>
              <a:t>Click icon to add picture</a:t>
            </a:r>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Tree>
    <p:extLst>
      <p:ext uri="{BB962C8B-B14F-4D97-AF65-F5344CB8AC3E}">
        <p14:creationId xmlns:p14="http://schemas.microsoft.com/office/powerpoint/2010/main" val="218766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1" y="-1"/>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964098" y="1512889"/>
            <a:ext cx="9894198" cy="3262311"/>
          </a:xfrm>
        </p:spPr>
        <p:txBody>
          <a:bodyPr anchor="b"/>
          <a:lstStyle>
            <a:lvl1pPr algn="l">
              <a:defRPr sz="60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964098" y="4927600"/>
            <a:ext cx="989419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dirty="0"/>
              <a:t>Click icon to add picture</a:t>
            </a:r>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dirty="0"/>
              <a:t>Click icon to add picture</a:t>
            </a:r>
          </a:p>
        </p:txBody>
      </p:sp>
    </p:spTree>
    <p:extLst>
      <p:ext uri="{BB962C8B-B14F-4D97-AF65-F5344CB8AC3E}">
        <p14:creationId xmlns:p14="http://schemas.microsoft.com/office/powerpoint/2010/main" val="2911057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dirty="0"/>
              <a:t>Click icon to add picture</a:t>
            </a:r>
          </a:p>
        </p:txBody>
      </p:sp>
    </p:spTree>
    <p:extLst>
      <p:ext uri="{BB962C8B-B14F-4D97-AF65-F5344CB8AC3E}">
        <p14:creationId xmlns:p14="http://schemas.microsoft.com/office/powerpoint/2010/main" val="42216092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Tree>
    <p:extLst>
      <p:ext uri="{BB962C8B-B14F-4D97-AF65-F5344CB8AC3E}">
        <p14:creationId xmlns:p14="http://schemas.microsoft.com/office/powerpoint/2010/main" val="41144738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dirty="0"/>
              <a:t>Click icon to add picture</a:t>
            </a:r>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dirty="0"/>
              <a:t>Click icon to add picture</a:t>
            </a:r>
          </a:p>
        </p:txBody>
      </p:sp>
    </p:spTree>
    <p:extLst>
      <p:ext uri="{BB962C8B-B14F-4D97-AF65-F5344CB8AC3E}">
        <p14:creationId xmlns:p14="http://schemas.microsoft.com/office/powerpoint/2010/main" val="10350859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dirty="0"/>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Tree>
    <p:extLst>
      <p:ext uri="{BB962C8B-B14F-4D97-AF65-F5344CB8AC3E}">
        <p14:creationId xmlns:p14="http://schemas.microsoft.com/office/powerpoint/2010/main" val="38154248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Tree>
    <p:extLst>
      <p:ext uri="{BB962C8B-B14F-4D97-AF65-F5344CB8AC3E}">
        <p14:creationId xmlns:p14="http://schemas.microsoft.com/office/powerpoint/2010/main" val="35654903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Tree>
    <p:extLst>
      <p:ext uri="{BB962C8B-B14F-4D97-AF65-F5344CB8AC3E}">
        <p14:creationId xmlns:p14="http://schemas.microsoft.com/office/powerpoint/2010/main" val="2681869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dirty="0"/>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dirty="0"/>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dirty="0"/>
              <a:t>Click icon to add picture</a:t>
            </a:r>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dirty="0"/>
              <a:t>Click icon to add picture</a:t>
            </a:r>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dirty="0"/>
              <a:t>Click icon to add picture</a:t>
            </a:r>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dirty="0"/>
              <a:t>Click icon to add picture</a:t>
            </a:r>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dirty="0"/>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Rectangle 9">
            <a:extLst>
              <a:ext uri="{FF2B5EF4-FFF2-40B4-BE49-F238E27FC236}">
                <a16:creationId xmlns:a16="http://schemas.microsoft.com/office/drawing/2014/main" id="{7397FF30-486F-40C5-8587-AC93BBFD1BEA}"/>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5">
            <a:extLst>
              <a:ext uri="{FF2B5EF4-FFF2-40B4-BE49-F238E27FC236}">
                <a16:creationId xmlns:a16="http://schemas.microsoft.com/office/drawing/2014/main" id="{18999BDE-1905-461B-85D0-C176C63DB782}"/>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dirty="0"/>
              <a:t>Click icon to add picture</a:t>
            </a:r>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dirty="0"/>
              <a:t>Click icon to add picture</a:t>
            </a:r>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dirty="0"/>
              <a:t>Click icon to add picture</a:t>
            </a:r>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dirty="0"/>
              <a:t>Click icon to add picture</a:t>
            </a:r>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dirty="0"/>
              <a:t>Click icon to add picture</a:t>
            </a:r>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dirty="0"/>
              <a:t>Click icon to add picture</a:t>
            </a:r>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dirty="0"/>
              <a:t>Click icon to add picture</a:t>
            </a:r>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dirty="0"/>
              <a:t>Click icon to add picture</a:t>
            </a:r>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dirty="0"/>
              <a:t>Click icon to add picture</a:t>
            </a:r>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dirty="0"/>
              <a:t>Click icon to add picture</a:t>
            </a:r>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dirty="0"/>
              <a:t>Click icon to add picture</a:t>
            </a:r>
          </a:p>
        </p:txBody>
      </p:sp>
    </p:spTree>
    <p:extLst>
      <p:ext uri="{BB962C8B-B14F-4D97-AF65-F5344CB8AC3E}">
        <p14:creationId xmlns:p14="http://schemas.microsoft.com/office/powerpoint/2010/main" val="27280925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dirty="0"/>
              <a:t>Click icon to add picture</a:t>
            </a:r>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dirty="0"/>
              <a:t>Click icon to add picture</a:t>
            </a:r>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dirty="0"/>
              <a:t>Click icon to add picture</a:t>
            </a:r>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dirty="0"/>
              <a:t>Click icon to add picture</a:t>
            </a:r>
          </a:p>
        </p:txBody>
      </p:sp>
    </p:spTree>
    <p:extLst>
      <p:ext uri="{BB962C8B-B14F-4D97-AF65-F5344CB8AC3E}">
        <p14:creationId xmlns:p14="http://schemas.microsoft.com/office/powerpoint/2010/main" val="6277322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dirty="0"/>
              <a:t>Click icon to add picture</a:t>
            </a:r>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dirty="0"/>
              <a:t>Click icon to add picture</a:t>
            </a:r>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dirty="0"/>
              <a:t>Click icon to add picture</a:t>
            </a:r>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dirty="0"/>
              <a:t>Click icon to add picture</a:t>
            </a:r>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dirty="0"/>
              <a:t>Click icon to add picture</a:t>
            </a:r>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dirty="0"/>
              <a:t>Click icon to add picture</a:t>
            </a:r>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dirty="0"/>
              <a:t>Click icon to add picture</a:t>
            </a:r>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dirty="0"/>
              <a:t>Click icon to add picture</a:t>
            </a:r>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dirty="0"/>
              <a:t>Click icon to add chart</a:t>
            </a:r>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dirty="0"/>
              <a:t>Click icon to add chart</a:t>
            </a:r>
          </a:p>
        </p:txBody>
      </p:sp>
    </p:spTree>
    <p:extLst>
      <p:ext uri="{BB962C8B-B14F-4D97-AF65-F5344CB8AC3E}">
        <p14:creationId xmlns:p14="http://schemas.microsoft.com/office/powerpoint/2010/main" val="25895297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dirty="0"/>
              <a:t>Click icon to add chart</a:t>
            </a:r>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38405930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dirty="0"/>
              <a:t>Click icon to add chart</a:t>
            </a:r>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dirty="0"/>
              <a:t>Click icon to add chart</a:t>
            </a:r>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dirty="0"/>
              <a:t>Click icon to add picture</a:t>
            </a:r>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dirty="0"/>
              <a:t>Click icon to add chart</a:t>
            </a:r>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dirty="0"/>
              <a:t>Click icon to add chart</a:t>
            </a:r>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dirty="0"/>
              <a:t>Click icon to add chart</a:t>
            </a:r>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dirty="0"/>
              <a:t>Click icon to add chart</a:t>
            </a:r>
          </a:p>
        </p:txBody>
      </p:sp>
    </p:spTree>
    <p:extLst>
      <p:ext uri="{BB962C8B-B14F-4D97-AF65-F5344CB8AC3E}">
        <p14:creationId xmlns:p14="http://schemas.microsoft.com/office/powerpoint/2010/main" val="1020844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dirty="0"/>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lvl1pPr marL="228600" indent="-228600">
              <a:buFont typeface="Wingdings" panose="05000000000000000000" pitchFamily="2" charset="2"/>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2118398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dirty="0"/>
              <a:t>Click icon to add picture</a:t>
            </a:r>
          </a:p>
        </p:txBody>
      </p:sp>
    </p:spTree>
    <p:extLst>
      <p:ext uri="{BB962C8B-B14F-4D97-AF65-F5344CB8AC3E}">
        <p14:creationId xmlns:p14="http://schemas.microsoft.com/office/powerpoint/2010/main" val="3377171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703" r:id="rId7"/>
    <p:sldLayoutId id="2147483664" r:id="rId8"/>
    <p:sldLayoutId id="2147483665" r:id="rId9"/>
    <p:sldLayoutId id="2147483666" r:id="rId10"/>
    <p:sldLayoutId id="2147483667" r:id="rId11"/>
    <p:sldLayoutId id="2147483668" r:id="rId12"/>
    <p:sldLayoutId id="2147483669" r:id="rId13"/>
    <p:sldLayoutId id="2147483651" r:id="rId14"/>
    <p:sldLayoutId id="2147483670" r:id="rId15"/>
    <p:sldLayoutId id="2147483671" r:id="rId16"/>
    <p:sldLayoutId id="2147483672" r:id="rId17"/>
    <p:sldLayoutId id="2147483673" r:id="rId18"/>
    <p:sldLayoutId id="2147483652" r:id="rId19"/>
    <p:sldLayoutId id="2147483674" r:id="rId20"/>
    <p:sldLayoutId id="2147483675" r:id="rId21"/>
    <p:sldLayoutId id="2147483676" r:id="rId22"/>
    <p:sldLayoutId id="2147483677" r:id="rId23"/>
    <p:sldLayoutId id="2147483655" r:id="rId24"/>
    <p:sldLayoutId id="2147483678" r:id="rId25"/>
    <p:sldLayoutId id="2147483679" r:id="rId26"/>
    <p:sldLayoutId id="2147483680" r:id="rId27"/>
    <p:sldLayoutId id="2147483681" r:id="rId28"/>
    <p:sldLayoutId id="2147483653" r:id="rId29"/>
    <p:sldLayoutId id="2147483682" r:id="rId30"/>
    <p:sldLayoutId id="2147483683" r:id="rId31"/>
    <p:sldLayoutId id="2147483684" r:id="rId32"/>
    <p:sldLayoutId id="2147483685" r:id="rId33"/>
    <p:sldLayoutId id="2147483654" r:id="rId34"/>
    <p:sldLayoutId id="2147483686" r:id="rId35"/>
    <p:sldLayoutId id="2147483687" r:id="rId36"/>
    <p:sldLayoutId id="2147483689" r:id="rId37"/>
    <p:sldLayoutId id="2147483688" r:id="rId38"/>
    <p:sldLayoutId id="2147483690" r:id="rId39"/>
    <p:sldLayoutId id="2147483691" r:id="rId40"/>
    <p:sldLayoutId id="2147483692" r:id="rId41"/>
    <p:sldLayoutId id="2147483693" r:id="rId42"/>
    <p:sldLayoutId id="2147483694" r:id="rId43"/>
    <p:sldLayoutId id="2147483695" r:id="rId44"/>
    <p:sldLayoutId id="2147483696" r:id="rId45"/>
    <p:sldLayoutId id="2147483697" r:id="rId46"/>
    <p:sldLayoutId id="2147483698" r:id="rId47"/>
    <p:sldLayoutId id="2147483699" r:id="rId48"/>
    <p:sldLayoutId id="2147483700" r:id="rId49"/>
    <p:sldLayoutId id="2147483701" r:id="rId50"/>
    <p:sldLayoutId id="2147483702" r:id="rId51"/>
    <p:sldLayoutId id="2147483656" r:id="rId52"/>
    <p:sldLayoutId id="2147483657" r:id="rId53"/>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p15:clr>
            <a:srgbClr val="F26B43"/>
          </p15:clr>
        </p15:guide>
        <p15:guide id="2" pos="234">
          <p15:clr>
            <a:srgbClr val="F26B43"/>
          </p15:clr>
        </p15:guide>
        <p15:guide id="3" orient="horz" pos="4133">
          <p15:clr>
            <a:srgbClr val="F26B43"/>
          </p15:clr>
        </p15:guide>
        <p15:guide id="4" pos="7491">
          <p15:clr>
            <a:srgbClr val="F26B43"/>
          </p15:clr>
        </p15:guide>
        <p15:guide id="5" orient="horz" pos="640">
          <p15:clr>
            <a:srgbClr val="F26B43"/>
          </p15:clr>
        </p15:guide>
        <p15:guide id="6" orient="horz" pos="777">
          <p15:clr>
            <a:srgbClr val="F26B43"/>
          </p15:clr>
        </p15:guide>
        <p15:guide id="7" orient="horz" pos="4020">
          <p15:clr>
            <a:srgbClr val="F26B43"/>
          </p15:clr>
        </p15:guide>
        <p15:guide id="8" orient="horz" pos="390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ata.sandiego.gov/datasets/city-council-districts/" TargetMode="External"/><Relationship Id="rId2" Type="http://schemas.openxmlformats.org/officeDocument/2006/relationships/hyperlink" Target="https://data.sandiego.gov/datasets/get-it-done-311/"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59219" y="1512888"/>
            <a:ext cx="7378995" cy="3262312"/>
          </a:xfrm>
        </p:spPr>
        <p:txBody>
          <a:bodyPr>
            <a:normAutofit/>
          </a:bodyPr>
          <a:lstStyle/>
          <a:p>
            <a:r>
              <a:rPr lang="en-US" dirty="0"/>
              <a:t>Get it Done San Diego – Dashboard</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59219" y="4856955"/>
            <a:ext cx="9894887" cy="976313"/>
          </a:xfrm>
        </p:spPr>
        <p:txBody>
          <a:bodyPr/>
          <a:lstStyle/>
          <a:p>
            <a:r>
              <a:rPr lang="en-US" dirty="0"/>
              <a:t>Team: Git It On</a:t>
            </a:r>
          </a:p>
          <a:p>
            <a:r>
              <a:rPr lang="en-US" dirty="0"/>
              <a:t>UCSD Data Science and Visualization Bootcamp | Project 2</a:t>
            </a:r>
          </a:p>
        </p:txBody>
      </p:sp>
      <p:pic>
        <p:nvPicPr>
          <p:cNvPr id="41" name="Graphic 40" descr="Marker">
            <a:extLst>
              <a:ext uri="{FF2B5EF4-FFF2-40B4-BE49-F238E27FC236}">
                <a16:creationId xmlns:a16="http://schemas.microsoft.com/office/drawing/2014/main" id="{604433EB-2362-497B-89B4-E3C3FAC046C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4606" t="10136" r="21151" b="10083"/>
          <a:stretch/>
        </p:blipFill>
        <p:spPr>
          <a:xfrm>
            <a:off x="9214403" y="164424"/>
            <a:ext cx="2530549" cy="3858508"/>
          </a:xfrm>
          <a:prstGeom prst="rect">
            <a:avLst/>
          </a:prstGeom>
          <a:effectLst/>
        </p:spPr>
      </p:pic>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BD41-B6CA-45CC-BFE7-A6FC12FDB081}"/>
              </a:ext>
            </a:extLst>
          </p:cNvPr>
          <p:cNvSpPr>
            <a:spLocks noGrp="1"/>
          </p:cNvSpPr>
          <p:nvPr>
            <p:ph type="title"/>
          </p:nvPr>
        </p:nvSpPr>
        <p:spPr/>
        <p:txBody>
          <a:bodyPr/>
          <a:lstStyle/>
          <a:p>
            <a:r>
              <a:rPr lang="en-US" dirty="0"/>
              <a:t>Dashboard Functions for San Diego Get It Done Database</a:t>
            </a:r>
          </a:p>
        </p:txBody>
      </p:sp>
      <p:sp>
        <p:nvSpPr>
          <p:cNvPr id="6" name="Content Placeholder 5">
            <a:extLst>
              <a:ext uri="{FF2B5EF4-FFF2-40B4-BE49-F238E27FC236}">
                <a16:creationId xmlns:a16="http://schemas.microsoft.com/office/drawing/2014/main" id="{04788E27-A597-419A-BADD-D60A48055465}"/>
              </a:ext>
            </a:extLst>
          </p:cNvPr>
          <p:cNvSpPr>
            <a:spLocks noGrp="1"/>
          </p:cNvSpPr>
          <p:nvPr>
            <p:ph idx="1"/>
          </p:nvPr>
        </p:nvSpPr>
        <p:spPr/>
        <p:txBody>
          <a:bodyPr/>
          <a:lstStyle/>
          <a:p>
            <a:pPr>
              <a:buFont typeface="Wingdings" panose="05000000000000000000" pitchFamily="2" charset="2"/>
              <a:buChar char="ü"/>
            </a:pPr>
            <a:r>
              <a:rPr lang="en-US" dirty="0"/>
              <a:t>Year selector</a:t>
            </a:r>
          </a:p>
          <a:p>
            <a:pPr>
              <a:buFont typeface="Wingdings" panose="05000000000000000000" pitchFamily="2" charset="2"/>
              <a:buChar char="ü"/>
            </a:pPr>
            <a:r>
              <a:rPr lang="en-US" dirty="0"/>
              <a:t>Total tickets by year</a:t>
            </a:r>
          </a:p>
          <a:p>
            <a:pPr>
              <a:buFont typeface="Wingdings" panose="05000000000000000000" pitchFamily="2" charset="2"/>
              <a:buChar char="ü"/>
            </a:pPr>
            <a:r>
              <a:rPr lang="en-US" dirty="0"/>
              <a:t>Tickets by council district</a:t>
            </a:r>
          </a:p>
          <a:p>
            <a:pPr>
              <a:buFont typeface="Wingdings" panose="05000000000000000000" pitchFamily="2" charset="2"/>
              <a:buChar char="ü"/>
            </a:pPr>
            <a:r>
              <a:rPr lang="en-US" dirty="0"/>
              <a:t>Top 20 Tickets by type</a:t>
            </a:r>
          </a:p>
          <a:p>
            <a:pPr>
              <a:buFont typeface="Wingdings" panose="05000000000000000000" pitchFamily="2" charset="2"/>
              <a:buChar char="ü"/>
            </a:pPr>
            <a:r>
              <a:rPr lang="en-US" dirty="0"/>
              <a:t>Service ticket counts by council district</a:t>
            </a:r>
          </a:p>
          <a:p>
            <a:pPr>
              <a:buFont typeface="Wingdings" panose="05000000000000000000" pitchFamily="2" charset="2"/>
              <a:buChar char="ü"/>
            </a:pPr>
            <a:r>
              <a:rPr lang="en-US" dirty="0"/>
              <a:t>Case length by council district</a:t>
            </a:r>
          </a:p>
          <a:p>
            <a:pPr>
              <a:buFont typeface="Wingdings" panose="05000000000000000000" pitchFamily="2" charset="2"/>
              <a:buChar char="q"/>
            </a:pPr>
            <a:endParaRPr lang="en-US" dirty="0"/>
          </a:p>
          <a:p>
            <a:pPr>
              <a:buFont typeface="Wingdings" panose="05000000000000000000" pitchFamily="2" charset="2"/>
              <a:buChar char="q"/>
            </a:pPr>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E18D8B84-07AD-4C0A-814A-581E31EFCA88}"/>
              </a:ext>
            </a:extLst>
          </p:cNvPr>
          <p:cNvSpPr>
            <a:spLocks noGrp="1"/>
          </p:cNvSpPr>
          <p:nvPr>
            <p:ph type="sldNum" sz="quarter" idx="12"/>
          </p:nvPr>
        </p:nvSpPr>
        <p:spPr/>
        <p:txBody>
          <a:bodyPr/>
          <a:lstStyle/>
          <a:p>
            <a:fld id="{03DC2DEF-D2FE-4B45-ABA4-9F153FD1C98A}" type="slidenum">
              <a:rPr lang="en-US" smtClean="0"/>
              <a:pPr/>
              <a:t>10</a:t>
            </a:fld>
            <a:endParaRPr lang="en-US" dirty="0"/>
          </a:p>
        </p:txBody>
      </p:sp>
      <p:pic>
        <p:nvPicPr>
          <p:cNvPr id="10" name="Picture 9">
            <a:extLst>
              <a:ext uri="{FF2B5EF4-FFF2-40B4-BE49-F238E27FC236}">
                <a16:creationId xmlns:a16="http://schemas.microsoft.com/office/drawing/2014/main" id="{D065D2C0-7AAF-4BF6-A4FD-A8C87B486574}"/>
              </a:ext>
            </a:extLst>
          </p:cNvPr>
          <p:cNvPicPr>
            <a:picLocks noChangeAspect="1"/>
          </p:cNvPicPr>
          <p:nvPr/>
        </p:nvPicPr>
        <p:blipFill>
          <a:blip r:embed="rId2"/>
          <a:stretch>
            <a:fillRect/>
          </a:stretch>
        </p:blipFill>
        <p:spPr>
          <a:xfrm>
            <a:off x="583474" y="3934717"/>
            <a:ext cx="5636149" cy="2745665"/>
          </a:xfrm>
          <a:prstGeom prst="rect">
            <a:avLst/>
          </a:prstGeom>
        </p:spPr>
      </p:pic>
      <p:pic>
        <p:nvPicPr>
          <p:cNvPr id="8" name="Picture 7">
            <a:extLst>
              <a:ext uri="{FF2B5EF4-FFF2-40B4-BE49-F238E27FC236}">
                <a16:creationId xmlns:a16="http://schemas.microsoft.com/office/drawing/2014/main" id="{9EC7FE96-A285-467E-BCF0-E732542CD959}"/>
              </a:ext>
            </a:extLst>
          </p:cNvPr>
          <p:cNvPicPr>
            <a:picLocks noChangeAspect="1"/>
          </p:cNvPicPr>
          <p:nvPr/>
        </p:nvPicPr>
        <p:blipFill>
          <a:blip r:embed="rId3"/>
          <a:stretch>
            <a:fillRect/>
          </a:stretch>
        </p:blipFill>
        <p:spPr>
          <a:xfrm>
            <a:off x="5207726" y="1132113"/>
            <a:ext cx="6242343" cy="3058945"/>
          </a:xfrm>
          <a:prstGeom prst="rect">
            <a:avLst/>
          </a:prstGeom>
        </p:spPr>
      </p:pic>
    </p:spTree>
    <p:extLst>
      <p:ext uri="{BB962C8B-B14F-4D97-AF65-F5344CB8AC3E}">
        <p14:creationId xmlns:p14="http://schemas.microsoft.com/office/powerpoint/2010/main" val="913145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1AC361-D97D-4BBD-A9E1-9DDCDC9EA7BB}"/>
              </a:ext>
            </a:extLst>
          </p:cNvPr>
          <p:cNvSpPr>
            <a:spLocks noGrp="1"/>
          </p:cNvSpPr>
          <p:nvPr>
            <p:ph type="title"/>
          </p:nvPr>
        </p:nvSpPr>
        <p:spPr/>
        <p:txBody>
          <a:bodyPr/>
          <a:lstStyle/>
          <a:p>
            <a:r>
              <a:rPr lang="en-US" dirty="0"/>
              <a:t>No. of tickets by year – </a:t>
            </a:r>
            <a:r>
              <a:rPr lang="en-US" dirty="0" err="1"/>
              <a:t>Plotly</a:t>
            </a:r>
            <a:endParaRPr lang="en-US" dirty="0"/>
          </a:p>
        </p:txBody>
      </p:sp>
      <p:sp>
        <p:nvSpPr>
          <p:cNvPr id="4" name="Slide Number Placeholder 3">
            <a:extLst>
              <a:ext uri="{FF2B5EF4-FFF2-40B4-BE49-F238E27FC236}">
                <a16:creationId xmlns:a16="http://schemas.microsoft.com/office/drawing/2014/main" id="{D3DBA7DC-EAD9-4792-BBDF-66A01C4CE477}"/>
              </a:ext>
            </a:extLst>
          </p:cNvPr>
          <p:cNvSpPr>
            <a:spLocks noGrp="1"/>
          </p:cNvSpPr>
          <p:nvPr>
            <p:ph type="sldNum" sz="quarter" idx="12"/>
          </p:nvPr>
        </p:nvSpPr>
        <p:spPr/>
        <p:txBody>
          <a:bodyPr/>
          <a:lstStyle/>
          <a:p>
            <a:fld id="{03DC2DEF-D2FE-4B45-ABA4-9F153FD1C98A}" type="slidenum">
              <a:rPr lang="en-US" smtClean="0"/>
              <a:t>11</a:t>
            </a:fld>
            <a:endParaRPr lang="en-US" dirty="0"/>
          </a:p>
        </p:txBody>
      </p:sp>
      <p:pic>
        <p:nvPicPr>
          <p:cNvPr id="7" name="Picture 6" descr="Chart, line chart&#10;&#10;Description automatically generated">
            <a:extLst>
              <a:ext uri="{FF2B5EF4-FFF2-40B4-BE49-F238E27FC236}">
                <a16:creationId xmlns:a16="http://schemas.microsoft.com/office/drawing/2014/main" id="{68F51CDA-F4E8-40F1-B4AC-AD7C14572934}"/>
              </a:ext>
            </a:extLst>
          </p:cNvPr>
          <p:cNvPicPr>
            <a:picLocks noChangeAspect="1"/>
          </p:cNvPicPr>
          <p:nvPr/>
        </p:nvPicPr>
        <p:blipFill>
          <a:blip r:embed="rId2"/>
          <a:stretch>
            <a:fillRect/>
          </a:stretch>
        </p:blipFill>
        <p:spPr>
          <a:xfrm>
            <a:off x="-21679" y="2285999"/>
            <a:ext cx="6106840" cy="3505201"/>
          </a:xfrm>
          <a:prstGeom prst="rect">
            <a:avLst/>
          </a:prstGeom>
        </p:spPr>
      </p:pic>
      <p:pic>
        <p:nvPicPr>
          <p:cNvPr id="11" name="Picture 10" descr="Chart, line chart&#10;&#10;Description automatically generated">
            <a:extLst>
              <a:ext uri="{FF2B5EF4-FFF2-40B4-BE49-F238E27FC236}">
                <a16:creationId xmlns:a16="http://schemas.microsoft.com/office/drawing/2014/main" id="{B3D265F0-9FA8-4421-B233-94F42B476841}"/>
              </a:ext>
            </a:extLst>
          </p:cNvPr>
          <p:cNvPicPr>
            <a:picLocks noChangeAspect="1"/>
          </p:cNvPicPr>
          <p:nvPr/>
        </p:nvPicPr>
        <p:blipFill>
          <a:blip r:embed="rId3"/>
          <a:stretch>
            <a:fillRect/>
          </a:stretch>
        </p:blipFill>
        <p:spPr>
          <a:xfrm>
            <a:off x="5932761" y="2286000"/>
            <a:ext cx="6106839" cy="3505200"/>
          </a:xfrm>
          <a:prstGeom prst="rect">
            <a:avLst/>
          </a:prstGeom>
        </p:spPr>
      </p:pic>
      <p:sp>
        <p:nvSpPr>
          <p:cNvPr id="12" name="TextBox 11">
            <a:extLst>
              <a:ext uri="{FF2B5EF4-FFF2-40B4-BE49-F238E27FC236}">
                <a16:creationId xmlns:a16="http://schemas.microsoft.com/office/drawing/2014/main" id="{1DE0D3D8-2190-418E-A7CB-8E177B576E9C}"/>
              </a:ext>
            </a:extLst>
          </p:cNvPr>
          <p:cNvSpPr txBox="1"/>
          <p:nvPr/>
        </p:nvSpPr>
        <p:spPr>
          <a:xfrm>
            <a:off x="1720852" y="2428875"/>
            <a:ext cx="2453942" cy="369332"/>
          </a:xfrm>
          <a:prstGeom prst="rect">
            <a:avLst/>
          </a:prstGeom>
          <a:noFill/>
        </p:spPr>
        <p:txBody>
          <a:bodyPr wrap="none" rtlCol="0">
            <a:spAutoFit/>
          </a:bodyPr>
          <a:lstStyle/>
          <a:p>
            <a:r>
              <a:rPr lang="en-US" dirty="0"/>
              <a:t>2019 Get It Done Tickets</a:t>
            </a:r>
          </a:p>
        </p:txBody>
      </p:sp>
      <p:sp>
        <p:nvSpPr>
          <p:cNvPr id="13" name="TextBox 12">
            <a:extLst>
              <a:ext uri="{FF2B5EF4-FFF2-40B4-BE49-F238E27FC236}">
                <a16:creationId xmlns:a16="http://schemas.microsoft.com/office/drawing/2014/main" id="{E384D21E-BE86-4F2F-85CC-A870E1B1CC66}"/>
              </a:ext>
            </a:extLst>
          </p:cNvPr>
          <p:cNvSpPr txBox="1"/>
          <p:nvPr/>
        </p:nvSpPr>
        <p:spPr>
          <a:xfrm>
            <a:off x="7896225" y="2428875"/>
            <a:ext cx="2453942" cy="369332"/>
          </a:xfrm>
          <a:prstGeom prst="rect">
            <a:avLst/>
          </a:prstGeom>
          <a:noFill/>
        </p:spPr>
        <p:txBody>
          <a:bodyPr wrap="none" rtlCol="0">
            <a:spAutoFit/>
          </a:bodyPr>
          <a:lstStyle/>
          <a:p>
            <a:r>
              <a:rPr lang="en-US" dirty="0"/>
              <a:t>2020 Get It Done Tickets</a:t>
            </a:r>
          </a:p>
        </p:txBody>
      </p:sp>
      <p:sp>
        <p:nvSpPr>
          <p:cNvPr id="14" name="TextBox 13">
            <a:extLst>
              <a:ext uri="{FF2B5EF4-FFF2-40B4-BE49-F238E27FC236}">
                <a16:creationId xmlns:a16="http://schemas.microsoft.com/office/drawing/2014/main" id="{E989A0B1-0B3A-4340-888D-B3C32DE2AC02}"/>
              </a:ext>
            </a:extLst>
          </p:cNvPr>
          <p:cNvSpPr txBox="1"/>
          <p:nvPr/>
        </p:nvSpPr>
        <p:spPr>
          <a:xfrm>
            <a:off x="1104113" y="1897618"/>
            <a:ext cx="4089068" cy="369332"/>
          </a:xfrm>
          <a:prstGeom prst="rect">
            <a:avLst/>
          </a:prstGeom>
          <a:noFill/>
        </p:spPr>
        <p:txBody>
          <a:bodyPr wrap="none" rtlCol="0">
            <a:spAutoFit/>
          </a:bodyPr>
          <a:lstStyle/>
          <a:p>
            <a:r>
              <a:rPr lang="en-US" dirty="0"/>
              <a:t>In 2019, tickets peeked in July and August.</a:t>
            </a:r>
          </a:p>
        </p:txBody>
      </p:sp>
      <p:sp>
        <p:nvSpPr>
          <p:cNvPr id="15" name="TextBox 14">
            <a:extLst>
              <a:ext uri="{FF2B5EF4-FFF2-40B4-BE49-F238E27FC236}">
                <a16:creationId xmlns:a16="http://schemas.microsoft.com/office/drawing/2014/main" id="{76688DD0-9F00-41CD-BDBF-11BEA13BFED6}"/>
              </a:ext>
            </a:extLst>
          </p:cNvPr>
          <p:cNvSpPr txBox="1"/>
          <p:nvPr/>
        </p:nvSpPr>
        <p:spPr>
          <a:xfrm>
            <a:off x="6745287" y="1343025"/>
            <a:ext cx="4799904" cy="923330"/>
          </a:xfrm>
          <a:prstGeom prst="rect">
            <a:avLst/>
          </a:prstGeom>
          <a:noFill/>
        </p:spPr>
        <p:txBody>
          <a:bodyPr wrap="none" rtlCol="0">
            <a:spAutoFit/>
          </a:bodyPr>
          <a:lstStyle/>
          <a:p>
            <a:r>
              <a:rPr lang="en-US" dirty="0"/>
              <a:t>In 2020, tickets dipped significantly in April which </a:t>
            </a:r>
            <a:br>
              <a:rPr lang="en-US" dirty="0"/>
            </a:br>
            <a:r>
              <a:rPr lang="en-US" dirty="0"/>
              <a:t>correlates with the start of COVID-19 restrictions, </a:t>
            </a:r>
            <a:br>
              <a:rPr lang="en-US" dirty="0"/>
            </a:br>
            <a:r>
              <a:rPr lang="en-US" dirty="0"/>
              <a:t>and peeked in October.</a:t>
            </a:r>
          </a:p>
        </p:txBody>
      </p:sp>
      <p:sp>
        <p:nvSpPr>
          <p:cNvPr id="16" name="Rectangle 15">
            <a:extLst>
              <a:ext uri="{FF2B5EF4-FFF2-40B4-BE49-F238E27FC236}">
                <a16:creationId xmlns:a16="http://schemas.microsoft.com/office/drawing/2014/main" id="{86519529-3172-4063-9AB8-0C0847666395}"/>
              </a:ext>
            </a:extLst>
          </p:cNvPr>
          <p:cNvSpPr/>
          <p:nvPr/>
        </p:nvSpPr>
        <p:spPr>
          <a:xfrm>
            <a:off x="6131718" y="1343025"/>
            <a:ext cx="5841207" cy="45243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CFF457-F657-4CFA-B4A0-5DA1DA97F35E}"/>
              </a:ext>
            </a:extLst>
          </p:cNvPr>
          <p:cNvSpPr/>
          <p:nvPr/>
        </p:nvSpPr>
        <p:spPr>
          <a:xfrm>
            <a:off x="91554" y="1343025"/>
            <a:ext cx="5841207" cy="45243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4630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64820A-C3F1-47B4-89BD-0E74DA824007}"/>
              </a:ext>
            </a:extLst>
          </p:cNvPr>
          <p:cNvPicPr>
            <a:picLocks noChangeAspect="1"/>
          </p:cNvPicPr>
          <p:nvPr/>
        </p:nvPicPr>
        <p:blipFill>
          <a:blip r:embed="rId2"/>
          <a:stretch>
            <a:fillRect/>
          </a:stretch>
        </p:blipFill>
        <p:spPr>
          <a:xfrm>
            <a:off x="4504416" y="65682"/>
            <a:ext cx="7687584" cy="6726635"/>
          </a:xfrm>
          <a:prstGeom prst="rect">
            <a:avLst/>
          </a:prstGeom>
          <a:noFill/>
        </p:spPr>
      </p:pic>
      <p:sp>
        <p:nvSpPr>
          <p:cNvPr id="2" name="Title 1">
            <a:extLst>
              <a:ext uri="{FF2B5EF4-FFF2-40B4-BE49-F238E27FC236}">
                <a16:creationId xmlns:a16="http://schemas.microsoft.com/office/drawing/2014/main" id="{A72A3E2C-CB5D-4785-851E-3DBC2A36C4F3}"/>
              </a:ext>
            </a:extLst>
          </p:cNvPr>
          <p:cNvSpPr>
            <a:spLocks noGrp="1"/>
          </p:cNvSpPr>
          <p:nvPr>
            <p:ph type="ctrTitle"/>
          </p:nvPr>
        </p:nvSpPr>
        <p:spPr>
          <a:xfrm>
            <a:off x="371476" y="1779589"/>
            <a:ext cx="4416424" cy="2182811"/>
          </a:xfrm>
        </p:spPr>
        <p:txBody>
          <a:bodyPr anchor="b">
            <a:normAutofit/>
          </a:bodyPr>
          <a:lstStyle/>
          <a:p>
            <a:r>
              <a:rPr lang="en-US" dirty="0"/>
              <a:t>COVID-19 Heat Map</a:t>
            </a:r>
          </a:p>
        </p:txBody>
      </p:sp>
      <p:sp>
        <p:nvSpPr>
          <p:cNvPr id="10" name="Subtitle 3">
            <a:extLst>
              <a:ext uri="{FF2B5EF4-FFF2-40B4-BE49-F238E27FC236}">
                <a16:creationId xmlns:a16="http://schemas.microsoft.com/office/drawing/2014/main" id="{B28BB7B0-F449-4E48-95C3-0B1EC74A43E9}"/>
              </a:ext>
            </a:extLst>
          </p:cNvPr>
          <p:cNvSpPr>
            <a:spLocks noGrp="1"/>
          </p:cNvSpPr>
          <p:nvPr>
            <p:ph type="subTitle" idx="1"/>
          </p:nvPr>
        </p:nvSpPr>
        <p:spPr>
          <a:xfrm>
            <a:off x="371476" y="4079083"/>
            <a:ext cx="4416424" cy="976311"/>
          </a:xfrm>
        </p:spPr>
        <p:txBody>
          <a:bodyPr/>
          <a:lstStyle/>
          <a:p>
            <a:r>
              <a:rPr lang="en-US" dirty="0"/>
              <a:t>MongoDB Charts</a:t>
            </a:r>
          </a:p>
        </p:txBody>
      </p:sp>
      <p:sp>
        <p:nvSpPr>
          <p:cNvPr id="3" name="Slide Number Placeholder 2" hidden="1">
            <a:extLst>
              <a:ext uri="{FF2B5EF4-FFF2-40B4-BE49-F238E27FC236}">
                <a16:creationId xmlns:a16="http://schemas.microsoft.com/office/drawing/2014/main" id="{D90F8932-E741-417C-BB66-DB5196AAE092}"/>
              </a:ext>
            </a:extLst>
          </p:cNvPr>
          <p:cNvSpPr>
            <a:spLocks noGrp="1"/>
          </p:cNvSpPr>
          <p:nvPr>
            <p:ph type="sldNum" sz="quarter" idx="4"/>
          </p:nvPr>
        </p:nvSpPr>
        <p:spPr>
          <a:xfrm>
            <a:off x="11518900" y="6581978"/>
            <a:ext cx="373062" cy="206104"/>
          </a:xfrm>
        </p:spPr>
        <p:txBody>
          <a:bodyPr/>
          <a:lstStyle/>
          <a:p>
            <a:pPr>
              <a:spcAft>
                <a:spcPts val="600"/>
              </a:spcAft>
            </a:pPr>
            <a:fld id="{03DC2DEF-D2FE-4B45-ABA4-9F153FD1C98A}" type="slidenum">
              <a:rPr lang="en-US" smtClean="0"/>
              <a:pPr>
                <a:spcAft>
                  <a:spcPts val="600"/>
                </a:spcAft>
              </a:pPr>
              <a:t>12</a:t>
            </a:fld>
            <a:endParaRPr lang="en-US"/>
          </a:p>
        </p:txBody>
      </p:sp>
    </p:spTree>
    <p:extLst>
      <p:ext uri="{BB962C8B-B14F-4D97-AF65-F5344CB8AC3E}">
        <p14:creationId xmlns:p14="http://schemas.microsoft.com/office/powerpoint/2010/main" val="643403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547D-47DC-4908-BF41-A0EB17881416}"/>
              </a:ext>
            </a:extLst>
          </p:cNvPr>
          <p:cNvSpPr>
            <a:spLocks noGrp="1"/>
          </p:cNvSpPr>
          <p:nvPr>
            <p:ph type="title"/>
          </p:nvPr>
        </p:nvSpPr>
        <p:spPr>
          <a:xfrm>
            <a:off x="371475" y="260351"/>
            <a:ext cx="11520487" cy="758824"/>
          </a:xfrm>
        </p:spPr>
        <p:txBody>
          <a:bodyPr/>
          <a:lstStyle/>
          <a:p>
            <a:r>
              <a:rPr lang="en-US" dirty="0"/>
              <a:t>Opportunities to add value</a:t>
            </a:r>
          </a:p>
        </p:txBody>
      </p:sp>
      <p:sp>
        <p:nvSpPr>
          <p:cNvPr id="3" name="Content Placeholder 2">
            <a:extLst>
              <a:ext uri="{FF2B5EF4-FFF2-40B4-BE49-F238E27FC236}">
                <a16:creationId xmlns:a16="http://schemas.microsoft.com/office/drawing/2014/main" id="{C2080AEC-02E2-4134-8C0E-7D720CAD30FB}"/>
              </a:ext>
            </a:extLst>
          </p:cNvPr>
          <p:cNvSpPr>
            <a:spLocks noGrp="1"/>
          </p:cNvSpPr>
          <p:nvPr>
            <p:ph idx="1"/>
          </p:nvPr>
        </p:nvSpPr>
        <p:spPr>
          <a:xfrm>
            <a:off x="371474" y="1233488"/>
            <a:ext cx="11520487" cy="4943475"/>
          </a:xfrm>
        </p:spPr>
        <p:txBody>
          <a:bodyPr/>
          <a:lstStyle/>
          <a:p>
            <a:pPr marL="0" indent="0">
              <a:buNone/>
            </a:pPr>
            <a:r>
              <a:rPr lang="en-US" b="1" dirty="0"/>
              <a:t>Metrics</a:t>
            </a:r>
          </a:p>
          <a:p>
            <a:pPr>
              <a:buFont typeface="Wingdings" panose="05000000000000000000" pitchFamily="2" charset="2"/>
              <a:buChar char="q"/>
            </a:pPr>
            <a:r>
              <a:rPr lang="en-US" dirty="0"/>
              <a:t>Volume of tickets by category by year / quarter / area</a:t>
            </a:r>
          </a:p>
          <a:p>
            <a:pPr lvl="1"/>
            <a:r>
              <a:rPr lang="en-US" dirty="0"/>
              <a:t>Is volume of tickets evenly distributed by area?</a:t>
            </a:r>
          </a:p>
          <a:p>
            <a:pPr lvl="1"/>
            <a:r>
              <a:rPr lang="en-US" dirty="0"/>
              <a:t>Do certain areas have a noticeably smaller or larger number of tickets in any category?</a:t>
            </a:r>
          </a:p>
          <a:p>
            <a:pPr lvl="1"/>
            <a:r>
              <a:rPr lang="en-US" dirty="0"/>
              <a:t>Is the volume of tickets steady or are there dips/spikes?</a:t>
            </a:r>
          </a:p>
          <a:p>
            <a:pPr lvl="1"/>
            <a:r>
              <a:rPr lang="en-US" dirty="0"/>
              <a:t>Are dips or spikes occurring during certain times of the year? Certain districts?</a:t>
            </a:r>
          </a:p>
          <a:p>
            <a:pPr>
              <a:buFont typeface="Wingdings" panose="05000000000000000000" pitchFamily="2" charset="2"/>
              <a:buChar char="q"/>
            </a:pPr>
            <a:r>
              <a:rPr lang="en-US" dirty="0"/>
              <a:t>Key performance indicators</a:t>
            </a:r>
          </a:p>
          <a:p>
            <a:pPr lvl="1"/>
            <a:r>
              <a:rPr lang="en-US" dirty="0"/>
              <a:t>Average days from open to close, group by category, group by location?</a:t>
            </a:r>
          </a:p>
          <a:p>
            <a:pPr lvl="1"/>
            <a:r>
              <a:rPr lang="en-US" dirty="0"/>
              <a:t>Is average time to resolve a ticket same across categories? Across districts?</a:t>
            </a:r>
          </a:p>
          <a:p>
            <a:pPr lvl="1"/>
            <a:r>
              <a:rPr lang="en-US" dirty="0"/>
              <a:t>Spikes/dips?  Certain areas?  Certain times of year?</a:t>
            </a:r>
          </a:p>
          <a:p>
            <a:pPr marL="0" indent="0">
              <a:buNone/>
            </a:pPr>
            <a:r>
              <a:rPr lang="en-US" b="1" dirty="0"/>
              <a:t>Features</a:t>
            </a:r>
          </a:p>
          <a:p>
            <a:pPr>
              <a:buFont typeface="Wingdings" panose="05000000000000000000" pitchFamily="2" charset="2"/>
              <a:buChar char="q"/>
            </a:pPr>
            <a:r>
              <a:rPr lang="en-US" dirty="0"/>
              <a:t>Leaflet </a:t>
            </a:r>
            <a:r>
              <a:rPr lang="en-US" dirty="0" err="1"/>
              <a:t>mapbox</a:t>
            </a:r>
            <a:r>
              <a:rPr lang="en-US" dirty="0"/>
              <a:t> with popup tool tip for service tickets in area</a:t>
            </a:r>
          </a:p>
          <a:p>
            <a:pPr>
              <a:buFont typeface="Wingdings" panose="05000000000000000000" pitchFamily="2" charset="2"/>
              <a:buChar char="q"/>
            </a:pPr>
            <a:r>
              <a:rPr lang="en-US" dirty="0"/>
              <a:t>Scatter plots tickets vs council district</a:t>
            </a:r>
          </a:p>
          <a:p>
            <a:pPr lvl="1"/>
            <a:endParaRPr lang="en-US" dirty="0"/>
          </a:p>
          <a:p>
            <a:endParaRPr lang="en-US" dirty="0"/>
          </a:p>
        </p:txBody>
      </p:sp>
      <p:sp>
        <p:nvSpPr>
          <p:cNvPr id="4" name="Slide Number Placeholder 3">
            <a:extLst>
              <a:ext uri="{FF2B5EF4-FFF2-40B4-BE49-F238E27FC236}">
                <a16:creationId xmlns:a16="http://schemas.microsoft.com/office/drawing/2014/main" id="{9B74F5BA-C9AC-4173-A013-5BFF6B854E07}"/>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13</a:t>
            </a:fld>
            <a:endParaRPr lang="en-US" dirty="0"/>
          </a:p>
        </p:txBody>
      </p:sp>
    </p:spTree>
    <p:extLst>
      <p:ext uri="{BB962C8B-B14F-4D97-AF65-F5344CB8AC3E}">
        <p14:creationId xmlns:p14="http://schemas.microsoft.com/office/powerpoint/2010/main" val="3271132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1E61-8CC0-4920-80A8-0DCE98AA6953}"/>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9C49012A-808F-496B-8D95-937975A9E7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4632A3-9178-4595-BD84-934C54639884}"/>
              </a:ext>
            </a:extLst>
          </p:cNvPr>
          <p:cNvSpPr>
            <a:spLocks noGrp="1"/>
          </p:cNvSpPr>
          <p:nvPr>
            <p:ph type="sldNum" sz="quarter" idx="12"/>
          </p:nvPr>
        </p:nvSpPr>
        <p:spPr/>
        <p:txBody>
          <a:bodyPr/>
          <a:lstStyle/>
          <a:p>
            <a:fld id="{03DC2DEF-D2FE-4B45-ABA4-9F153FD1C98A}" type="slidenum">
              <a:rPr lang="en-US" smtClean="0"/>
              <a:t>14</a:t>
            </a:fld>
            <a:endParaRPr lang="en-US" dirty="0"/>
          </a:p>
        </p:txBody>
      </p:sp>
    </p:spTree>
    <p:extLst>
      <p:ext uri="{BB962C8B-B14F-4D97-AF65-F5344CB8AC3E}">
        <p14:creationId xmlns:p14="http://schemas.microsoft.com/office/powerpoint/2010/main" val="3916332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963090-E8FB-4EC8-A68A-11F5AC507577}"/>
              </a:ext>
            </a:extLst>
          </p:cNvPr>
          <p:cNvSpPr>
            <a:spLocks noGrp="1"/>
          </p:cNvSpPr>
          <p:nvPr>
            <p:ph type="ctrTitle"/>
          </p:nvPr>
        </p:nvSpPr>
        <p:spPr>
          <a:xfrm>
            <a:off x="371476" y="1779589"/>
            <a:ext cx="4416424" cy="2182811"/>
          </a:xfrm>
        </p:spPr>
        <p:txBody>
          <a:bodyPr anchor="b">
            <a:normAutofit/>
          </a:bodyPr>
          <a:lstStyle/>
          <a:p>
            <a:r>
              <a:rPr lang="en-US" sz="5000" dirty="0"/>
              <a:t>App.py</a:t>
            </a:r>
          </a:p>
        </p:txBody>
      </p:sp>
      <p:sp>
        <p:nvSpPr>
          <p:cNvPr id="17" name="Subtitle 3">
            <a:extLst>
              <a:ext uri="{FF2B5EF4-FFF2-40B4-BE49-F238E27FC236}">
                <a16:creationId xmlns:a16="http://schemas.microsoft.com/office/drawing/2014/main" id="{55E5E6AC-B67D-4774-994E-D8528D279619}"/>
              </a:ext>
            </a:extLst>
          </p:cNvPr>
          <p:cNvSpPr>
            <a:spLocks noGrp="1"/>
          </p:cNvSpPr>
          <p:nvPr>
            <p:ph type="subTitle" idx="1"/>
          </p:nvPr>
        </p:nvSpPr>
        <p:spPr>
          <a:xfrm>
            <a:off x="371476" y="4079083"/>
            <a:ext cx="4416424" cy="976311"/>
          </a:xfrm>
        </p:spPr>
        <p:txBody>
          <a:bodyPr/>
          <a:lstStyle/>
          <a:p>
            <a:r>
              <a:rPr lang="en-US" dirty="0"/>
              <a:t>Flask</a:t>
            </a:r>
          </a:p>
        </p:txBody>
      </p:sp>
      <p:sp>
        <p:nvSpPr>
          <p:cNvPr id="4" name="Slide Number Placeholder 3" hidden="1">
            <a:extLst>
              <a:ext uri="{FF2B5EF4-FFF2-40B4-BE49-F238E27FC236}">
                <a16:creationId xmlns:a16="http://schemas.microsoft.com/office/drawing/2014/main" id="{8C2704C2-F7F9-41AA-AC9D-27966EFB911E}"/>
              </a:ext>
            </a:extLst>
          </p:cNvPr>
          <p:cNvSpPr>
            <a:spLocks noGrp="1"/>
          </p:cNvSpPr>
          <p:nvPr>
            <p:ph type="sldNum" sz="quarter" idx="4"/>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15</a:t>
            </a:fld>
            <a:endParaRPr lang="en-US" sz="800"/>
          </a:p>
        </p:txBody>
      </p:sp>
      <p:pic>
        <p:nvPicPr>
          <p:cNvPr id="10" name="Picture 9">
            <a:extLst>
              <a:ext uri="{FF2B5EF4-FFF2-40B4-BE49-F238E27FC236}">
                <a16:creationId xmlns:a16="http://schemas.microsoft.com/office/drawing/2014/main" id="{49159A21-BEAC-4849-9C88-D4F030EA6246}"/>
              </a:ext>
            </a:extLst>
          </p:cNvPr>
          <p:cNvPicPr>
            <a:picLocks noChangeAspect="1"/>
          </p:cNvPicPr>
          <p:nvPr/>
        </p:nvPicPr>
        <p:blipFill>
          <a:blip r:embed="rId2"/>
          <a:stretch>
            <a:fillRect/>
          </a:stretch>
        </p:blipFill>
        <p:spPr>
          <a:xfrm>
            <a:off x="2579688" y="0"/>
            <a:ext cx="4722881" cy="6858000"/>
          </a:xfrm>
          <a:prstGeom prst="rect">
            <a:avLst/>
          </a:prstGeom>
        </p:spPr>
      </p:pic>
      <p:pic>
        <p:nvPicPr>
          <p:cNvPr id="12" name="Picture 11">
            <a:extLst>
              <a:ext uri="{FF2B5EF4-FFF2-40B4-BE49-F238E27FC236}">
                <a16:creationId xmlns:a16="http://schemas.microsoft.com/office/drawing/2014/main" id="{8F9E9ADB-CD1B-4CD3-9408-3EC0AB7E3BFD}"/>
              </a:ext>
            </a:extLst>
          </p:cNvPr>
          <p:cNvPicPr>
            <a:picLocks noChangeAspect="1"/>
          </p:cNvPicPr>
          <p:nvPr/>
        </p:nvPicPr>
        <p:blipFill rotWithShape="1">
          <a:blip r:embed="rId3"/>
          <a:srcRect r="10191"/>
          <a:stretch/>
        </p:blipFill>
        <p:spPr>
          <a:xfrm>
            <a:off x="7391043" y="523148"/>
            <a:ext cx="4619982" cy="5210902"/>
          </a:xfrm>
          <a:prstGeom prst="rect">
            <a:avLst/>
          </a:prstGeom>
        </p:spPr>
      </p:pic>
    </p:spTree>
    <p:extLst>
      <p:ext uri="{BB962C8B-B14F-4D97-AF65-F5344CB8AC3E}">
        <p14:creationId xmlns:p14="http://schemas.microsoft.com/office/powerpoint/2010/main" val="1062129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1EC77DE7-6DBC-4C05-BB22-3B86ABD9F314}"/>
              </a:ext>
            </a:extLst>
          </p:cNvPr>
          <p:cNvPicPr>
            <a:picLocks noChangeAspect="1"/>
          </p:cNvPicPr>
          <p:nvPr/>
        </p:nvPicPr>
        <p:blipFill>
          <a:blip r:embed="rId2"/>
          <a:stretch>
            <a:fillRect/>
          </a:stretch>
        </p:blipFill>
        <p:spPr>
          <a:xfrm>
            <a:off x="5912485" y="1"/>
            <a:ext cx="5383527" cy="6858000"/>
          </a:xfrm>
          <a:prstGeom prst="rect">
            <a:avLst/>
          </a:prstGeom>
          <a:noFill/>
        </p:spPr>
      </p:pic>
      <p:sp>
        <p:nvSpPr>
          <p:cNvPr id="5" name="Title 4">
            <a:extLst>
              <a:ext uri="{FF2B5EF4-FFF2-40B4-BE49-F238E27FC236}">
                <a16:creationId xmlns:a16="http://schemas.microsoft.com/office/drawing/2014/main" id="{B6963090-E8FB-4EC8-A68A-11F5AC507577}"/>
              </a:ext>
            </a:extLst>
          </p:cNvPr>
          <p:cNvSpPr>
            <a:spLocks noGrp="1"/>
          </p:cNvSpPr>
          <p:nvPr>
            <p:ph type="ctrTitle"/>
          </p:nvPr>
        </p:nvSpPr>
        <p:spPr>
          <a:xfrm>
            <a:off x="371476" y="1779589"/>
            <a:ext cx="4416424" cy="2182811"/>
          </a:xfrm>
        </p:spPr>
        <p:txBody>
          <a:bodyPr anchor="b">
            <a:normAutofit/>
          </a:bodyPr>
          <a:lstStyle/>
          <a:p>
            <a:r>
              <a:rPr lang="en-US" sz="5000"/>
              <a:t>Visualization.py</a:t>
            </a:r>
          </a:p>
        </p:txBody>
      </p:sp>
      <p:sp>
        <p:nvSpPr>
          <p:cNvPr id="17" name="Subtitle 3">
            <a:extLst>
              <a:ext uri="{FF2B5EF4-FFF2-40B4-BE49-F238E27FC236}">
                <a16:creationId xmlns:a16="http://schemas.microsoft.com/office/drawing/2014/main" id="{55E5E6AC-B67D-4774-994E-D8528D279619}"/>
              </a:ext>
            </a:extLst>
          </p:cNvPr>
          <p:cNvSpPr>
            <a:spLocks noGrp="1"/>
          </p:cNvSpPr>
          <p:nvPr>
            <p:ph type="subTitle" idx="1"/>
          </p:nvPr>
        </p:nvSpPr>
        <p:spPr>
          <a:xfrm>
            <a:off x="371476" y="4079083"/>
            <a:ext cx="4416424" cy="976311"/>
          </a:xfrm>
        </p:spPr>
        <p:txBody>
          <a:bodyPr/>
          <a:lstStyle/>
          <a:p>
            <a:endParaRPr lang="en-US"/>
          </a:p>
        </p:txBody>
      </p:sp>
      <p:sp>
        <p:nvSpPr>
          <p:cNvPr id="4" name="Slide Number Placeholder 3" hidden="1">
            <a:extLst>
              <a:ext uri="{FF2B5EF4-FFF2-40B4-BE49-F238E27FC236}">
                <a16:creationId xmlns:a16="http://schemas.microsoft.com/office/drawing/2014/main" id="{8C2704C2-F7F9-41AA-AC9D-27966EFB911E}"/>
              </a:ext>
            </a:extLst>
          </p:cNvPr>
          <p:cNvSpPr>
            <a:spLocks noGrp="1"/>
          </p:cNvSpPr>
          <p:nvPr>
            <p:ph type="sldNum" sz="quarter" idx="4"/>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16</a:t>
            </a:fld>
            <a:endParaRPr lang="en-US" sz="800"/>
          </a:p>
        </p:txBody>
      </p:sp>
    </p:spTree>
    <p:extLst>
      <p:ext uri="{BB962C8B-B14F-4D97-AF65-F5344CB8AC3E}">
        <p14:creationId xmlns:p14="http://schemas.microsoft.com/office/powerpoint/2010/main" val="2182659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963090-E8FB-4EC8-A68A-11F5AC507577}"/>
              </a:ext>
            </a:extLst>
          </p:cNvPr>
          <p:cNvSpPr>
            <a:spLocks noGrp="1"/>
          </p:cNvSpPr>
          <p:nvPr>
            <p:ph type="ctrTitle"/>
          </p:nvPr>
        </p:nvSpPr>
        <p:spPr>
          <a:xfrm>
            <a:off x="371476" y="1779589"/>
            <a:ext cx="4416424" cy="2182811"/>
          </a:xfrm>
        </p:spPr>
        <p:txBody>
          <a:bodyPr anchor="b">
            <a:normAutofit/>
          </a:bodyPr>
          <a:lstStyle/>
          <a:p>
            <a:r>
              <a:rPr lang="en-US" sz="5000" dirty="0"/>
              <a:t>App.js</a:t>
            </a:r>
          </a:p>
        </p:txBody>
      </p:sp>
      <p:sp>
        <p:nvSpPr>
          <p:cNvPr id="17" name="Subtitle 3">
            <a:extLst>
              <a:ext uri="{FF2B5EF4-FFF2-40B4-BE49-F238E27FC236}">
                <a16:creationId xmlns:a16="http://schemas.microsoft.com/office/drawing/2014/main" id="{55E5E6AC-B67D-4774-994E-D8528D279619}"/>
              </a:ext>
            </a:extLst>
          </p:cNvPr>
          <p:cNvSpPr>
            <a:spLocks noGrp="1"/>
          </p:cNvSpPr>
          <p:nvPr>
            <p:ph type="subTitle" idx="1"/>
          </p:nvPr>
        </p:nvSpPr>
        <p:spPr>
          <a:xfrm>
            <a:off x="371476" y="4079083"/>
            <a:ext cx="4416424" cy="976311"/>
          </a:xfrm>
        </p:spPr>
        <p:txBody>
          <a:bodyPr/>
          <a:lstStyle/>
          <a:p>
            <a:r>
              <a:rPr lang="en-US" dirty="0"/>
              <a:t>Populate dashboard</a:t>
            </a:r>
          </a:p>
        </p:txBody>
      </p:sp>
      <p:sp>
        <p:nvSpPr>
          <p:cNvPr id="4" name="Slide Number Placeholder 3" hidden="1">
            <a:extLst>
              <a:ext uri="{FF2B5EF4-FFF2-40B4-BE49-F238E27FC236}">
                <a16:creationId xmlns:a16="http://schemas.microsoft.com/office/drawing/2014/main" id="{8C2704C2-F7F9-41AA-AC9D-27966EFB911E}"/>
              </a:ext>
            </a:extLst>
          </p:cNvPr>
          <p:cNvSpPr>
            <a:spLocks noGrp="1"/>
          </p:cNvSpPr>
          <p:nvPr>
            <p:ph type="sldNum" sz="quarter" idx="4"/>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17</a:t>
            </a:fld>
            <a:endParaRPr lang="en-US" sz="800"/>
          </a:p>
        </p:txBody>
      </p:sp>
      <p:pic>
        <p:nvPicPr>
          <p:cNvPr id="8" name="Picture 7">
            <a:extLst>
              <a:ext uri="{FF2B5EF4-FFF2-40B4-BE49-F238E27FC236}">
                <a16:creationId xmlns:a16="http://schemas.microsoft.com/office/drawing/2014/main" id="{CE53AC23-5F9A-4C14-ACFE-8ABA5791E68D}"/>
              </a:ext>
            </a:extLst>
          </p:cNvPr>
          <p:cNvPicPr>
            <a:picLocks noChangeAspect="1"/>
          </p:cNvPicPr>
          <p:nvPr/>
        </p:nvPicPr>
        <p:blipFill>
          <a:blip r:embed="rId2"/>
          <a:stretch>
            <a:fillRect/>
          </a:stretch>
        </p:blipFill>
        <p:spPr>
          <a:xfrm>
            <a:off x="5765110" y="0"/>
            <a:ext cx="4605130" cy="6858000"/>
          </a:xfrm>
          <a:prstGeom prst="rect">
            <a:avLst/>
          </a:prstGeom>
        </p:spPr>
      </p:pic>
    </p:spTree>
    <p:extLst>
      <p:ext uri="{BB962C8B-B14F-4D97-AF65-F5344CB8AC3E}">
        <p14:creationId xmlns:p14="http://schemas.microsoft.com/office/powerpoint/2010/main" val="1166852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963090-E8FB-4EC8-A68A-11F5AC507577}"/>
              </a:ext>
            </a:extLst>
          </p:cNvPr>
          <p:cNvSpPr>
            <a:spLocks noGrp="1"/>
          </p:cNvSpPr>
          <p:nvPr>
            <p:ph type="ctrTitle"/>
          </p:nvPr>
        </p:nvSpPr>
        <p:spPr>
          <a:xfrm>
            <a:off x="371476" y="1779589"/>
            <a:ext cx="4416424" cy="2182811"/>
          </a:xfrm>
        </p:spPr>
        <p:txBody>
          <a:bodyPr anchor="b">
            <a:normAutofit/>
          </a:bodyPr>
          <a:lstStyle/>
          <a:p>
            <a:r>
              <a:rPr lang="en-US" sz="5000" dirty="0" err="1"/>
              <a:t>Main.ipynb</a:t>
            </a:r>
            <a:endParaRPr lang="en-US" sz="5000" dirty="0"/>
          </a:p>
        </p:txBody>
      </p:sp>
      <p:sp>
        <p:nvSpPr>
          <p:cNvPr id="4" name="Slide Number Placeholder 3" hidden="1">
            <a:extLst>
              <a:ext uri="{FF2B5EF4-FFF2-40B4-BE49-F238E27FC236}">
                <a16:creationId xmlns:a16="http://schemas.microsoft.com/office/drawing/2014/main" id="{8C2704C2-F7F9-41AA-AC9D-27966EFB911E}"/>
              </a:ext>
            </a:extLst>
          </p:cNvPr>
          <p:cNvSpPr>
            <a:spLocks noGrp="1"/>
          </p:cNvSpPr>
          <p:nvPr>
            <p:ph type="sldNum" sz="quarter" idx="4"/>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18</a:t>
            </a:fld>
            <a:endParaRPr lang="en-US" sz="800"/>
          </a:p>
        </p:txBody>
      </p:sp>
      <p:sp>
        <p:nvSpPr>
          <p:cNvPr id="10" name="Subtitle 9">
            <a:extLst>
              <a:ext uri="{FF2B5EF4-FFF2-40B4-BE49-F238E27FC236}">
                <a16:creationId xmlns:a16="http://schemas.microsoft.com/office/drawing/2014/main" id="{BA659251-A331-4C27-851C-D70837DFF90E}"/>
              </a:ext>
            </a:extLst>
          </p:cNvPr>
          <p:cNvSpPr>
            <a:spLocks noGrp="1"/>
          </p:cNvSpPr>
          <p:nvPr>
            <p:ph type="subTitle" idx="1"/>
          </p:nvPr>
        </p:nvSpPr>
        <p:spPr/>
        <p:txBody>
          <a:bodyPr/>
          <a:lstStyle/>
          <a:p>
            <a:r>
              <a:rPr lang="en-US" dirty="0"/>
              <a:t>API Data</a:t>
            </a:r>
          </a:p>
        </p:txBody>
      </p:sp>
      <p:pic>
        <p:nvPicPr>
          <p:cNvPr id="12" name="Picture 11">
            <a:extLst>
              <a:ext uri="{FF2B5EF4-FFF2-40B4-BE49-F238E27FC236}">
                <a16:creationId xmlns:a16="http://schemas.microsoft.com/office/drawing/2014/main" id="{866B9896-D102-4B09-B9A2-EDBC5EB7C02E}"/>
              </a:ext>
            </a:extLst>
          </p:cNvPr>
          <p:cNvPicPr>
            <a:picLocks noChangeAspect="1"/>
          </p:cNvPicPr>
          <p:nvPr/>
        </p:nvPicPr>
        <p:blipFill>
          <a:blip r:embed="rId2"/>
          <a:stretch>
            <a:fillRect/>
          </a:stretch>
        </p:blipFill>
        <p:spPr>
          <a:xfrm>
            <a:off x="4988605" y="0"/>
            <a:ext cx="5681889" cy="6858000"/>
          </a:xfrm>
          <a:prstGeom prst="rect">
            <a:avLst/>
          </a:prstGeom>
        </p:spPr>
      </p:pic>
    </p:spTree>
    <p:extLst>
      <p:ext uri="{BB962C8B-B14F-4D97-AF65-F5344CB8AC3E}">
        <p14:creationId xmlns:p14="http://schemas.microsoft.com/office/powerpoint/2010/main" val="247547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963090-E8FB-4EC8-A68A-11F5AC507577}"/>
              </a:ext>
            </a:extLst>
          </p:cNvPr>
          <p:cNvSpPr>
            <a:spLocks noGrp="1"/>
          </p:cNvSpPr>
          <p:nvPr>
            <p:ph type="ctrTitle"/>
          </p:nvPr>
        </p:nvSpPr>
        <p:spPr>
          <a:xfrm>
            <a:off x="371475" y="1779589"/>
            <a:ext cx="5391149" cy="2182811"/>
          </a:xfrm>
        </p:spPr>
        <p:txBody>
          <a:bodyPr anchor="b">
            <a:normAutofit/>
          </a:bodyPr>
          <a:lstStyle/>
          <a:p>
            <a:r>
              <a:rPr lang="en-US" sz="5000" dirty="0" err="1"/>
              <a:t>Visualization.ipynb</a:t>
            </a:r>
            <a:endParaRPr lang="en-US" sz="5000" dirty="0"/>
          </a:p>
        </p:txBody>
      </p:sp>
      <p:sp>
        <p:nvSpPr>
          <p:cNvPr id="4" name="Slide Number Placeholder 3" hidden="1">
            <a:extLst>
              <a:ext uri="{FF2B5EF4-FFF2-40B4-BE49-F238E27FC236}">
                <a16:creationId xmlns:a16="http://schemas.microsoft.com/office/drawing/2014/main" id="{8C2704C2-F7F9-41AA-AC9D-27966EFB911E}"/>
              </a:ext>
            </a:extLst>
          </p:cNvPr>
          <p:cNvSpPr>
            <a:spLocks noGrp="1"/>
          </p:cNvSpPr>
          <p:nvPr>
            <p:ph type="sldNum" sz="quarter" idx="4"/>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19</a:t>
            </a:fld>
            <a:endParaRPr lang="en-US" sz="800"/>
          </a:p>
        </p:txBody>
      </p:sp>
      <p:sp>
        <p:nvSpPr>
          <p:cNvPr id="10" name="Subtitle 9">
            <a:extLst>
              <a:ext uri="{FF2B5EF4-FFF2-40B4-BE49-F238E27FC236}">
                <a16:creationId xmlns:a16="http://schemas.microsoft.com/office/drawing/2014/main" id="{BA659251-A331-4C27-851C-D70837DFF90E}"/>
              </a:ext>
            </a:extLst>
          </p:cNvPr>
          <p:cNvSpPr>
            <a:spLocks noGrp="1"/>
          </p:cNvSpPr>
          <p:nvPr>
            <p:ph type="subTitle" idx="1"/>
          </p:nvPr>
        </p:nvSpPr>
        <p:spPr/>
        <p:txBody>
          <a:bodyPr/>
          <a:lstStyle/>
          <a:p>
            <a:endParaRPr lang="en-US" dirty="0"/>
          </a:p>
        </p:txBody>
      </p:sp>
      <p:pic>
        <p:nvPicPr>
          <p:cNvPr id="3" name="Picture 2">
            <a:extLst>
              <a:ext uri="{FF2B5EF4-FFF2-40B4-BE49-F238E27FC236}">
                <a16:creationId xmlns:a16="http://schemas.microsoft.com/office/drawing/2014/main" id="{79E720E4-739D-4043-9802-097884B6BDB6}"/>
              </a:ext>
            </a:extLst>
          </p:cNvPr>
          <p:cNvPicPr>
            <a:picLocks noChangeAspect="1"/>
          </p:cNvPicPr>
          <p:nvPr/>
        </p:nvPicPr>
        <p:blipFill>
          <a:blip r:embed="rId2"/>
          <a:stretch>
            <a:fillRect/>
          </a:stretch>
        </p:blipFill>
        <p:spPr>
          <a:xfrm>
            <a:off x="6054720" y="873099"/>
            <a:ext cx="5467351" cy="4663603"/>
          </a:xfrm>
          <a:prstGeom prst="rect">
            <a:avLst/>
          </a:prstGeom>
        </p:spPr>
      </p:pic>
    </p:spTree>
    <p:extLst>
      <p:ext uri="{BB962C8B-B14F-4D97-AF65-F5344CB8AC3E}">
        <p14:creationId xmlns:p14="http://schemas.microsoft.com/office/powerpoint/2010/main" val="459469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FF995E-708E-4853-AD6B-F0770BEA2F41}"/>
              </a:ext>
            </a:extLst>
          </p:cNvPr>
          <p:cNvSpPr>
            <a:spLocks noGrp="1"/>
          </p:cNvSpPr>
          <p:nvPr>
            <p:ph type="title"/>
          </p:nvPr>
        </p:nvSpPr>
        <p:spPr/>
        <p:txBody>
          <a:bodyPr/>
          <a:lstStyle/>
          <a:p>
            <a:r>
              <a:rPr lang="en-US" dirty="0"/>
              <a:t>Team Git It On</a:t>
            </a:r>
          </a:p>
        </p:txBody>
      </p:sp>
      <p:graphicFrame>
        <p:nvGraphicFramePr>
          <p:cNvPr id="10" name="Table 10">
            <a:extLst>
              <a:ext uri="{FF2B5EF4-FFF2-40B4-BE49-F238E27FC236}">
                <a16:creationId xmlns:a16="http://schemas.microsoft.com/office/drawing/2014/main" id="{6DD70688-0C2E-45E9-8BDF-4A0A25F434D4}"/>
              </a:ext>
            </a:extLst>
          </p:cNvPr>
          <p:cNvGraphicFramePr>
            <a:graphicFrameLocks noGrp="1"/>
          </p:cNvGraphicFramePr>
          <p:nvPr>
            <p:extLst>
              <p:ext uri="{D42A27DB-BD31-4B8C-83A1-F6EECF244321}">
                <p14:modId xmlns:p14="http://schemas.microsoft.com/office/powerpoint/2010/main" val="350456234"/>
              </p:ext>
            </p:extLst>
          </p:nvPr>
        </p:nvGraphicFramePr>
        <p:xfrm>
          <a:off x="535390" y="1573618"/>
          <a:ext cx="10946001" cy="4212856"/>
        </p:xfrm>
        <a:graphic>
          <a:graphicData uri="http://schemas.openxmlformats.org/drawingml/2006/table">
            <a:tbl>
              <a:tblPr>
                <a:tableStyleId>{5C22544A-7EE6-4342-B048-85BDC9FD1C3A}</a:tableStyleId>
              </a:tblPr>
              <a:tblGrid>
                <a:gridCol w="3067900">
                  <a:extLst>
                    <a:ext uri="{9D8B030D-6E8A-4147-A177-3AD203B41FA5}">
                      <a16:colId xmlns:a16="http://schemas.microsoft.com/office/drawing/2014/main" val="2255533866"/>
                    </a:ext>
                  </a:extLst>
                </a:gridCol>
                <a:gridCol w="7878101">
                  <a:extLst>
                    <a:ext uri="{9D8B030D-6E8A-4147-A177-3AD203B41FA5}">
                      <a16:colId xmlns:a16="http://schemas.microsoft.com/office/drawing/2014/main" val="2873820993"/>
                    </a:ext>
                  </a:extLst>
                </a:gridCol>
              </a:tblGrid>
              <a:tr h="641734">
                <a:tc>
                  <a:txBody>
                    <a:bodyPr/>
                    <a:lstStyle/>
                    <a:p>
                      <a:r>
                        <a:rPr lang="en-US" sz="2400" b="1" dirty="0">
                          <a:solidFill>
                            <a:schemeClr val="tx1"/>
                          </a:solidFill>
                        </a:rPr>
                        <a:t>Melissa Monroe</a:t>
                      </a:r>
                    </a:p>
                  </a:txBody>
                  <a:tcPr marL="182880" marR="182880" marT="91440" marB="91440">
                    <a:lnR w="12700" cap="flat" cmpd="sng" algn="ctr">
                      <a:solidFill>
                        <a:schemeClr val="accent1"/>
                      </a:solidFill>
                      <a:prstDash val="solid"/>
                      <a:round/>
                      <a:headEnd type="none" w="med" len="med"/>
                      <a:tailEnd type="none" w="med" len="med"/>
                    </a:lnR>
                    <a:noFill/>
                  </a:tcPr>
                </a:tc>
                <a:tc>
                  <a:txBody>
                    <a:bodyPr/>
                    <a:lstStyle/>
                    <a:p>
                      <a:r>
                        <a:rPr lang="en-US" sz="2400" dirty="0">
                          <a:solidFill>
                            <a:schemeClr val="tx1"/>
                          </a:solidFill>
                        </a:rPr>
                        <a:t>Architecture, design, Heroku deployment, data, art</a:t>
                      </a:r>
                    </a:p>
                  </a:txBody>
                  <a:tcPr marL="182880" marR="182880" marT="91440" marB="91440">
                    <a:lnL w="12700" cap="flat" cmpd="sng" algn="ctr">
                      <a:solidFill>
                        <a:schemeClr val="accent1"/>
                      </a:solidFill>
                      <a:prstDash val="solid"/>
                      <a:round/>
                      <a:headEnd type="none" w="med" len="med"/>
                      <a:tailEnd type="none" w="med" len="med"/>
                    </a:lnL>
                    <a:noFill/>
                  </a:tcPr>
                </a:tc>
                <a:extLst>
                  <a:ext uri="{0D108BD9-81ED-4DB2-BD59-A6C34878D82A}">
                    <a16:rowId xmlns:a16="http://schemas.microsoft.com/office/drawing/2014/main" val="1915682221"/>
                  </a:ext>
                </a:extLst>
              </a:tr>
              <a:tr h="0">
                <a:tc>
                  <a:txBody>
                    <a:bodyPr/>
                    <a:lstStyle/>
                    <a:p>
                      <a:endParaRPr lang="en-US" sz="2400" b="1" dirty="0">
                        <a:solidFill>
                          <a:schemeClr val="tx1"/>
                        </a:solidFill>
                      </a:endParaRPr>
                    </a:p>
                  </a:txBody>
                  <a:tcPr marL="182880" marR="182880" marT="91440" marB="91440">
                    <a:noFill/>
                  </a:tcPr>
                </a:tc>
                <a:tc>
                  <a:txBody>
                    <a:bodyPr/>
                    <a:lstStyle/>
                    <a:p>
                      <a:endParaRPr lang="en-US" sz="2400" dirty="0">
                        <a:solidFill>
                          <a:schemeClr val="tx1"/>
                        </a:solidFill>
                      </a:endParaRPr>
                    </a:p>
                  </a:txBody>
                  <a:tcPr marL="182880" marR="182880" marT="91440" marB="91440">
                    <a:noFill/>
                  </a:tcPr>
                </a:tc>
                <a:extLst>
                  <a:ext uri="{0D108BD9-81ED-4DB2-BD59-A6C34878D82A}">
                    <a16:rowId xmlns:a16="http://schemas.microsoft.com/office/drawing/2014/main" val="573868669"/>
                  </a:ext>
                </a:extLst>
              </a:tr>
              <a:tr h="641734">
                <a:tc>
                  <a:txBody>
                    <a:bodyPr/>
                    <a:lstStyle/>
                    <a:p>
                      <a:pPr marL="0" algn="l" defTabSz="914400" rtl="0" eaLnBrk="1" latinLnBrk="0" hangingPunct="1"/>
                      <a:r>
                        <a:rPr lang="en-US" sz="2400" b="1" kern="1200" dirty="0">
                          <a:solidFill>
                            <a:schemeClr val="tx1"/>
                          </a:solidFill>
                          <a:latin typeface="+mn-lt"/>
                          <a:ea typeface="+mn-ea"/>
                          <a:cs typeface="+mn-cs"/>
                        </a:rPr>
                        <a:t>Andrew Bankston</a:t>
                      </a:r>
                    </a:p>
                  </a:txBody>
                  <a:tcPr marL="182880" marR="182880" marT="91440" marB="91440">
                    <a:lnR w="12700" cap="flat" cmpd="sng" algn="ctr">
                      <a:solidFill>
                        <a:schemeClr val="accent1"/>
                      </a:solidFill>
                      <a:prstDash val="solid"/>
                      <a:round/>
                      <a:headEnd type="none" w="med" len="med"/>
                      <a:tailEnd type="none" w="med" len="med"/>
                    </a:lnR>
                    <a:noFill/>
                  </a:tcPr>
                </a:tc>
                <a:tc>
                  <a:txBody>
                    <a:bodyPr/>
                    <a:lstStyle/>
                    <a:p>
                      <a:r>
                        <a:rPr lang="en-US" sz="2400" dirty="0">
                          <a:solidFill>
                            <a:schemeClr val="tx1"/>
                          </a:solidFill>
                        </a:rPr>
                        <a:t>Data, content, analysis, plots, maps</a:t>
                      </a:r>
                    </a:p>
                  </a:txBody>
                  <a:tcPr marL="182880" marR="182880" marT="91440" marB="91440">
                    <a:lnL w="12700" cap="flat" cmpd="sng" algn="ctr">
                      <a:solidFill>
                        <a:schemeClr val="accent1"/>
                      </a:solidFill>
                      <a:prstDash val="solid"/>
                      <a:round/>
                      <a:headEnd type="none" w="med" len="med"/>
                      <a:tailEnd type="none" w="med" len="med"/>
                    </a:lnL>
                    <a:noFill/>
                  </a:tcPr>
                </a:tc>
                <a:extLst>
                  <a:ext uri="{0D108BD9-81ED-4DB2-BD59-A6C34878D82A}">
                    <a16:rowId xmlns:a16="http://schemas.microsoft.com/office/drawing/2014/main" val="688228446"/>
                  </a:ext>
                </a:extLst>
              </a:tr>
              <a:tr h="282354">
                <a:tc>
                  <a:txBody>
                    <a:bodyPr/>
                    <a:lstStyle/>
                    <a:p>
                      <a:pPr marL="0" algn="l" defTabSz="914400" rtl="0" eaLnBrk="1" latinLnBrk="0" hangingPunct="1"/>
                      <a:endParaRPr lang="en-US" sz="2400" b="1" kern="1200" dirty="0">
                        <a:solidFill>
                          <a:schemeClr val="tx1"/>
                        </a:solidFill>
                        <a:latin typeface="+mn-lt"/>
                        <a:ea typeface="+mn-ea"/>
                        <a:cs typeface="+mn-cs"/>
                      </a:endParaRPr>
                    </a:p>
                  </a:txBody>
                  <a:tcPr marL="182880" marR="182880" marT="91440" marB="91440">
                    <a:noFill/>
                  </a:tcPr>
                </a:tc>
                <a:tc>
                  <a:txBody>
                    <a:bodyPr/>
                    <a:lstStyle/>
                    <a:p>
                      <a:endParaRPr lang="en-US" sz="2400" dirty="0">
                        <a:solidFill>
                          <a:schemeClr val="tx1"/>
                        </a:solidFill>
                      </a:endParaRPr>
                    </a:p>
                  </a:txBody>
                  <a:tcPr marL="182880" marR="182880" marT="91440" marB="91440">
                    <a:noFill/>
                  </a:tcPr>
                </a:tc>
                <a:extLst>
                  <a:ext uri="{0D108BD9-81ED-4DB2-BD59-A6C34878D82A}">
                    <a16:rowId xmlns:a16="http://schemas.microsoft.com/office/drawing/2014/main" val="999687622"/>
                  </a:ext>
                </a:extLst>
              </a:tr>
              <a:tr h="641734">
                <a:tc>
                  <a:txBody>
                    <a:bodyPr/>
                    <a:lstStyle/>
                    <a:p>
                      <a:pPr marL="0" algn="l" defTabSz="914400" rtl="0" eaLnBrk="1" latinLnBrk="0" hangingPunct="1"/>
                      <a:r>
                        <a:rPr lang="en-US" sz="2400" b="1" kern="1200" dirty="0">
                          <a:solidFill>
                            <a:schemeClr val="tx1"/>
                          </a:solidFill>
                          <a:latin typeface="+mn-lt"/>
                          <a:ea typeface="+mn-ea"/>
                          <a:cs typeface="+mn-cs"/>
                        </a:rPr>
                        <a:t>Jacob Zacarias</a:t>
                      </a:r>
                    </a:p>
                  </a:txBody>
                  <a:tcPr marL="182880" marR="182880" marT="91440" marB="91440">
                    <a:lnR w="12700" cap="flat" cmpd="sng" algn="ctr">
                      <a:solidFill>
                        <a:schemeClr val="accent1"/>
                      </a:solidFill>
                      <a:prstDash val="solid"/>
                      <a:round/>
                      <a:headEnd type="none" w="med" len="med"/>
                      <a:tailEnd type="none" w="med" len="med"/>
                    </a:lnR>
                    <a:noFill/>
                  </a:tcPr>
                </a:tc>
                <a:tc>
                  <a:txBody>
                    <a:bodyPr/>
                    <a:lstStyle/>
                    <a:p>
                      <a:r>
                        <a:rPr lang="en-US" sz="2400" dirty="0">
                          <a:solidFill>
                            <a:schemeClr val="tx1"/>
                          </a:solidFill>
                        </a:rPr>
                        <a:t>Data, content, analysis, plots, maps</a:t>
                      </a:r>
                    </a:p>
                  </a:txBody>
                  <a:tcPr marL="182880" marR="182880" marT="91440" marB="91440">
                    <a:lnL w="12700" cap="flat" cmpd="sng" algn="ctr">
                      <a:solidFill>
                        <a:schemeClr val="accent1"/>
                      </a:solidFill>
                      <a:prstDash val="solid"/>
                      <a:round/>
                      <a:headEnd type="none" w="med" len="med"/>
                      <a:tailEnd type="none" w="med" len="med"/>
                    </a:lnL>
                    <a:noFill/>
                  </a:tcPr>
                </a:tc>
                <a:extLst>
                  <a:ext uri="{0D108BD9-81ED-4DB2-BD59-A6C34878D82A}">
                    <a16:rowId xmlns:a16="http://schemas.microsoft.com/office/drawing/2014/main" val="3069364021"/>
                  </a:ext>
                </a:extLst>
              </a:tr>
              <a:tr h="0">
                <a:tc>
                  <a:txBody>
                    <a:bodyPr/>
                    <a:lstStyle/>
                    <a:p>
                      <a:pPr marL="0" algn="l" defTabSz="914400" rtl="0" eaLnBrk="1" latinLnBrk="0" hangingPunct="1"/>
                      <a:endParaRPr lang="en-US" sz="2400" b="1" kern="1200" dirty="0">
                        <a:solidFill>
                          <a:schemeClr val="tx1"/>
                        </a:solidFill>
                        <a:latin typeface="+mn-lt"/>
                        <a:ea typeface="+mn-ea"/>
                        <a:cs typeface="+mn-cs"/>
                      </a:endParaRPr>
                    </a:p>
                  </a:txBody>
                  <a:tcPr marL="182880" marR="182880" marT="91440" marB="91440">
                    <a:noFill/>
                  </a:tcPr>
                </a:tc>
                <a:tc>
                  <a:txBody>
                    <a:bodyPr/>
                    <a:lstStyle/>
                    <a:p>
                      <a:endParaRPr lang="en-US" sz="2400" dirty="0">
                        <a:solidFill>
                          <a:schemeClr val="tx1"/>
                        </a:solidFill>
                      </a:endParaRPr>
                    </a:p>
                  </a:txBody>
                  <a:tcPr marL="182880" marR="182880" marT="91440" marB="91440">
                    <a:noFill/>
                  </a:tcPr>
                </a:tc>
                <a:extLst>
                  <a:ext uri="{0D108BD9-81ED-4DB2-BD59-A6C34878D82A}">
                    <a16:rowId xmlns:a16="http://schemas.microsoft.com/office/drawing/2014/main" val="641000041"/>
                  </a:ext>
                </a:extLst>
              </a:tr>
              <a:tr h="641734">
                <a:tc>
                  <a:txBody>
                    <a:bodyPr/>
                    <a:lstStyle/>
                    <a:p>
                      <a:pPr marL="0" algn="l" defTabSz="914400" rtl="0" eaLnBrk="1" latinLnBrk="0" hangingPunct="1"/>
                      <a:r>
                        <a:rPr lang="en-US" sz="2400" b="1" kern="1200" dirty="0">
                          <a:solidFill>
                            <a:schemeClr val="tx1"/>
                          </a:solidFill>
                          <a:latin typeface="+mn-lt"/>
                          <a:ea typeface="+mn-ea"/>
                          <a:cs typeface="+mn-cs"/>
                        </a:rPr>
                        <a:t>Annette Broeren</a:t>
                      </a:r>
                    </a:p>
                  </a:txBody>
                  <a:tcPr marL="182880" marR="182880" marT="91440" marB="91440">
                    <a:lnR w="12700" cap="flat" cmpd="sng" algn="ctr">
                      <a:solidFill>
                        <a:schemeClr val="accent1"/>
                      </a:solidFill>
                      <a:prstDash val="solid"/>
                      <a:round/>
                      <a:headEnd type="none" w="med" len="med"/>
                      <a:tailEnd type="none" w="med" len="med"/>
                    </a:lnR>
                    <a:noFill/>
                  </a:tcPr>
                </a:tc>
                <a:tc>
                  <a:txBody>
                    <a:bodyPr/>
                    <a:lstStyle/>
                    <a:p>
                      <a:r>
                        <a:rPr lang="en-US" sz="2400" dirty="0">
                          <a:solidFill>
                            <a:schemeClr val="tx1"/>
                          </a:solidFill>
                        </a:rPr>
                        <a:t>Powerpoint, ReadMe</a:t>
                      </a:r>
                    </a:p>
                  </a:txBody>
                  <a:tcPr marL="182880" marR="182880" marT="91440" marB="91440">
                    <a:lnL w="12700" cap="flat" cmpd="sng" algn="ctr">
                      <a:solidFill>
                        <a:schemeClr val="accent1"/>
                      </a:solidFill>
                      <a:prstDash val="solid"/>
                      <a:round/>
                      <a:headEnd type="none" w="med" len="med"/>
                      <a:tailEnd type="none" w="med" len="med"/>
                    </a:lnL>
                    <a:noFill/>
                  </a:tcPr>
                </a:tc>
                <a:extLst>
                  <a:ext uri="{0D108BD9-81ED-4DB2-BD59-A6C34878D82A}">
                    <a16:rowId xmlns:a16="http://schemas.microsoft.com/office/drawing/2014/main" val="2398160865"/>
                  </a:ext>
                </a:extLst>
              </a:tr>
            </a:tbl>
          </a:graphicData>
        </a:graphic>
      </p:graphicFrame>
    </p:spTree>
    <p:extLst>
      <p:ext uri="{BB962C8B-B14F-4D97-AF65-F5344CB8AC3E}">
        <p14:creationId xmlns:p14="http://schemas.microsoft.com/office/powerpoint/2010/main" val="2915306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B075-BEA7-4DC0-949C-84DF72A66519}"/>
              </a:ext>
            </a:extLst>
          </p:cNvPr>
          <p:cNvSpPr>
            <a:spLocks noGrp="1"/>
          </p:cNvSpPr>
          <p:nvPr>
            <p:ph type="title"/>
          </p:nvPr>
        </p:nvSpPr>
        <p:spPr>
          <a:xfrm>
            <a:off x="371475" y="260351"/>
            <a:ext cx="11520487" cy="758824"/>
          </a:xfrm>
        </p:spPr>
        <p:txBody>
          <a:bodyPr/>
          <a:lstStyle/>
          <a:p>
            <a:r>
              <a:rPr lang="en-US" dirty="0"/>
              <a:t>Task</a:t>
            </a:r>
          </a:p>
        </p:txBody>
      </p:sp>
      <p:sp>
        <p:nvSpPr>
          <p:cNvPr id="3" name="Content Placeholder 2">
            <a:extLst>
              <a:ext uri="{FF2B5EF4-FFF2-40B4-BE49-F238E27FC236}">
                <a16:creationId xmlns:a16="http://schemas.microsoft.com/office/drawing/2014/main" id="{EB97BFC7-65BF-48DF-AE5C-229583E83F89}"/>
              </a:ext>
            </a:extLst>
          </p:cNvPr>
          <p:cNvSpPr>
            <a:spLocks noGrp="1"/>
          </p:cNvSpPr>
          <p:nvPr>
            <p:ph idx="1"/>
          </p:nvPr>
        </p:nvSpPr>
        <p:spPr>
          <a:xfrm>
            <a:off x="371475" y="1279524"/>
            <a:ext cx="10067925" cy="4943475"/>
          </a:xfrm>
        </p:spPr>
        <p:txBody>
          <a:bodyPr>
            <a:normAutofit/>
          </a:bodyPr>
          <a:lstStyle/>
          <a:p>
            <a:pPr>
              <a:lnSpc>
                <a:spcPct val="100000"/>
              </a:lnSpc>
            </a:pPr>
            <a:r>
              <a:rPr lang="en-US" dirty="0"/>
              <a:t>Provide a dynamic dashboard for City of San Diego leadership to gage</a:t>
            </a:r>
          </a:p>
          <a:p>
            <a:pPr lvl="1">
              <a:lnSpc>
                <a:spcPct val="100000"/>
              </a:lnSpc>
            </a:pPr>
            <a:r>
              <a:rPr lang="en-US" dirty="0"/>
              <a:t>Effectiveness of Get-It-Done program overall</a:t>
            </a:r>
          </a:p>
          <a:p>
            <a:pPr lvl="1">
              <a:lnSpc>
                <a:spcPct val="100000"/>
              </a:lnSpc>
            </a:pPr>
            <a:r>
              <a:rPr lang="en-US" dirty="0"/>
              <a:t>Effectiveness of program by Council district </a:t>
            </a:r>
          </a:p>
          <a:p>
            <a:pPr>
              <a:lnSpc>
                <a:spcPct val="100000"/>
              </a:lnSpc>
            </a:pPr>
            <a:r>
              <a:rPr lang="en-US" dirty="0"/>
              <a:t>Performance indicators</a:t>
            </a:r>
          </a:p>
          <a:p>
            <a:pPr lvl="1">
              <a:lnSpc>
                <a:spcPct val="100000"/>
              </a:lnSpc>
            </a:pPr>
            <a:r>
              <a:rPr lang="en-US" dirty="0"/>
              <a:t>Ticket volume by period, type, council district</a:t>
            </a:r>
          </a:p>
          <a:p>
            <a:pPr lvl="1">
              <a:lnSpc>
                <a:spcPct val="100000"/>
              </a:lnSpc>
            </a:pPr>
            <a:r>
              <a:rPr lang="en-US" dirty="0"/>
              <a:t>Average response time from open to closed</a:t>
            </a:r>
          </a:p>
          <a:p>
            <a:pPr lvl="1">
              <a:lnSpc>
                <a:spcPct val="100000"/>
              </a:lnSpc>
            </a:pPr>
            <a:r>
              <a:rPr lang="en-US" dirty="0"/>
              <a:t>Open/closed deltas</a:t>
            </a:r>
          </a:p>
          <a:p>
            <a:pPr lvl="1">
              <a:lnSpc>
                <a:spcPct val="100000"/>
              </a:lnSpc>
            </a:pPr>
            <a:r>
              <a:rPr lang="en-US" dirty="0"/>
              <a:t>Ticket volumes by type by council district</a:t>
            </a:r>
          </a:p>
          <a:p>
            <a:pPr marL="0" indent="0">
              <a:lnSpc>
                <a:spcPct val="100000"/>
              </a:lnSpc>
              <a:buNone/>
            </a:pPr>
            <a:endParaRPr lang="en-US" dirty="0"/>
          </a:p>
          <a:p>
            <a:pPr marL="0" indent="0">
              <a:lnSpc>
                <a:spcPct val="100000"/>
              </a:lnSpc>
              <a:buNone/>
            </a:pPr>
            <a:r>
              <a:rPr lang="en-US" dirty="0"/>
              <a:t>Tool to assist in determining if certain districts require additional resources due to certain times of year that tickets spike or dip, if the volume of certain ticket types are increasing or decreasing by area, possibly indicating other issues such as gentrification, tourist season, etc.  </a:t>
            </a:r>
          </a:p>
          <a:p>
            <a:pPr marL="0" indent="0">
              <a:lnSpc>
                <a:spcPct val="100000"/>
              </a:lnSpc>
              <a:buNone/>
            </a:pPr>
            <a:r>
              <a:rPr lang="en-US" dirty="0"/>
              <a:t>Cause and effect may require additional analysis outside the scope of this database.</a:t>
            </a:r>
          </a:p>
        </p:txBody>
      </p:sp>
      <p:sp>
        <p:nvSpPr>
          <p:cNvPr id="4" name="Slide Number Placeholder 3">
            <a:extLst>
              <a:ext uri="{FF2B5EF4-FFF2-40B4-BE49-F238E27FC236}">
                <a16:creationId xmlns:a16="http://schemas.microsoft.com/office/drawing/2014/main" id="{651C82E3-CD2B-4101-BCE7-346B79AB2B55}"/>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3</a:t>
            </a:fld>
            <a:endParaRPr lang="en-US" dirty="0"/>
          </a:p>
        </p:txBody>
      </p:sp>
    </p:spTree>
    <p:extLst>
      <p:ext uri="{BB962C8B-B14F-4D97-AF65-F5344CB8AC3E}">
        <p14:creationId xmlns:p14="http://schemas.microsoft.com/office/powerpoint/2010/main" val="311719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B973-43F0-4ED9-9BCA-2950033FBF56}"/>
              </a:ext>
            </a:extLst>
          </p:cNvPr>
          <p:cNvSpPr>
            <a:spLocks noGrp="1"/>
          </p:cNvSpPr>
          <p:nvPr>
            <p:ph type="ctrTitle"/>
          </p:nvPr>
        </p:nvSpPr>
        <p:spPr/>
        <p:txBody>
          <a:bodyPr/>
          <a:lstStyle/>
          <a:p>
            <a:r>
              <a:rPr lang="en-US" dirty="0"/>
              <a:t>Concept</a:t>
            </a:r>
          </a:p>
        </p:txBody>
      </p:sp>
      <p:sp>
        <p:nvSpPr>
          <p:cNvPr id="9" name="Subtitle 8">
            <a:extLst>
              <a:ext uri="{FF2B5EF4-FFF2-40B4-BE49-F238E27FC236}">
                <a16:creationId xmlns:a16="http://schemas.microsoft.com/office/drawing/2014/main" id="{18FF611F-DC00-4355-B3F8-5F910BBFAC5B}"/>
              </a:ext>
            </a:extLst>
          </p:cNvPr>
          <p:cNvSpPr>
            <a:spLocks noGrp="1"/>
          </p:cNvSpPr>
          <p:nvPr>
            <p:ph type="subTitle" idx="1"/>
          </p:nvPr>
        </p:nvSpPr>
        <p:spPr/>
        <p:txBody>
          <a:bodyPr/>
          <a:lstStyle/>
          <a:p>
            <a:r>
              <a:rPr lang="en-US" i="1" dirty="0"/>
              <a:t>Freehand art by MM</a:t>
            </a:r>
          </a:p>
        </p:txBody>
      </p:sp>
      <p:sp>
        <p:nvSpPr>
          <p:cNvPr id="4" name="Slide Number Placeholder 3">
            <a:extLst>
              <a:ext uri="{FF2B5EF4-FFF2-40B4-BE49-F238E27FC236}">
                <a16:creationId xmlns:a16="http://schemas.microsoft.com/office/drawing/2014/main" id="{46F511BF-7684-4603-9997-73DF280ED124}"/>
              </a:ext>
            </a:extLst>
          </p:cNvPr>
          <p:cNvSpPr>
            <a:spLocks noGrp="1"/>
          </p:cNvSpPr>
          <p:nvPr>
            <p:ph type="sldNum" sz="quarter" idx="4"/>
          </p:nvPr>
        </p:nvSpPr>
        <p:spPr>
          <a:xfrm>
            <a:off x="11818938" y="6581775"/>
            <a:ext cx="373062" cy="206375"/>
          </a:xfrm>
        </p:spPr>
        <p:txBody>
          <a:bodyPr/>
          <a:lstStyle/>
          <a:p>
            <a:fld id="{03DC2DEF-D2FE-4B45-ABA4-9F153FD1C98A}" type="slidenum">
              <a:rPr lang="en-US" smtClean="0"/>
              <a:pPr/>
              <a:t>4</a:t>
            </a:fld>
            <a:endParaRPr lang="en-US" dirty="0"/>
          </a:p>
        </p:txBody>
      </p:sp>
      <p:pic>
        <p:nvPicPr>
          <p:cNvPr id="8" name="Picture 2">
            <a:extLst>
              <a:ext uri="{FF2B5EF4-FFF2-40B4-BE49-F238E27FC236}">
                <a16:creationId xmlns:a16="http://schemas.microsoft.com/office/drawing/2014/main" id="{251052CA-2141-4E69-BF20-95E625E2CC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027"/>
          <a:stretch/>
        </p:blipFill>
        <p:spPr bwMode="auto">
          <a:xfrm>
            <a:off x="4977620" y="0"/>
            <a:ext cx="634280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987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C0EE-1BEF-4CB3-9D42-71ED3AF5BEF5}"/>
              </a:ext>
            </a:extLst>
          </p:cNvPr>
          <p:cNvSpPr>
            <a:spLocks noGrp="1"/>
          </p:cNvSpPr>
          <p:nvPr>
            <p:ph type="title"/>
          </p:nvPr>
        </p:nvSpPr>
        <p:spPr>
          <a:xfrm>
            <a:off x="371475" y="260351"/>
            <a:ext cx="11520487" cy="758824"/>
          </a:xfrm>
        </p:spPr>
        <p:txBody>
          <a:bodyPr/>
          <a:lstStyle/>
          <a:p>
            <a:r>
              <a:rPr lang="en-US" dirty="0"/>
              <a:t>Source data</a:t>
            </a:r>
          </a:p>
        </p:txBody>
      </p:sp>
      <p:sp>
        <p:nvSpPr>
          <p:cNvPr id="3" name="Content Placeholder 2">
            <a:extLst>
              <a:ext uri="{FF2B5EF4-FFF2-40B4-BE49-F238E27FC236}">
                <a16:creationId xmlns:a16="http://schemas.microsoft.com/office/drawing/2014/main" id="{78A6744B-C49C-4D98-A75A-75314AD0A30F}"/>
              </a:ext>
            </a:extLst>
          </p:cNvPr>
          <p:cNvSpPr>
            <a:spLocks noGrp="1"/>
          </p:cNvSpPr>
          <p:nvPr>
            <p:ph idx="1"/>
          </p:nvPr>
        </p:nvSpPr>
        <p:spPr>
          <a:xfrm>
            <a:off x="371475" y="1233488"/>
            <a:ext cx="8498205" cy="4943475"/>
          </a:xfrm>
        </p:spPr>
        <p:txBody>
          <a:bodyPr>
            <a:normAutofit/>
          </a:bodyPr>
          <a:lstStyle/>
          <a:p>
            <a:endParaRPr lang="en-US" dirty="0"/>
          </a:p>
          <a:p>
            <a:r>
              <a:rPr lang="en-US" dirty="0"/>
              <a:t>City of San Diego Get It Done program files: </a:t>
            </a:r>
            <a:br>
              <a:rPr lang="en-US" dirty="0"/>
            </a:br>
            <a:r>
              <a:rPr lang="en-US" dirty="0">
                <a:solidFill>
                  <a:srgbClr val="0563C1"/>
                </a:solidFill>
                <a:hlinkClick r:id="rId2">
                  <a:extLst>
                    <a:ext uri="{A12FA001-AC4F-418D-AE19-62706E023703}">
                      <ahyp:hlinkClr xmlns:ahyp="http://schemas.microsoft.com/office/drawing/2018/hyperlinkcolor" val="tx"/>
                    </a:ext>
                  </a:extLst>
                </a:hlinkClick>
              </a:rPr>
              <a:t>https://data.sandiego.gov/datasets/get-it-done-311/</a:t>
            </a:r>
            <a:endParaRPr lang="en-US" dirty="0"/>
          </a:p>
          <a:p>
            <a:pPr lvl="1"/>
            <a:r>
              <a:rPr lang="en-US" dirty="0"/>
              <a:t>Get It Done Requests JSON API – json</a:t>
            </a:r>
          </a:p>
          <a:p>
            <a:pPr lvl="1"/>
            <a:r>
              <a:rPr lang="en-US" dirty="0"/>
              <a:t>Get It Done Requests year-to-date – csv</a:t>
            </a:r>
          </a:p>
          <a:p>
            <a:pPr lvl="1"/>
            <a:r>
              <a:rPr lang="en-US" dirty="0"/>
              <a:t>Get It Done Requests 2020 – csv</a:t>
            </a:r>
          </a:p>
          <a:p>
            <a:pPr lvl="1"/>
            <a:r>
              <a:rPr lang="en-US" dirty="0"/>
              <a:t>Get It Done Requests 2019 – csv</a:t>
            </a:r>
          </a:p>
          <a:p>
            <a:pPr lvl="1"/>
            <a:r>
              <a:rPr lang="en-US" dirty="0"/>
              <a:t>Get It Done Requests 2018 – csv</a:t>
            </a:r>
          </a:p>
          <a:p>
            <a:pPr lvl="1"/>
            <a:r>
              <a:rPr lang="en-US" dirty="0"/>
              <a:t>Get It Done Requests 2017 – csv</a:t>
            </a:r>
          </a:p>
          <a:p>
            <a:pPr lvl="1"/>
            <a:r>
              <a:rPr lang="en-US" dirty="0"/>
              <a:t>Get It Done Requests 2016 – csv</a:t>
            </a:r>
          </a:p>
          <a:p>
            <a:r>
              <a:rPr lang="en-US" dirty="0"/>
              <a:t>City Council Districts geoJson: </a:t>
            </a:r>
            <a:br>
              <a:rPr lang="en-US" dirty="0"/>
            </a:br>
            <a:r>
              <a:rPr lang="en-US" dirty="0">
                <a:hlinkClick r:id="rId3"/>
              </a:rPr>
              <a:t>https://data.sandiego.gov/datasets/city-council-districts/</a:t>
            </a:r>
            <a:br>
              <a:rPr lang="en-US" dirty="0"/>
            </a:br>
            <a:endParaRPr lang="en-US" dirty="0"/>
          </a:p>
        </p:txBody>
      </p:sp>
      <p:sp>
        <p:nvSpPr>
          <p:cNvPr id="4" name="Slide Number Placeholder 3">
            <a:extLst>
              <a:ext uri="{FF2B5EF4-FFF2-40B4-BE49-F238E27FC236}">
                <a16:creationId xmlns:a16="http://schemas.microsoft.com/office/drawing/2014/main" id="{55F0EE98-D524-4771-B60E-064BA0444FEA}"/>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5</a:t>
            </a:fld>
            <a:endParaRPr lang="en-US" dirty="0"/>
          </a:p>
        </p:txBody>
      </p:sp>
    </p:spTree>
    <p:extLst>
      <p:ext uri="{BB962C8B-B14F-4D97-AF65-F5344CB8AC3E}">
        <p14:creationId xmlns:p14="http://schemas.microsoft.com/office/powerpoint/2010/main" val="68726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504F-D215-4A71-81DB-6C48D6213F14}"/>
              </a:ext>
            </a:extLst>
          </p:cNvPr>
          <p:cNvSpPr>
            <a:spLocks noGrp="1"/>
          </p:cNvSpPr>
          <p:nvPr>
            <p:ph type="title"/>
          </p:nvPr>
        </p:nvSpPr>
        <p:spPr/>
        <p:txBody>
          <a:bodyPr/>
          <a:lstStyle/>
          <a:p>
            <a:r>
              <a:rPr lang="en-US" dirty="0"/>
              <a:t>Behind the scenes</a:t>
            </a:r>
          </a:p>
        </p:txBody>
      </p:sp>
      <p:sp>
        <p:nvSpPr>
          <p:cNvPr id="3" name="Content Placeholder 2">
            <a:extLst>
              <a:ext uri="{FF2B5EF4-FFF2-40B4-BE49-F238E27FC236}">
                <a16:creationId xmlns:a16="http://schemas.microsoft.com/office/drawing/2014/main" id="{045208EE-AF50-4AF1-9CD4-BDCA922283D3}"/>
              </a:ext>
            </a:extLst>
          </p:cNvPr>
          <p:cNvSpPr>
            <a:spLocks noGrp="1"/>
          </p:cNvSpPr>
          <p:nvPr>
            <p:ph idx="1"/>
          </p:nvPr>
        </p:nvSpPr>
        <p:spPr/>
        <p:txBody>
          <a:bodyPr/>
          <a:lstStyle/>
          <a:p>
            <a:r>
              <a:rPr lang="en-US" dirty="0"/>
              <a:t>MongoDB</a:t>
            </a:r>
          </a:p>
          <a:p>
            <a:pPr lvl="1"/>
            <a:r>
              <a:rPr lang="en-US" dirty="0"/>
              <a:t>MongoDB charts</a:t>
            </a:r>
          </a:p>
          <a:p>
            <a:pPr lvl="1"/>
            <a:r>
              <a:rPr lang="en-US" dirty="0"/>
              <a:t>AJAX</a:t>
            </a:r>
          </a:p>
          <a:p>
            <a:r>
              <a:rPr lang="en-US" dirty="0"/>
              <a:t>Flask</a:t>
            </a:r>
          </a:p>
          <a:p>
            <a:r>
              <a:rPr lang="en-US" dirty="0"/>
              <a:t>Python</a:t>
            </a:r>
          </a:p>
          <a:p>
            <a:r>
              <a:rPr lang="en-US" dirty="0" err="1"/>
              <a:t>Jupyter</a:t>
            </a:r>
            <a:r>
              <a:rPr lang="en-US" dirty="0"/>
              <a:t> Notebooks</a:t>
            </a:r>
          </a:p>
          <a:p>
            <a:r>
              <a:rPr lang="en-US" dirty="0" err="1"/>
              <a:t>Javascript</a:t>
            </a:r>
            <a:endParaRPr lang="en-US" dirty="0"/>
          </a:p>
          <a:p>
            <a:pPr lvl="1"/>
            <a:r>
              <a:rPr lang="en-US" dirty="0"/>
              <a:t>D3</a:t>
            </a:r>
          </a:p>
          <a:p>
            <a:pPr lvl="1"/>
            <a:r>
              <a:rPr lang="en-US" dirty="0" err="1"/>
              <a:t>Plotly</a:t>
            </a:r>
            <a:endParaRPr lang="en-US" dirty="0"/>
          </a:p>
          <a:p>
            <a:pPr lvl="1"/>
            <a:r>
              <a:rPr lang="en-US" dirty="0"/>
              <a:t>Leaflet</a:t>
            </a:r>
          </a:p>
          <a:p>
            <a:r>
              <a:rPr lang="en-US" dirty="0"/>
              <a:t>HTML</a:t>
            </a:r>
          </a:p>
          <a:p>
            <a:r>
              <a:rPr lang="en-US" dirty="0"/>
              <a:t>Heroku</a:t>
            </a:r>
          </a:p>
          <a:p>
            <a:endParaRPr lang="en-US" dirty="0"/>
          </a:p>
          <a:p>
            <a:endParaRPr lang="en-US" dirty="0"/>
          </a:p>
        </p:txBody>
      </p:sp>
      <p:sp>
        <p:nvSpPr>
          <p:cNvPr id="4" name="Slide Number Placeholder 3">
            <a:extLst>
              <a:ext uri="{FF2B5EF4-FFF2-40B4-BE49-F238E27FC236}">
                <a16:creationId xmlns:a16="http://schemas.microsoft.com/office/drawing/2014/main" id="{91AA415D-3A7F-4223-9A2E-6A965D301F23}"/>
              </a:ext>
            </a:extLst>
          </p:cNvPr>
          <p:cNvSpPr>
            <a:spLocks noGrp="1"/>
          </p:cNvSpPr>
          <p:nvPr>
            <p:ph type="sldNum" sz="quarter" idx="12"/>
          </p:nvPr>
        </p:nvSpPr>
        <p:spPr/>
        <p:txBody>
          <a:bodyPr/>
          <a:lstStyle/>
          <a:p>
            <a:fld id="{03DC2DEF-D2FE-4B45-ABA4-9F153FD1C98A}" type="slidenum">
              <a:rPr lang="en-US" smtClean="0"/>
              <a:t>6</a:t>
            </a:fld>
            <a:endParaRPr lang="en-US" dirty="0"/>
          </a:p>
        </p:txBody>
      </p:sp>
      <p:pic>
        <p:nvPicPr>
          <p:cNvPr id="6" name="Picture 5">
            <a:extLst>
              <a:ext uri="{FF2B5EF4-FFF2-40B4-BE49-F238E27FC236}">
                <a16:creationId xmlns:a16="http://schemas.microsoft.com/office/drawing/2014/main" id="{0AF5A3AF-18C0-43EF-8282-DB4847036F06}"/>
              </a:ext>
            </a:extLst>
          </p:cNvPr>
          <p:cNvPicPr>
            <a:picLocks noChangeAspect="1"/>
          </p:cNvPicPr>
          <p:nvPr/>
        </p:nvPicPr>
        <p:blipFill>
          <a:blip r:embed="rId2"/>
          <a:stretch>
            <a:fillRect/>
          </a:stretch>
        </p:blipFill>
        <p:spPr>
          <a:xfrm>
            <a:off x="5296280" y="461963"/>
            <a:ext cx="4642123" cy="5715000"/>
          </a:xfrm>
          <a:prstGeom prst="rect">
            <a:avLst/>
          </a:prstGeom>
        </p:spPr>
      </p:pic>
      <p:sp>
        <p:nvSpPr>
          <p:cNvPr id="7" name="Oval 6">
            <a:extLst>
              <a:ext uri="{FF2B5EF4-FFF2-40B4-BE49-F238E27FC236}">
                <a16:creationId xmlns:a16="http://schemas.microsoft.com/office/drawing/2014/main" id="{024B6E5A-4D69-4CE3-92CF-B935C3975030}"/>
              </a:ext>
            </a:extLst>
          </p:cNvPr>
          <p:cNvSpPr/>
          <p:nvPr/>
        </p:nvSpPr>
        <p:spPr>
          <a:xfrm rot="1554299">
            <a:off x="8856619" y="747509"/>
            <a:ext cx="1828800" cy="757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~700,000 documents</a:t>
            </a:r>
          </a:p>
        </p:txBody>
      </p:sp>
    </p:spTree>
    <p:extLst>
      <p:ext uri="{BB962C8B-B14F-4D97-AF65-F5344CB8AC3E}">
        <p14:creationId xmlns:p14="http://schemas.microsoft.com/office/powerpoint/2010/main" val="3041904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Arrow: Pentagon 56">
            <a:extLst>
              <a:ext uri="{FF2B5EF4-FFF2-40B4-BE49-F238E27FC236}">
                <a16:creationId xmlns:a16="http://schemas.microsoft.com/office/drawing/2014/main" id="{A4FE446B-3532-4123-BEA2-032A1D2638D0}"/>
              </a:ext>
            </a:extLst>
          </p:cNvPr>
          <p:cNvSpPr/>
          <p:nvPr/>
        </p:nvSpPr>
        <p:spPr>
          <a:xfrm>
            <a:off x="9648826" y="5153025"/>
            <a:ext cx="2171700" cy="453794"/>
          </a:xfrm>
          <a:prstGeom prst="homePlate">
            <a:avLst>
              <a:gd name="adj" fmla="val 0"/>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Deployment</a:t>
            </a:r>
          </a:p>
        </p:txBody>
      </p:sp>
      <p:sp>
        <p:nvSpPr>
          <p:cNvPr id="4" name="Flowchart: Magnetic Disk 3">
            <a:extLst>
              <a:ext uri="{FF2B5EF4-FFF2-40B4-BE49-F238E27FC236}">
                <a16:creationId xmlns:a16="http://schemas.microsoft.com/office/drawing/2014/main" id="{D5EBB0B5-239B-4CF1-9EF3-373F40561364}"/>
              </a:ext>
            </a:extLst>
          </p:cNvPr>
          <p:cNvSpPr/>
          <p:nvPr/>
        </p:nvSpPr>
        <p:spPr>
          <a:xfrm>
            <a:off x="1281793" y="2657209"/>
            <a:ext cx="1523466" cy="1119589"/>
          </a:xfrm>
          <a:prstGeom prst="flowChartMagneticDisk">
            <a:avLst/>
          </a:prstGeom>
          <a:solidFill>
            <a:srgbClr val="68AE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1">
            <a:extLst>
              <a:ext uri="{FF2B5EF4-FFF2-40B4-BE49-F238E27FC236}">
                <a16:creationId xmlns:a16="http://schemas.microsoft.com/office/drawing/2014/main" id="{E9DD8E17-957C-46E5-8019-A5114E6B1785}"/>
              </a:ext>
            </a:extLst>
          </p:cNvPr>
          <p:cNvSpPr>
            <a:spLocks noGrp="1"/>
          </p:cNvSpPr>
          <p:nvPr>
            <p:ph type="title"/>
          </p:nvPr>
        </p:nvSpPr>
        <p:spPr/>
        <p:txBody>
          <a:bodyPr>
            <a:normAutofit/>
          </a:bodyPr>
          <a:lstStyle/>
          <a:p>
            <a:r>
              <a:rPr lang="en-US" dirty="0"/>
              <a:t>Process</a:t>
            </a:r>
          </a:p>
        </p:txBody>
      </p:sp>
      <p:sp>
        <p:nvSpPr>
          <p:cNvPr id="3" name="Slide Number Placeholder 2">
            <a:extLst>
              <a:ext uri="{FF2B5EF4-FFF2-40B4-BE49-F238E27FC236}">
                <a16:creationId xmlns:a16="http://schemas.microsoft.com/office/drawing/2014/main" id="{AE5D8CCB-E6F7-4E81-9FDA-5CC8E8F9F482}"/>
              </a:ext>
            </a:extLst>
          </p:cNvPr>
          <p:cNvSpPr>
            <a:spLocks noGrp="1"/>
          </p:cNvSpPr>
          <p:nvPr>
            <p:ph type="sldNum" sz="quarter" idx="12"/>
          </p:nvPr>
        </p:nvSpPr>
        <p:spPr/>
        <p:txBody>
          <a:bodyPr/>
          <a:lstStyle/>
          <a:p>
            <a:fld id="{03DC2DEF-D2FE-4B45-ABA4-9F153FD1C98A}" type="slidenum">
              <a:rPr lang="en-US" smtClean="0"/>
              <a:t>7</a:t>
            </a:fld>
            <a:endParaRPr lang="en-US" dirty="0"/>
          </a:p>
        </p:txBody>
      </p:sp>
      <p:pic>
        <p:nvPicPr>
          <p:cNvPr id="3074" name="Picture 2" descr="Flask: web development, one drop at a time">
            <a:extLst>
              <a:ext uri="{FF2B5EF4-FFF2-40B4-BE49-F238E27FC236}">
                <a16:creationId xmlns:a16="http://schemas.microsoft.com/office/drawing/2014/main" id="{261BCA5E-B62B-4F5B-B946-B91AADC58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4616" y="2906829"/>
            <a:ext cx="1584913" cy="62034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CA45040A-6669-4334-B4CD-C3044665E0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44" b="15248"/>
          <a:stretch/>
        </p:blipFill>
        <p:spPr bwMode="auto">
          <a:xfrm>
            <a:off x="1384714" y="3094785"/>
            <a:ext cx="1362144" cy="51873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eroku Logo PNG Transparent (1) – Brands Logos">
            <a:extLst>
              <a:ext uri="{FF2B5EF4-FFF2-40B4-BE49-F238E27FC236}">
                <a16:creationId xmlns:a16="http://schemas.microsoft.com/office/drawing/2014/main" id="{5DB965C7-7192-44EC-87BC-8459CA5E0D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7205" y="3035506"/>
            <a:ext cx="1307397" cy="36299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Javascript Logo Stock Illustrations – 326 Javascript Logo Stock  Illustrations, Vectors &amp; Clipart - Dreamstime">
            <a:extLst>
              <a:ext uri="{FF2B5EF4-FFF2-40B4-BE49-F238E27FC236}">
                <a16:creationId xmlns:a16="http://schemas.microsoft.com/office/drawing/2014/main" id="{54AB4B64-C663-4032-9A41-E529FE81187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759" r="20456"/>
          <a:stretch/>
        </p:blipFill>
        <p:spPr bwMode="auto">
          <a:xfrm>
            <a:off x="7632605" y="2779234"/>
            <a:ext cx="739473" cy="875538"/>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Python Logo - PNG and Vector - Logo Download">
            <a:extLst>
              <a:ext uri="{FF2B5EF4-FFF2-40B4-BE49-F238E27FC236}">
                <a16:creationId xmlns:a16="http://schemas.microsoft.com/office/drawing/2014/main" id="{C9BB01DC-B5CD-426C-B4C6-4175E3076E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6959" y="1509944"/>
            <a:ext cx="977692" cy="10878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wnload Vector - File Adobe Dreamweaver ASP 01 Icon - Vectorpicker">
            <a:extLst>
              <a:ext uri="{FF2B5EF4-FFF2-40B4-BE49-F238E27FC236}">
                <a16:creationId xmlns:a16="http://schemas.microsoft.com/office/drawing/2014/main" id="{63AEB15E-F915-46AC-8C48-A48C2403CF0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8248"/>
          <a:stretch/>
        </p:blipFill>
        <p:spPr bwMode="auto">
          <a:xfrm>
            <a:off x="8885154" y="2727785"/>
            <a:ext cx="838975" cy="97843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nector: Elbow 5">
            <a:extLst>
              <a:ext uri="{FF2B5EF4-FFF2-40B4-BE49-F238E27FC236}">
                <a16:creationId xmlns:a16="http://schemas.microsoft.com/office/drawing/2014/main" id="{0E396FD5-365D-4F26-8952-76A67FC6D29B}"/>
              </a:ext>
            </a:extLst>
          </p:cNvPr>
          <p:cNvCxnSpPr>
            <a:cxnSpLocks/>
            <a:stCxn id="4" idx="4"/>
            <a:endCxn id="3090" idx="1"/>
          </p:cNvCxnSpPr>
          <p:nvPr/>
        </p:nvCxnSpPr>
        <p:spPr>
          <a:xfrm flipV="1">
            <a:off x="2805259" y="2053872"/>
            <a:ext cx="951700" cy="1163132"/>
          </a:xfrm>
          <a:prstGeom prst="bentConnector3">
            <a:avLst/>
          </a:prstGeom>
          <a:ln w="25400">
            <a:solidFill>
              <a:schemeClr val="tx2"/>
            </a:solidFill>
            <a:headEnd type="triangle"/>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7407EA73-8326-4B1A-B2DD-1C3EF8287173}"/>
              </a:ext>
            </a:extLst>
          </p:cNvPr>
          <p:cNvCxnSpPr>
            <a:cxnSpLocks/>
            <a:stCxn id="4" idx="4"/>
            <a:endCxn id="1034" idx="1"/>
          </p:cNvCxnSpPr>
          <p:nvPr/>
        </p:nvCxnSpPr>
        <p:spPr>
          <a:xfrm>
            <a:off x="2805259" y="3217004"/>
            <a:ext cx="957332" cy="1116878"/>
          </a:xfrm>
          <a:prstGeom prst="bentConnector3">
            <a:avLst>
              <a:gd name="adj1" fmla="val 50000"/>
            </a:avLst>
          </a:prstGeom>
          <a:ln w="25400">
            <a:solidFill>
              <a:schemeClr val="tx2"/>
            </a:solidFill>
            <a:headEnd type="triangle"/>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C362B7D2-9D1E-4D46-988B-FF24A2C03F79}"/>
              </a:ext>
            </a:extLst>
          </p:cNvPr>
          <p:cNvCxnSpPr>
            <a:cxnSpLocks/>
            <a:stCxn id="1034" idx="3"/>
            <a:endCxn id="3074" idx="2"/>
          </p:cNvCxnSpPr>
          <p:nvPr/>
        </p:nvCxnSpPr>
        <p:spPr>
          <a:xfrm flipV="1">
            <a:off x="4740999" y="3527177"/>
            <a:ext cx="1586074" cy="806705"/>
          </a:xfrm>
          <a:prstGeom prst="bentConnector2">
            <a:avLst/>
          </a:prstGeom>
          <a:ln w="25400">
            <a:solidFill>
              <a:schemeClr val="tx2"/>
            </a:solidFill>
            <a:headEnd type="triangle"/>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2A75997-FAE8-47A9-B224-72058EAFC449}"/>
              </a:ext>
            </a:extLst>
          </p:cNvPr>
          <p:cNvCxnSpPr>
            <a:cxnSpLocks/>
            <a:stCxn id="3090" idx="3"/>
            <a:endCxn id="3074" idx="0"/>
          </p:cNvCxnSpPr>
          <p:nvPr/>
        </p:nvCxnSpPr>
        <p:spPr>
          <a:xfrm>
            <a:off x="4734651" y="2053872"/>
            <a:ext cx="1592422" cy="852957"/>
          </a:xfrm>
          <a:prstGeom prst="bentConnector2">
            <a:avLst/>
          </a:prstGeom>
          <a:ln w="25400">
            <a:solidFill>
              <a:schemeClr val="tx2"/>
            </a:solidFill>
            <a:headEnd type="triangle"/>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E4A691-9C84-4C9E-9BB2-228D833A73F8}"/>
              </a:ext>
            </a:extLst>
          </p:cNvPr>
          <p:cNvCxnSpPr>
            <a:cxnSpLocks/>
            <a:stCxn id="3074" idx="3"/>
            <a:endCxn id="3084" idx="1"/>
          </p:cNvCxnSpPr>
          <p:nvPr/>
        </p:nvCxnSpPr>
        <p:spPr>
          <a:xfrm>
            <a:off x="7119529" y="3217003"/>
            <a:ext cx="513076" cy="0"/>
          </a:xfrm>
          <a:prstGeom prst="straightConnector1">
            <a:avLst/>
          </a:prstGeom>
          <a:ln w="25400">
            <a:solidFill>
              <a:schemeClr val="tx2"/>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89D2A91-313F-421F-8A8B-E3CC8467CE6A}"/>
              </a:ext>
            </a:extLst>
          </p:cNvPr>
          <p:cNvCxnSpPr>
            <a:cxnSpLocks/>
            <a:stCxn id="3084" idx="3"/>
            <a:endCxn id="1028" idx="1"/>
          </p:cNvCxnSpPr>
          <p:nvPr/>
        </p:nvCxnSpPr>
        <p:spPr>
          <a:xfrm>
            <a:off x="8372078" y="3217003"/>
            <a:ext cx="513076" cy="1"/>
          </a:xfrm>
          <a:prstGeom prst="straightConnector1">
            <a:avLst/>
          </a:prstGeom>
          <a:ln w="25400">
            <a:solidFill>
              <a:schemeClr val="tx2"/>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A2B2AA7-1E09-4546-8B58-25D0E83E44D7}"/>
              </a:ext>
            </a:extLst>
          </p:cNvPr>
          <p:cNvCxnSpPr>
            <a:cxnSpLocks/>
            <a:stCxn id="1028" idx="3"/>
            <a:endCxn id="3080" idx="1"/>
          </p:cNvCxnSpPr>
          <p:nvPr/>
        </p:nvCxnSpPr>
        <p:spPr>
          <a:xfrm>
            <a:off x="9724129" y="3217004"/>
            <a:ext cx="513076" cy="0"/>
          </a:xfrm>
          <a:prstGeom prst="straightConnector1">
            <a:avLst/>
          </a:prstGeom>
          <a:ln w="25400">
            <a:solidFill>
              <a:schemeClr val="tx2"/>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30" name="Picture 6" descr="CSV File Icon Outline - Icon Shop - Download free icons for commercial use">
            <a:extLst>
              <a:ext uri="{FF2B5EF4-FFF2-40B4-BE49-F238E27FC236}">
                <a16:creationId xmlns:a16="http://schemas.microsoft.com/office/drawing/2014/main" id="{B915AF57-F5EE-435D-9D7E-F6B6746ADBFC}"/>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2113" y="2395124"/>
            <a:ext cx="584700" cy="5847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PI Logo - LogoDix">
            <a:extLst>
              <a:ext uri="{FF2B5EF4-FFF2-40B4-BE49-F238E27FC236}">
                <a16:creationId xmlns:a16="http://schemas.microsoft.com/office/drawing/2014/main" id="{72C7AD1B-0AA2-4CE1-8CE0-0B449D0BFD8F}"/>
              </a:ext>
            </a:extLst>
          </p:cNvPr>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19684" r="11422"/>
          <a:stretch/>
        </p:blipFill>
        <p:spPr bwMode="auto">
          <a:xfrm>
            <a:off x="138605" y="3451466"/>
            <a:ext cx="866775" cy="536364"/>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Connector: Elbow 46">
            <a:extLst>
              <a:ext uri="{FF2B5EF4-FFF2-40B4-BE49-F238E27FC236}">
                <a16:creationId xmlns:a16="http://schemas.microsoft.com/office/drawing/2014/main" id="{8DB3361E-B164-424C-924D-B170BFA7340A}"/>
              </a:ext>
            </a:extLst>
          </p:cNvPr>
          <p:cNvCxnSpPr>
            <a:cxnSpLocks/>
          </p:cNvCxnSpPr>
          <p:nvPr/>
        </p:nvCxnSpPr>
        <p:spPr>
          <a:xfrm rot="16200000" flipH="1">
            <a:off x="809538" y="2706649"/>
            <a:ext cx="237180" cy="707330"/>
          </a:xfrm>
          <a:prstGeom prst="bentConnector2">
            <a:avLst/>
          </a:prstGeom>
          <a:ln w="25400">
            <a:solidFill>
              <a:schemeClr val="tx2"/>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A9AC5A59-63D9-4D15-ACCF-CCF723E7C117}"/>
              </a:ext>
            </a:extLst>
          </p:cNvPr>
          <p:cNvCxnSpPr>
            <a:cxnSpLocks/>
          </p:cNvCxnSpPr>
          <p:nvPr/>
        </p:nvCxnSpPr>
        <p:spPr>
          <a:xfrm rot="5400000" flipH="1" flipV="1">
            <a:off x="809662" y="3026960"/>
            <a:ext cx="234462" cy="709800"/>
          </a:xfrm>
          <a:prstGeom prst="bentConnector2">
            <a:avLst/>
          </a:prstGeom>
          <a:ln w="25400">
            <a:solidFill>
              <a:schemeClr val="tx2"/>
            </a:solidFill>
            <a:headEnd type="none"/>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6" name="Arrow: Pentagon 55">
            <a:extLst>
              <a:ext uri="{FF2B5EF4-FFF2-40B4-BE49-F238E27FC236}">
                <a16:creationId xmlns:a16="http://schemas.microsoft.com/office/drawing/2014/main" id="{0F2627BE-91FD-4D4F-B17A-74B055AC363C}"/>
              </a:ext>
            </a:extLst>
          </p:cNvPr>
          <p:cNvSpPr/>
          <p:nvPr/>
        </p:nvSpPr>
        <p:spPr>
          <a:xfrm>
            <a:off x="7230177" y="5153025"/>
            <a:ext cx="2761548" cy="453794"/>
          </a:xfrm>
          <a:prstGeom prst="homePlat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Visualization</a:t>
            </a:r>
          </a:p>
        </p:txBody>
      </p:sp>
      <p:sp>
        <p:nvSpPr>
          <p:cNvPr id="55" name="Arrow: Pentagon 54">
            <a:extLst>
              <a:ext uri="{FF2B5EF4-FFF2-40B4-BE49-F238E27FC236}">
                <a16:creationId xmlns:a16="http://schemas.microsoft.com/office/drawing/2014/main" id="{F962B849-80F2-470A-8902-93C9E789D224}"/>
              </a:ext>
            </a:extLst>
          </p:cNvPr>
          <p:cNvSpPr/>
          <p:nvPr/>
        </p:nvSpPr>
        <p:spPr>
          <a:xfrm>
            <a:off x="5164751" y="5153025"/>
            <a:ext cx="2350474" cy="453794"/>
          </a:xfrm>
          <a:prstGeom prst="homePlat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Routes</a:t>
            </a:r>
          </a:p>
        </p:txBody>
      </p:sp>
      <p:sp>
        <p:nvSpPr>
          <p:cNvPr id="54" name="Arrow: Pentagon 53">
            <a:extLst>
              <a:ext uri="{FF2B5EF4-FFF2-40B4-BE49-F238E27FC236}">
                <a16:creationId xmlns:a16="http://schemas.microsoft.com/office/drawing/2014/main" id="{73D7395B-128E-443D-9141-81CF051FBD45}"/>
              </a:ext>
            </a:extLst>
          </p:cNvPr>
          <p:cNvSpPr/>
          <p:nvPr/>
        </p:nvSpPr>
        <p:spPr>
          <a:xfrm>
            <a:off x="3031150" y="5153025"/>
            <a:ext cx="2636225" cy="453794"/>
          </a:xfrm>
          <a:prstGeom prst="homePlat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Processing</a:t>
            </a:r>
          </a:p>
        </p:txBody>
      </p:sp>
      <p:sp>
        <p:nvSpPr>
          <p:cNvPr id="41" name="Arrow: Pentagon 40">
            <a:extLst>
              <a:ext uri="{FF2B5EF4-FFF2-40B4-BE49-F238E27FC236}">
                <a16:creationId xmlns:a16="http://schemas.microsoft.com/office/drawing/2014/main" id="{7B70E14A-AF8F-4AFE-89C9-5EEB36D66F45}"/>
              </a:ext>
            </a:extLst>
          </p:cNvPr>
          <p:cNvSpPr/>
          <p:nvPr/>
        </p:nvSpPr>
        <p:spPr>
          <a:xfrm>
            <a:off x="371475" y="5153025"/>
            <a:ext cx="2945426" cy="453794"/>
          </a:xfrm>
          <a:prstGeom prst="homePlat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collecting</a:t>
            </a:r>
          </a:p>
        </p:txBody>
      </p:sp>
      <p:pic>
        <p:nvPicPr>
          <p:cNvPr id="1034" name="Picture 10" descr="Project Jupyter - Wikipedia">
            <a:extLst>
              <a:ext uri="{FF2B5EF4-FFF2-40B4-BE49-F238E27FC236}">
                <a16:creationId xmlns:a16="http://schemas.microsoft.com/office/drawing/2014/main" id="{00F51390-EE46-460D-9C66-669E146A56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62591" y="3766841"/>
            <a:ext cx="978408" cy="1134082"/>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4DD22AFB-EE85-40A9-9E11-115EEF57A845}"/>
              </a:ext>
            </a:extLst>
          </p:cNvPr>
          <p:cNvCxnSpPr>
            <a:stCxn id="3090" idx="2"/>
            <a:endCxn id="1034" idx="0"/>
          </p:cNvCxnSpPr>
          <p:nvPr/>
        </p:nvCxnSpPr>
        <p:spPr>
          <a:xfrm>
            <a:off x="4245805" y="2597799"/>
            <a:ext cx="5990" cy="1169042"/>
          </a:xfrm>
          <a:prstGeom prst="straightConnector1">
            <a:avLst/>
          </a:prstGeom>
          <a:ln w="25400">
            <a:solidFill>
              <a:schemeClr val="tx2"/>
            </a:solidFill>
            <a:headEnd type="triangle"/>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940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8DA4-9B67-42E9-A4E1-05CF215C698A}"/>
              </a:ext>
            </a:extLst>
          </p:cNvPr>
          <p:cNvSpPr>
            <a:spLocks noGrp="1"/>
          </p:cNvSpPr>
          <p:nvPr>
            <p:ph type="title"/>
          </p:nvPr>
        </p:nvSpPr>
        <p:spPr/>
        <p:txBody>
          <a:bodyPr/>
          <a:lstStyle/>
          <a:p>
            <a:r>
              <a:rPr lang="en-US" dirty="0"/>
              <a:t>Dependencies</a:t>
            </a:r>
          </a:p>
        </p:txBody>
      </p:sp>
      <p:sp>
        <p:nvSpPr>
          <p:cNvPr id="3" name="Slide Number Placeholder 2">
            <a:extLst>
              <a:ext uri="{FF2B5EF4-FFF2-40B4-BE49-F238E27FC236}">
                <a16:creationId xmlns:a16="http://schemas.microsoft.com/office/drawing/2014/main" id="{6599EA8E-64E2-4221-BA5B-0647D4F92EDF}"/>
              </a:ext>
            </a:extLst>
          </p:cNvPr>
          <p:cNvSpPr>
            <a:spLocks noGrp="1"/>
          </p:cNvSpPr>
          <p:nvPr>
            <p:ph type="sldNum" sz="quarter" idx="12"/>
          </p:nvPr>
        </p:nvSpPr>
        <p:spPr/>
        <p:txBody>
          <a:bodyPr/>
          <a:lstStyle/>
          <a:p>
            <a:fld id="{03DC2DEF-D2FE-4B45-ABA4-9F153FD1C98A}" type="slidenum">
              <a:rPr lang="en-US" smtClean="0"/>
              <a:t>8</a:t>
            </a:fld>
            <a:endParaRPr lang="en-US" dirty="0"/>
          </a:p>
        </p:txBody>
      </p:sp>
      <p:graphicFrame>
        <p:nvGraphicFramePr>
          <p:cNvPr id="5" name="Table 5">
            <a:extLst>
              <a:ext uri="{FF2B5EF4-FFF2-40B4-BE49-F238E27FC236}">
                <a16:creationId xmlns:a16="http://schemas.microsoft.com/office/drawing/2014/main" id="{84EB49B0-6D35-4E0A-BCDB-81EE36799DBE}"/>
              </a:ext>
            </a:extLst>
          </p:cNvPr>
          <p:cNvGraphicFramePr>
            <a:graphicFrameLocks noGrp="1"/>
          </p:cNvGraphicFramePr>
          <p:nvPr>
            <p:extLst>
              <p:ext uri="{D42A27DB-BD31-4B8C-83A1-F6EECF244321}">
                <p14:modId xmlns:p14="http://schemas.microsoft.com/office/powerpoint/2010/main" val="3568675204"/>
              </p:ext>
            </p:extLst>
          </p:nvPr>
        </p:nvGraphicFramePr>
        <p:xfrm>
          <a:off x="533401" y="1434041"/>
          <a:ext cx="2651760" cy="4419600"/>
        </p:xfrm>
        <a:graphic>
          <a:graphicData uri="http://schemas.openxmlformats.org/drawingml/2006/table">
            <a:tbl>
              <a:tblPr firstRow="1" bandRow="1">
                <a:tableStyleId>{5C22544A-7EE6-4342-B048-85BDC9FD1C3A}</a:tableStyleId>
              </a:tblPr>
              <a:tblGrid>
                <a:gridCol w="2651760">
                  <a:extLst>
                    <a:ext uri="{9D8B030D-6E8A-4147-A177-3AD203B41FA5}">
                      <a16:colId xmlns:a16="http://schemas.microsoft.com/office/drawing/2014/main" val="299873714"/>
                    </a:ext>
                  </a:extLst>
                </a:gridCol>
              </a:tblGrid>
              <a:tr h="370840">
                <a:tc>
                  <a:txBody>
                    <a:bodyPr/>
                    <a:lstStyle/>
                    <a:p>
                      <a:r>
                        <a:rPr lang="en-US" sz="1600" dirty="0"/>
                        <a:t>Flask – </a:t>
                      </a:r>
                      <a:br>
                        <a:rPr lang="en-US" sz="1600" dirty="0"/>
                      </a:br>
                      <a:r>
                        <a:rPr lang="en-US" sz="1600" dirty="0"/>
                        <a:t>Routes</a:t>
                      </a:r>
                    </a:p>
                  </a:txBody>
                  <a:tcPr/>
                </a:tc>
                <a:extLst>
                  <a:ext uri="{0D108BD9-81ED-4DB2-BD59-A6C34878D82A}">
                    <a16:rowId xmlns:a16="http://schemas.microsoft.com/office/drawing/2014/main" val="1463416774"/>
                  </a:ext>
                </a:extLst>
              </a:tr>
              <a:tr h="3840480">
                <a:tc>
                  <a:txBody>
                    <a:bodyPr/>
                    <a:lstStyle/>
                    <a:p>
                      <a:pPr marL="171450" indent="-171450">
                        <a:buNone/>
                      </a:pP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os</a:t>
                      </a:r>
                    </a:p>
                    <a:p>
                      <a:pPr marL="171450" indent="-171450">
                        <a:buNone/>
                      </a:pP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flask </a:t>
                      </a: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(Flask, render_template, jsonify, request, redirect)</a:t>
                      </a:r>
                    </a:p>
                    <a:p>
                      <a:pPr marL="171450" indent="-171450">
                        <a:buNone/>
                      </a:pP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pymongo   </a:t>
                      </a:r>
                    </a:p>
                    <a:p>
                      <a:pPr marL="171450" indent="-171450">
                        <a:buNone/>
                      </a:pP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src </a:t>
                      </a: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config</a:t>
                      </a:r>
                    </a:p>
                    <a:p>
                      <a:pPr marL="171450" indent="-171450">
                        <a:buNone/>
                      </a:pP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bson.json_util </a:t>
                      </a: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dumps</a:t>
                      </a:r>
                    </a:p>
                    <a:p>
                      <a:pPr marL="171450" indent="-171450">
                        <a:buNone/>
                      </a:pP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json</a:t>
                      </a:r>
                    </a:p>
                    <a:p>
                      <a:pPr marL="171450" indent="-171450">
                        <a:buNone/>
                      </a:pP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requests</a:t>
                      </a:r>
                    </a:p>
                    <a:p>
                      <a:pPr marL="171450" indent="-171450">
                        <a:buNone/>
                      </a:pP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dns</a:t>
                      </a:r>
                    </a:p>
                    <a:p>
                      <a:pPr marL="171450" indent="-171450">
                        <a:buNone/>
                      </a:pP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datetime</a:t>
                      </a:r>
                    </a:p>
                    <a:p>
                      <a:pPr marL="171450" indent="-171450">
                        <a:buNone/>
                      </a:pP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datetime </a:t>
                      </a: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datetime</a:t>
                      </a:r>
                    </a:p>
                    <a:p>
                      <a:pPr marL="171450" indent="-171450">
                        <a:buNone/>
                      </a:pP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pytz</a:t>
                      </a:r>
                    </a:p>
                    <a:p>
                      <a:pPr marL="171450" indent="-171450">
                        <a:buNone/>
                      </a:pP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django.utils </a:t>
                      </a: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timezone</a:t>
                      </a:r>
                    </a:p>
                    <a:p>
                      <a:pPr marL="171450" indent="-171450">
                        <a:buNone/>
                      </a:pP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time </a:t>
                      </a: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sleep</a:t>
                      </a:r>
                    </a:p>
                    <a:p>
                      <a:pPr marL="171450" indent="-171450">
                        <a:buNone/>
                      </a:pP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random</a:t>
                      </a:r>
                    </a:p>
                    <a:p>
                      <a:pPr marL="171450" indent="-171450">
                        <a:buNone/>
                      </a:pP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operator</a:t>
                      </a:r>
                      <a:endParaRPr lang="en-US" sz="1600" dirty="0"/>
                    </a:p>
                  </a:txBody>
                  <a:tcPr>
                    <a:solidFill>
                      <a:srgbClr val="E8E8E8"/>
                    </a:solidFill>
                  </a:tcPr>
                </a:tc>
                <a:extLst>
                  <a:ext uri="{0D108BD9-81ED-4DB2-BD59-A6C34878D82A}">
                    <a16:rowId xmlns:a16="http://schemas.microsoft.com/office/drawing/2014/main" val="3725754623"/>
                  </a:ext>
                </a:extLst>
              </a:tr>
            </a:tbl>
          </a:graphicData>
        </a:graphic>
      </p:graphicFrame>
      <p:graphicFrame>
        <p:nvGraphicFramePr>
          <p:cNvPr id="6" name="Table 5">
            <a:extLst>
              <a:ext uri="{FF2B5EF4-FFF2-40B4-BE49-F238E27FC236}">
                <a16:creationId xmlns:a16="http://schemas.microsoft.com/office/drawing/2014/main" id="{92A33C17-CFEF-474A-BB53-48B47FE373C3}"/>
              </a:ext>
            </a:extLst>
          </p:cNvPr>
          <p:cNvGraphicFramePr>
            <a:graphicFrameLocks noGrp="1"/>
          </p:cNvGraphicFramePr>
          <p:nvPr>
            <p:extLst>
              <p:ext uri="{D42A27DB-BD31-4B8C-83A1-F6EECF244321}">
                <p14:modId xmlns:p14="http://schemas.microsoft.com/office/powerpoint/2010/main" val="776259487"/>
              </p:ext>
            </p:extLst>
          </p:nvPr>
        </p:nvGraphicFramePr>
        <p:xfrm>
          <a:off x="3344069" y="1434041"/>
          <a:ext cx="2651760" cy="4419600"/>
        </p:xfrm>
        <a:graphic>
          <a:graphicData uri="http://schemas.openxmlformats.org/drawingml/2006/table">
            <a:tbl>
              <a:tblPr firstRow="1" bandRow="1">
                <a:tableStyleId>{5C22544A-7EE6-4342-B048-85BDC9FD1C3A}</a:tableStyleId>
              </a:tblPr>
              <a:tblGrid>
                <a:gridCol w="2651760">
                  <a:extLst>
                    <a:ext uri="{9D8B030D-6E8A-4147-A177-3AD203B41FA5}">
                      <a16:colId xmlns:a16="http://schemas.microsoft.com/office/drawing/2014/main" val="299873714"/>
                    </a:ext>
                  </a:extLst>
                </a:gridCol>
              </a:tblGrid>
              <a:tr h="370840">
                <a:tc>
                  <a:txBody>
                    <a:bodyPr/>
                    <a:lstStyle/>
                    <a:p>
                      <a:r>
                        <a:rPr lang="en-US" sz="1600" dirty="0"/>
                        <a:t>Jupiter Notebook  – </a:t>
                      </a:r>
                      <a:br>
                        <a:rPr lang="en-US" sz="1600" dirty="0"/>
                      </a:br>
                      <a:r>
                        <a:rPr lang="en-US" sz="1600" dirty="0"/>
                        <a:t>Data gathering</a:t>
                      </a:r>
                    </a:p>
                  </a:txBody>
                  <a:tcPr/>
                </a:tc>
                <a:extLst>
                  <a:ext uri="{0D108BD9-81ED-4DB2-BD59-A6C34878D82A}">
                    <a16:rowId xmlns:a16="http://schemas.microsoft.com/office/drawing/2014/main" val="1463416774"/>
                  </a:ext>
                </a:extLst>
              </a:tr>
              <a:tr h="3840480">
                <a:tc>
                  <a:txBody>
                    <a:bodyPr/>
                    <a:lstStyle/>
                    <a:p>
                      <a:pPr marL="171450" indent="-171450">
                        <a:buNone/>
                      </a:pP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requests</a:t>
                      </a:r>
                    </a:p>
                    <a:p>
                      <a:pPr marL="171450" indent="-171450">
                        <a:buNone/>
                      </a:pP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pymongo</a:t>
                      </a:r>
                    </a:p>
                    <a:p>
                      <a:pPr marL="171450" indent="-171450">
                        <a:buNone/>
                      </a:pP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dns</a:t>
                      </a:r>
                    </a:p>
                    <a:p>
                      <a:pPr marL="171450" indent="-171450">
                        <a:buNone/>
                      </a:pP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datetime</a:t>
                      </a:r>
                    </a:p>
                    <a:p>
                      <a:pPr marL="171450" indent="-171450">
                        <a:buNone/>
                      </a:pP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datetime </a:t>
                      </a: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datetime</a:t>
                      </a:r>
                    </a:p>
                    <a:p>
                      <a:pPr marL="171450" indent="-171450">
                        <a:buNone/>
                      </a:pP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dateutil </a:t>
                      </a: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parser</a:t>
                      </a:r>
                    </a:p>
                    <a:p>
                      <a:pPr marL="171450" indent="-171450">
                        <a:buNone/>
                      </a:pP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pytz</a:t>
                      </a:r>
                    </a:p>
                    <a:p>
                      <a:pPr marL="171450" indent="-171450">
                        <a:buNone/>
                      </a:pP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django.utils </a:t>
                      </a: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timezone</a:t>
                      </a:r>
                    </a:p>
                    <a:p>
                      <a:pPr marL="171450" indent="-171450">
                        <a:buNone/>
                      </a:pP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time </a:t>
                      </a: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sleep</a:t>
                      </a:r>
                    </a:p>
                    <a:p>
                      <a:pPr marL="171450" indent="-171450">
                        <a:buNone/>
                      </a:pP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random</a:t>
                      </a:r>
                    </a:p>
                    <a:p>
                      <a:pPr marL="171450" indent="-171450">
                        <a:buNone/>
                      </a:pP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json</a:t>
                      </a:r>
                    </a:p>
                    <a:p>
                      <a:pPr marL="171450" indent="-171450">
                        <a:buNone/>
                      </a:pP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config</a:t>
                      </a:r>
                    </a:p>
                    <a:p>
                      <a:pPr marL="171450" indent="-171450">
                        <a:buNone/>
                      </a:pP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requests</a:t>
                      </a:r>
                    </a:p>
                    <a:p>
                      <a:pPr marL="171450" indent="-171450">
                        <a:buNone/>
                      </a:pPr>
                      <a:endParaRPr lang="en-US" sz="1200" b="0" dirty="0">
                        <a:solidFill>
                          <a:srgbClr val="000000"/>
                        </a:solidFill>
                        <a:effectLst/>
                        <a:latin typeface="Consolas" panose="020B0609020204030204" pitchFamily="49" charset="0"/>
                      </a:endParaRPr>
                    </a:p>
                    <a:p>
                      <a:pPr marL="171450" indent="-171450">
                        <a:buNone/>
                      </a:pPr>
                      <a:r>
                        <a:rPr lang="en-US" sz="1200" b="0" dirty="0">
                          <a:solidFill>
                            <a:srgbClr val="008000"/>
                          </a:solidFill>
                          <a:effectLst/>
                          <a:latin typeface="Consolas" panose="020B0609020204030204" pitchFamily="49" charset="0"/>
                        </a:rPr>
                        <a:t># Project defined dependencies</a:t>
                      </a:r>
                      <a:endParaRPr lang="en-US" sz="1200" b="0" dirty="0">
                        <a:solidFill>
                          <a:srgbClr val="000000"/>
                        </a:solidFill>
                        <a:effectLst/>
                        <a:latin typeface="Consolas" panose="020B0609020204030204" pitchFamily="49" charset="0"/>
                      </a:endParaRPr>
                    </a:p>
                    <a:p>
                      <a:pPr marL="171450" indent="-171450">
                        <a:buNone/>
                      </a:pP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config</a:t>
                      </a:r>
                    </a:p>
                    <a:p>
                      <a:pPr marL="171450" indent="-171450">
                        <a:buNone/>
                      </a:pP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pprint </a:t>
                      </a: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pprint</a:t>
                      </a:r>
                      <a:endParaRPr lang="en-US" sz="1400" dirty="0"/>
                    </a:p>
                  </a:txBody>
                  <a:tcPr>
                    <a:solidFill>
                      <a:srgbClr val="E8E8E8"/>
                    </a:solidFill>
                  </a:tcPr>
                </a:tc>
                <a:extLst>
                  <a:ext uri="{0D108BD9-81ED-4DB2-BD59-A6C34878D82A}">
                    <a16:rowId xmlns:a16="http://schemas.microsoft.com/office/drawing/2014/main" val="3725754623"/>
                  </a:ext>
                </a:extLst>
              </a:tr>
            </a:tbl>
          </a:graphicData>
        </a:graphic>
      </p:graphicFrame>
      <p:graphicFrame>
        <p:nvGraphicFramePr>
          <p:cNvPr id="7" name="Table 6">
            <a:extLst>
              <a:ext uri="{FF2B5EF4-FFF2-40B4-BE49-F238E27FC236}">
                <a16:creationId xmlns:a16="http://schemas.microsoft.com/office/drawing/2014/main" id="{BF9FF032-6C0B-4E70-B092-68D13628CC03}"/>
              </a:ext>
            </a:extLst>
          </p:cNvPr>
          <p:cNvGraphicFramePr>
            <a:graphicFrameLocks noGrp="1"/>
          </p:cNvGraphicFramePr>
          <p:nvPr>
            <p:extLst>
              <p:ext uri="{D42A27DB-BD31-4B8C-83A1-F6EECF244321}">
                <p14:modId xmlns:p14="http://schemas.microsoft.com/office/powerpoint/2010/main" val="2900235618"/>
              </p:ext>
            </p:extLst>
          </p:nvPr>
        </p:nvGraphicFramePr>
        <p:xfrm>
          <a:off x="6154737" y="1434041"/>
          <a:ext cx="2651760" cy="4419600"/>
        </p:xfrm>
        <a:graphic>
          <a:graphicData uri="http://schemas.openxmlformats.org/drawingml/2006/table">
            <a:tbl>
              <a:tblPr firstRow="1" bandRow="1">
                <a:tableStyleId>{5C22544A-7EE6-4342-B048-85BDC9FD1C3A}</a:tableStyleId>
              </a:tblPr>
              <a:tblGrid>
                <a:gridCol w="2651760">
                  <a:extLst>
                    <a:ext uri="{9D8B030D-6E8A-4147-A177-3AD203B41FA5}">
                      <a16:colId xmlns:a16="http://schemas.microsoft.com/office/drawing/2014/main" val="299873714"/>
                    </a:ext>
                  </a:extLst>
                </a:gridCol>
              </a:tblGrid>
              <a:tr h="555127">
                <a:tc>
                  <a:txBody>
                    <a:bodyPr/>
                    <a:lstStyle/>
                    <a:p>
                      <a:r>
                        <a:rPr lang="en-US" sz="1600" dirty="0"/>
                        <a:t>Jupiter Notebook –</a:t>
                      </a:r>
                      <a:br>
                        <a:rPr lang="en-US" sz="1600" dirty="0"/>
                      </a:br>
                      <a:r>
                        <a:rPr lang="en-US" sz="1600" dirty="0"/>
                        <a:t>Visualizations</a:t>
                      </a:r>
                    </a:p>
                  </a:txBody>
                  <a:tcPr/>
                </a:tc>
                <a:extLst>
                  <a:ext uri="{0D108BD9-81ED-4DB2-BD59-A6C34878D82A}">
                    <a16:rowId xmlns:a16="http://schemas.microsoft.com/office/drawing/2014/main" val="1463416774"/>
                  </a:ext>
                </a:extLst>
              </a:tr>
              <a:tr h="3840480">
                <a:tc>
                  <a:txBody>
                    <a:bodyPr/>
                    <a:lstStyle/>
                    <a:p>
                      <a:pPr marL="171450" indent="-171450"/>
                      <a:r>
                        <a:rPr lang="en-US" sz="1200" b="0" kern="1200" dirty="0">
                          <a:solidFill>
                            <a:srgbClr val="0000FF"/>
                          </a:solidFill>
                          <a:effectLst/>
                          <a:latin typeface="Consolas" panose="020B0609020204030204" pitchFamily="49" charset="0"/>
                          <a:ea typeface="+mn-ea"/>
                          <a:cs typeface="+mn-cs"/>
                        </a:rPr>
                        <a:t>from </a:t>
                      </a:r>
                      <a:r>
                        <a:rPr lang="en-US" sz="1200" b="0" kern="1200" dirty="0">
                          <a:solidFill>
                            <a:srgbClr val="000000"/>
                          </a:solidFill>
                          <a:effectLst/>
                          <a:latin typeface="Consolas" panose="020B0609020204030204" pitchFamily="49" charset="0"/>
                          <a:ea typeface="+mn-ea"/>
                          <a:cs typeface="+mn-cs"/>
                        </a:rPr>
                        <a:t>matplotlib </a:t>
                      </a:r>
                      <a:r>
                        <a:rPr lang="en-US" sz="1200" b="0" kern="1200" dirty="0">
                          <a:solidFill>
                            <a:srgbClr val="0000FF"/>
                          </a:solidFill>
                          <a:effectLst/>
                          <a:latin typeface="Consolas" panose="020B0609020204030204" pitchFamily="49" charset="0"/>
                          <a:ea typeface="+mn-ea"/>
                          <a:cs typeface="+mn-cs"/>
                        </a:rPr>
                        <a:t>import</a:t>
                      </a:r>
                      <a:r>
                        <a:rPr lang="en-US" sz="1200" b="0" kern="1200" dirty="0">
                          <a:solidFill>
                            <a:srgbClr val="000000"/>
                          </a:solidFill>
                          <a:effectLst/>
                          <a:latin typeface="Consolas" panose="020B0609020204030204" pitchFamily="49" charset="0"/>
                          <a:ea typeface="+mn-ea"/>
                          <a:cs typeface="+mn-cs"/>
                        </a:rPr>
                        <a:t> pyplot </a:t>
                      </a:r>
                      <a:r>
                        <a:rPr lang="en-US" sz="1200" b="0" kern="1200" dirty="0">
                          <a:solidFill>
                            <a:srgbClr val="0000FF"/>
                          </a:solidFill>
                          <a:effectLst/>
                          <a:latin typeface="Consolas" panose="020B0609020204030204" pitchFamily="49" charset="0"/>
                          <a:ea typeface="+mn-ea"/>
                          <a:cs typeface="+mn-cs"/>
                        </a:rPr>
                        <a:t>as</a:t>
                      </a:r>
                      <a:r>
                        <a:rPr lang="en-US" sz="1200" b="0" kern="1200" dirty="0">
                          <a:solidFill>
                            <a:srgbClr val="000000"/>
                          </a:solidFill>
                          <a:effectLst/>
                          <a:latin typeface="Consolas" panose="020B0609020204030204" pitchFamily="49" charset="0"/>
                          <a:ea typeface="+mn-ea"/>
                          <a:cs typeface="+mn-cs"/>
                        </a:rPr>
                        <a:t> plt</a:t>
                      </a:r>
                    </a:p>
                    <a:p>
                      <a:pPr marL="171450" indent="-171450"/>
                      <a:r>
                        <a:rPr lang="en-US" sz="1200" b="0" kern="1200" dirty="0">
                          <a:solidFill>
                            <a:srgbClr val="0000FF"/>
                          </a:solidFill>
                          <a:effectLst/>
                          <a:latin typeface="Consolas" panose="020B0609020204030204" pitchFamily="49" charset="0"/>
                          <a:ea typeface="+mn-ea"/>
                          <a:cs typeface="+mn-cs"/>
                        </a:rPr>
                        <a:t>import</a:t>
                      </a:r>
                      <a:r>
                        <a:rPr lang="en-US" sz="1200" b="0" kern="1200" dirty="0">
                          <a:solidFill>
                            <a:srgbClr val="000000"/>
                          </a:solidFill>
                          <a:effectLst/>
                          <a:latin typeface="Consolas" panose="020B0609020204030204" pitchFamily="49" charset="0"/>
                          <a:ea typeface="+mn-ea"/>
                          <a:cs typeface="+mn-cs"/>
                        </a:rPr>
                        <a:t> numpy </a:t>
                      </a:r>
                      <a:r>
                        <a:rPr lang="en-US" sz="1200" b="0" kern="1200" dirty="0">
                          <a:solidFill>
                            <a:srgbClr val="0000FF"/>
                          </a:solidFill>
                          <a:effectLst/>
                          <a:latin typeface="Consolas" panose="020B0609020204030204" pitchFamily="49" charset="0"/>
                          <a:ea typeface="+mn-ea"/>
                          <a:cs typeface="+mn-cs"/>
                        </a:rPr>
                        <a:t>as</a:t>
                      </a:r>
                      <a:r>
                        <a:rPr lang="en-US" sz="1200" b="0" kern="1200" dirty="0">
                          <a:solidFill>
                            <a:srgbClr val="000000"/>
                          </a:solidFill>
                          <a:effectLst/>
                          <a:latin typeface="Consolas" panose="020B0609020204030204" pitchFamily="49" charset="0"/>
                          <a:ea typeface="+mn-ea"/>
                          <a:cs typeface="+mn-cs"/>
                        </a:rPr>
                        <a:t> np</a:t>
                      </a:r>
                    </a:p>
                    <a:p>
                      <a:pPr marL="171450" indent="-171450"/>
                      <a:r>
                        <a:rPr lang="en-US" sz="1200" b="0" kern="1200" dirty="0">
                          <a:solidFill>
                            <a:srgbClr val="0000FF"/>
                          </a:solidFill>
                          <a:effectLst/>
                          <a:latin typeface="Consolas" panose="020B0609020204030204" pitchFamily="49" charset="0"/>
                          <a:ea typeface="+mn-ea"/>
                          <a:cs typeface="+mn-cs"/>
                        </a:rPr>
                        <a:t>import</a:t>
                      </a:r>
                      <a:r>
                        <a:rPr lang="en-US" sz="1200" b="0" kern="1200" dirty="0">
                          <a:solidFill>
                            <a:srgbClr val="000000"/>
                          </a:solidFill>
                          <a:effectLst/>
                          <a:latin typeface="Consolas" panose="020B0609020204030204" pitchFamily="49" charset="0"/>
                          <a:ea typeface="+mn-ea"/>
                          <a:cs typeface="+mn-cs"/>
                        </a:rPr>
                        <a:t> scipy.stats </a:t>
                      </a:r>
                      <a:r>
                        <a:rPr lang="en-US" sz="1200" b="0" kern="1200" dirty="0">
                          <a:solidFill>
                            <a:srgbClr val="0000FF"/>
                          </a:solidFill>
                          <a:effectLst/>
                          <a:latin typeface="Consolas" panose="020B0609020204030204" pitchFamily="49" charset="0"/>
                          <a:ea typeface="+mn-ea"/>
                          <a:cs typeface="+mn-cs"/>
                        </a:rPr>
                        <a:t>as </a:t>
                      </a:r>
                      <a:r>
                        <a:rPr lang="en-US" sz="1200" b="0" kern="1200" dirty="0">
                          <a:solidFill>
                            <a:srgbClr val="000000"/>
                          </a:solidFill>
                          <a:effectLst/>
                          <a:latin typeface="Consolas" panose="020B0609020204030204" pitchFamily="49" charset="0"/>
                          <a:ea typeface="+mn-ea"/>
                          <a:cs typeface="+mn-cs"/>
                        </a:rPr>
                        <a:t>stats</a:t>
                      </a:r>
                    </a:p>
                    <a:p>
                      <a:pPr marL="171450" indent="-171450"/>
                      <a:r>
                        <a:rPr lang="en-US" sz="1200" b="0" kern="1200" dirty="0">
                          <a:solidFill>
                            <a:srgbClr val="0000FF"/>
                          </a:solidFill>
                          <a:effectLst/>
                          <a:latin typeface="Consolas" panose="020B0609020204030204" pitchFamily="49" charset="0"/>
                          <a:ea typeface="+mn-ea"/>
                          <a:cs typeface="+mn-cs"/>
                        </a:rPr>
                        <a:t>import</a:t>
                      </a:r>
                      <a:r>
                        <a:rPr lang="en-US" sz="1200" b="0" kern="1200" dirty="0">
                          <a:solidFill>
                            <a:srgbClr val="000000"/>
                          </a:solidFill>
                          <a:effectLst/>
                          <a:latin typeface="Consolas" panose="020B0609020204030204" pitchFamily="49" charset="0"/>
                          <a:ea typeface="+mn-ea"/>
                          <a:cs typeface="+mn-cs"/>
                        </a:rPr>
                        <a:t> pandas </a:t>
                      </a:r>
                      <a:r>
                        <a:rPr lang="en-US" sz="1200" b="0" kern="1200" dirty="0">
                          <a:solidFill>
                            <a:srgbClr val="0000FF"/>
                          </a:solidFill>
                          <a:effectLst/>
                          <a:latin typeface="Consolas" panose="020B0609020204030204" pitchFamily="49" charset="0"/>
                          <a:ea typeface="+mn-ea"/>
                          <a:cs typeface="+mn-cs"/>
                        </a:rPr>
                        <a:t>as</a:t>
                      </a:r>
                      <a:r>
                        <a:rPr lang="en-US" sz="1200" b="0" kern="1200" dirty="0">
                          <a:solidFill>
                            <a:srgbClr val="000000"/>
                          </a:solidFill>
                          <a:effectLst/>
                          <a:latin typeface="Consolas" panose="020B0609020204030204" pitchFamily="49" charset="0"/>
                          <a:ea typeface="+mn-ea"/>
                          <a:cs typeface="+mn-cs"/>
                        </a:rPr>
                        <a:t> pd</a:t>
                      </a:r>
                    </a:p>
                    <a:p>
                      <a:pPr marL="171450" indent="-171450"/>
                      <a:endParaRPr lang="en-US" sz="1200" b="0" kern="1200" dirty="0">
                        <a:solidFill>
                          <a:srgbClr val="000000"/>
                        </a:solidFill>
                        <a:effectLst/>
                        <a:latin typeface="Consolas" panose="020B0609020204030204" pitchFamily="49" charset="0"/>
                        <a:ea typeface="+mn-ea"/>
                        <a:cs typeface="+mn-cs"/>
                      </a:endParaRPr>
                    </a:p>
                    <a:p>
                      <a:pPr marL="171450" indent="-171450"/>
                      <a:r>
                        <a:rPr lang="en-US" sz="1200" b="0" kern="1200" dirty="0">
                          <a:solidFill>
                            <a:srgbClr val="008000"/>
                          </a:solidFill>
                          <a:effectLst/>
                          <a:latin typeface="Consolas" panose="020B0609020204030204" pitchFamily="49" charset="0"/>
                          <a:ea typeface="+mn-ea"/>
                          <a:cs typeface="+mn-cs"/>
                        </a:rPr>
                        <a:t># Project defined modules</a:t>
                      </a:r>
                    </a:p>
                    <a:p>
                      <a:pPr marL="171450" indent="-171450"/>
                      <a:r>
                        <a:rPr lang="en-US" sz="1200" b="0" kern="1200" dirty="0">
                          <a:solidFill>
                            <a:srgbClr val="0000FF"/>
                          </a:solidFill>
                          <a:effectLst/>
                          <a:latin typeface="Consolas" panose="020B0609020204030204" pitchFamily="49" charset="0"/>
                          <a:ea typeface="+mn-ea"/>
                          <a:cs typeface="+mn-cs"/>
                        </a:rPr>
                        <a:t>import</a:t>
                      </a:r>
                      <a:r>
                        <a:rPr lang="en-US" sz="1200" b="0" kern="1200" dirty="0">
                          <a:solidFill>
                            <a:srgbClr val="000000"/>
                          </a:solidFill>
                          <a:effectLst/>
                          <a:latin typeface="Consolas" panose="020B0609020204030204" pitchFamily="49" charset="0"/>
                          <a:ea typeface="+mn-ea"/>
                          <a:cs typeface="+mn-cs"/>
                        </a:rPr>
                        <a:t> config</a:t>
                      </a:r>
                    </a:p>
                    <a:p>
                      <a:pPr marL="171450" indent="-171450"/>
                      <a:r>
                        <a:rPr lang="en-US" sz="1200" b="0" kern="1200" dirty="0">
                          <a:solidFill>
                            <a:srgbClr val="0000FF"/>
                          </a:solidFill>
                          <a:effectLst/>
                          <a:latin typeface="Consolas" panose="020B0609020204030204" pitchFamily="49" charset="0"/>
                          <a:ea typeface="+mn-ea"/>
                          <a:cs typeface="+mn-cs"/>
                        </a:rPr>
                        <a:t>import</a:t>
                      </a:r>
                      <a:r>
                        <a:rPr lang="en-US" sz="1200" b="0" kern="1200" dirty="0">
                          <a:solidFill>
                            <a:srgbClr val="000000"/>
                          </a:solidFill>
                          <a:effectLst/>
                          <a:latin typeface="Consolas" panose="020B0609020204030204" pitchFamily="49" charset="0"/>
                          <a:ea typeface="+mn-ea"/>
                          <a:cs typeface="+mn-cs"/>
                        </a:rPr>
                        <a:t> visualization </a:t>
                      </a:r>
                      <a:r>
                        <a:rPr lang="en-US" sz="1200" b="0" kern="1200" dirty="0">
                          <a:solidFill>
                            <a:srgbClr val="0000FF"/>
                          </a:solidFill>
                          <a:effectLst/>
                          <a:latin typeface="Consolas" panose="020B0609020204030204" pitchFamily="49" charset="0"/>
                          <a:ea typeface="+mn-ea"/>
                          <a:cs typeface="+mn-cs"/>
                        </a:rPr>
                        <a:t>as</a:t>
                      </a:r>
                      <a:r>
                        <a:rPr lang="en-US" sz="1200" b="0" kern="1200" dirty="0">
                          <a:solidFill>
                            <a:srgbClr val="000000"/>
                          </a:solidFill>
                          <a:effectLst/>
                          <a:latin typeface="Consolas" panose="020B0609020204030204" pitchFamily="49" charset="0"/>
                          <a:ea typeface="+mn-ea"/>
                          <a:cs typeface="+mn-cs"/>
                        </a:rPr>
                        <a:t> viz</a:t>
                      </a:r>
                    </a:p>
                    <a:p>
                      <a:pPr marL="171450" indent="-171450">
                        <a:buNone/>
                      </a:pPr>
                      <a:endParaRPr lang="en-US" sz="1400" dirty="0"/>
                    </a:p>
                  </a:txBody>
                  <a:tcPr>
                    <a:solidFill>
                      <a:srgbClr val="E8E8E8"/>
                    </a:solidFill>
                  </a:tcPr>
                </a:tc>
                <a:extLst>
                  <a:ext uri="{0D108BD9-81ED-4DB2-BD59-A6C34878D82A}">
                    <a16:rowId xmlns:a16="http://schemas.microsoft.com/office/drawing/2014/main" val="3725754623"/>
                  </a:ext>
                </a:extLst>
              </a:tr>
            </a:tbl>
          </a:graphicData>
        </a:graphic>
      </p:graphicFrame>
      <p:graphicFrame>
        <p:nvGraphicFramePr>
          <p:cNvPr id="10" name="Table 9">
            <a:extLst>
              <a:ext uri="{FF2B5EF4-FFF2-40B4-BE49-F238E27FC236}">
                <a16:creationId xmlns:a16="http://schemas.microsoft.com/office/drawing/2014/main" id="{359EB1C0-F3EE-49C2-967C-A6B3412F92F7}"/>
              </a:ext>
            </a:extLst>
          </p:cNvPr>
          <p:cNvGraphicFramePr>
            <a:graphicFrameLocks noGrp="1"/>
          </p:cNvGraphicFramePr>
          <p:nvPr>
            <p:extLst>
              <p:ext uri="{D42A27DB-BD31-4B8C-83A1-F6EECF244321}">
                <p14:modId xmlns:p14="http://schemas.microsoft.com/office/powerpoint/2010/main" val="137291172"/>
              </p:ext>
            </p:extLst>
          </p:nvPr>
        </p:nvGraphicFramePr>
        <p:xfrm>
          <a:off x="8965405" y="1434041"/>
          <a:ext cx="2651760" cy="4419600"/>
        </p:xfrm>
        <a:graphic>
          <a:graphicData uri="http://schemas.openxmlformats.org/drawingml/2006/table">
            <a:tbl>
              <a:tblPr firstRow="1" bandRow="1">
                <a:tableStyleId>{5C22544A-7EE6-4342-B048-85BDC9FD1C3A}</a:tableStyleId>
              </a:tblPr>
              <a:tblGrid>
                <a:gridCol w="2651760">
                  <a:extLst>
                    <a:ext uri="{9D8B030D-6E8A-4147-A177-3AD203B41FA5}">
                      <a16:colId xmlns:a16="http://schemas.microsoft.com/office/drawing/2014/main" val="299873714"/>
                    </a:ext>
                  </a:extLst>
                </a:gridCol>
              </a:tblGrid>
              <a:tr h="370840">
                <a:tc>
                  <a:txBody>
                    <a:bodyPr/>
                    <a:lstStyle/>
                    <a:p>
                      <a:r>
                        <a:rPr lang="en-US" sz="1600" dirty="0"/>
                        <a:t>Python – </a:t>
                      </a:r>
                      <a:br>
                        <a:rPr lang="en-US" sz="1600" dirty="0"/>
                      </a:br>
                      <a:r>
                        <a:rPr lang="en-US" sz="1600" dirty="0"/>
                        <a:t>Class Visualizer</a:t>
                      </a:r>
                    </a:p>
                  </a:txBody>
                  <a:tcPr/>
                </a:tc>
                <a:extLst>
                  <a:ext uri="{0D108BD9-81ED-4DB2-BD59-A6C34878D82A}">
                    <a16:rowId xmlns:a16="http://schemas.microsoft.com/office/drawing/2014/main" val="1463416774"/>
                  </a:ext>
                </a:extLst>
              </a:tr>
              <a:tr h="3840480">
                <a:tc>
                  <a:txBody>
                    <a:bodyPr/>
                    <a:lstStyle/>
                    <a:p>
                      <a:pPr marL="171450" indent="-171450"/>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pymongo</a:t>
                      </a:r>
                    </a:p>
                    <a:p>
                      <a:pPr marL="171450" indent="-171450"/>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dns</a:t>
                      </a:r>
                    </a:p>
                    <a:p>
                      <a:pPr marL="171450" indent="-171450"/>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datetime</a:t>
                      </a:r>
                    </a:p>
                    <a:p>
                      <a:pPr marL="171450" indent="-171450"/>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time </a:t>
                      </a: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sleep</a:t>
                      </a:r>
                    </a:p>
                    <a:p>
                      <a:pPr marL="171450" indent="-171450"/>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random</a:t>
                      </a:r>
                    </a:p>
                    <a:p>
                      <a:pPr marL="171450" indent="-171450"/>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json</a:t>
                      </a:r>
                    </a:p>
                    <a:p>
                      <a:pPr marL="171450" indent="-171450"/>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pandas </a:t>
                      </a:r>
                      <a:r>
                        <a:rPr lang="en-US" sz="1200" b="0" dirty="0">
                          <a:solidFill>
                            <a:srgbClr val="0000FF"/>
                          </a:solidFill>
                          <a:effectLst/>
                          <a:latin typeface="Consolas" panose="020B0609020204030204" pitchFamily="49" charset="0"/>
                        </a:rPr>
                        <a:t>as</a:t>
                      </a:r>
                      <a:r>
                        <a:rPr lang="en-US" sz="1200" b="0" dirty="0">
                          <a:solidFill>
                            <a:srgbClr val="000000"/>
                          </a:solidFill>
                          <a:effectLst/>
                          <a:latin typeface="Consolas" panose="020B0609020204030204" pitchFamily="49" charset="0"/>
                        </a:rPr>
                        <a:t> pd</a:t>
                      </a:r>
                    </a:p>
                    <a:p>
                      <a:pPr marL="171450" indent="-171450"/>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numpy </a:t>
                      </a:r>
                      <a:r>
                        <a:rPr lang="en-US" sz="1200" b="0" dirty="0">
                          <a:solidFill>
                            <a:srgbClr val="0000FF"/>
                          </a:solidFill>
                          <a:effectLst/>
                          <a:latin typeface="Consolas" panose="020B0609020204030204" pitchFamily="49" charset="0"/>
                        </a:rPr>
                        <a:t>as</a:t>
                      </a:r>
                      <a:r>
                        <a:rPr lang="en-US" sz="1200" b="0" dirty="0">
                          <a:solidFill>
                            <a:srgbClr val="000000"/>
                          </a:solidFill>
                          <a:effectLst/>
                          <a:latin typeface="Consolas" panose="020B0609020204030204" pitchFamily="49" charset="0"/>
                        </a:rPr>
                        <a:t> np</a:t>
                      </a:r>
                    </a:p>
                    <a:p>
                      <a:pPr marL="171450" indent="-171450"/>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matplotlib </a:t>
                      </a:r>
                      <a:r>
                        <a:rPr lang="en-US" sz="1200" b="0" dirty="0">
                          <a:solidFill>
                            <a:srgbClr val="0000FF"/>
                          </a:solidFill>
                          <a:effectLst/>
                          <a:latin typeface="Consolas" panose="020B0609020204030204" pitchFamily="49" charset="0"/>
                        </a:rPr>
                        <a:t>import </a:t>
                      </a:r>
                      <a:r>
                        <a:rPr lang="en-US" sz="1200" b="0" dirty="0">
                          <a:solidFill>
                            <a:srgbClr val="000000"/>
                          </a:solidFill>
                          <a:effectLst/>
                          <a:latin typeface="Consolas" panose="020B0609020204030204" pitchFamily="49" charset="0"/>
                        </a:rPr>
                        <a:t>pyplot </a:t>
                      </a:r>
                      <a:r>
                        <a:rPr lang="en-US" sz="1200" b="0" dirty="0">
                          <a:solidFill>
                            <a:srgbClr val="0000FF"/>
                          </a:solidFill>
                          <a:effectLst/>
                          <a:latin typeface="Consolas" panose="020B0609020204030204" pitchFamily="49" charset="0"/>
                        </a:rPr>
                        <a:t>as</a:t>
                      </a:r>
                      <a:r>
                        <a:rPr lang="en-US" sz="1200" b="0" dirty="0">
                          <a:solidFill>
                            <a:srgbClr val="000000"/>
                          </a:solidFill>
                          <a:effectLst/>
                          <a:latin typeface="Consolas" panose="020B0609020204030204" pitchFamily="49" charset="0"/>
                        </a:rPr>
                        <a:t> plt</a:t>
                      </a:r>
                    </a:p>
                    <a:p>
                      <a:pPr marL="171450" indent="-171450"/>
                      <a:endParaRPr lang="en-US" sz="1200" b="0" dirty="0">
                        <a:solidFill>
                          <a:srgbClr val="000000"/>
                        </a:solidFill>
                        <a:effectLst/>
                        <a:latin typeface="Consolas" panose="020B0609020204030204" pitchFamily="49" charset="0"/>
                      </a:endParaRPr>
                    </a:p>
                    <a:p>
                      <a:pPr marL="171450" indent="-171450"/>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config</a:t>
                      </a:r>
                    </a:p>
                    <a:p>
                      <a:pPr marL="171450" indent="-171450">
                        <a:buNone/>
                      </a:pPr>
                      <a:endParaRPr lang="en-US" sz="1400" dirty="0"/>
                    </a:p>
                  </a:txBody>
                  <a:tcPr>
                    <a:solidFill>
                      <a:srgbClr val="E8E8E8"/>
                    </a:solidFill>
                  </a:tcPr>
                </a:tc>
                <a:extLst>
                  <a:ext uri="{0D108BD9-81ED-4DB2-BD59-A6C34878D82A}">
                    <a16:rowId xmlns:a16="http://schemas.microsoft.com/office/drawing/2014/main" val="3725754623"/>
                  </a:ext>
                </a:extLst>
              </a:tr>
            </a:tbl>
          </a:graphicData>
        </a:graphic>
      </p:graphicFrame>
    </p:spTree>
    <p:extLst>
      <p:ext uri="{BB962C8B-B14F-4D97-AF65-F5344CB8AC3E}">
        <p14:creationId xmlns:p14="http://schemas.microsoft.com/office/powerpoint/2010/main" val="1478338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1A19A48-2AD1-4642-BBD4-026D710FA7E8}"/>
              </a:ext>
            </a:extLst>
          </p:cNvPr>
          <p:cNvSpPr>
            <a:spLocks noGrp="1"/>
          </p:cNvSpPr>
          <p:nvPr>
            <p:ph type="title"/>
          </p:nvPr>
        </p:nvSpPr>
        <p:spPr/>
        <p:txBody>
          <a:bodyPr/>
          <a:lstStyle/>
          <a:p>
            <a:r>
              <a:rPr lang="en-US" dirty="0" err="1"/>
              <a:t>Niceadmin</a:t>
            </a:r>
            <a:r>
              <a:rPr lang="en-US" dirty="0"/>
              <a:t> Dashboard Template: Development</a:t>
            </a:r>
          </a:p>
        </p:txBody>
      </p:sp>
      <p:sp>
        <p:nvSpPr>
          <p:cNvPr id="4" name="Slide Number Placeholder 3">
            <a:extLst>
              <a:ext uri="{FF2B5EF4-FFF2-40B4-BE49-F238E27FC236}">
                <a16:creationId xmlns:a16="http://schemas.microsoft.com/office/drawing/2014/main" id="{7FCBD3C9-2391-452F-99F2-C6457156379F}"/>
              </a:ext>
            </a:extLst>
          </p:cNvPr>
          <p:cNvSpPr>
            <a:spLocks noGrp="1"/>
          </p:cNvSpPr>
          <p:nvPr>
            <p:ph type="sldNum" sz="quarter" idx="12"/>
          </p:nvPr>
        </p:nvSpPr>
        <p:spPr/>
        <p:txBody>
          <a:bodyPr/>
          <a:lstStyle/>
          <a:p>
            <a:fld id="{03DC2DEF-D2FE-4B45-ABA4-9F153FD1C98A}" type="slidenum">
              <a:rPr lang="en-US" smtClean="0"/>
              <a:t>9</a:t>
            </a:fld>
            <a:endParaRPr lang="en-US" dirty="0"/>
          </a:p>
        </p:txBody>
      </p:sp>
      <p:pic>
        <p:nvPicPr>
          <p:cNvPr id="13" name="Picture 12">
            <a:extLst>
              <a:ext uri="{FF2B5EF4-FFF2-40B4-BE49-F238E27FC236}">
                <a16:creationId xmlns:a16="http://schemas.microsoft.com/office/drawing/2014/main" id="{A154DB94-F553-4562-9FE1-BC5CC23D238F}"/>
              </a:ext>
            </a:extLst>
          </p:cNvPr>
          <p:cNvPicPr>
            <a:picLocks noChangeAspect="1"/>
          </p:cNvPicPr>
          <p:nvPr/>
        </p:nvPicPr>
        <p:blipFill>
          <a:blip r:embed="rId2"/>
          <a:stretch>
            <a:fillRect/>
          </a:stretch>
        </p:blipFill>
        <p:spPr>
          <a:xfrm>
            <a:off x="371474" y="1157287"/>
            <a:ext cx="8620126" cy="5459413"/>
          </a:xfrm>
          <a:prstGeom prst="rect">
            <a:avLst/>
          </a:prstGeom>
        </p:spPr>
      </p:pic>
      <p:sp>
        <p:nvSpPr>
          <p:cNvPr id="14" name="Oval 13">
            <a:extLst>
              <a:ext uri="{FF2B5EF4-FFF2-40B4-BE49-F238E27FC236}">
                <a16:creationId xmlns:a16="http://schemas.microsoft.com/office/drawing/2014/main" id="{31A5543A-5034-4287-B7C3-D8C4785D186A}"/>
              </a:ext>
            </a:extLst>
          </p:cNvPr>
          <p:cNvSpPr/>
          <p:nvPr/>
        </p:nvSpPr>
        <p:spPr>
          <a:xfrm>
            <a:off x="228600" y="1345405"/>
            <a:ext cx="1038225" cy="4905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5245AA5-B9BF-4944-A798-9D38AED83657}"/>
              </a:ext>
            </a:extLst>
          </p:cNvPr>
          <p:cNvSpPr/>
          <p:nvPr/>
        </p:nvSpPr>
        <p:spPr>
          <a:xfrm>
            <a:off x="2724149" y="5362575"/>
            <a:ext cx="1685925" cy="4905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9EFCE47-BA3D-4D73-9BDD-8EC441BF7CDC}"/>
              </a:ext>
            </a:extLst>
          </p:cNvPr>
          <p:cNvSpPr/>
          <p:nvPr/>
        </p:nvSpPr>
        <p:spPr>
          <a:xfrm>
            <a:off x="7858124" y="1278730"/>
            <a:ext cx="1038225" cy="4905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2A3E89F0-4548-4B6A-8D44-4D5625F9C832}"/>
              </a:ext>
            </a:extLst>
          </p:cNvPr>
          <p:cNvCxnSpPr/>
          <p:nvPr/>
        </p:nvCxnSpPr>
        <p:spPr>
          <a:xfrm>
            <a:off x="1314450" y="1523998"/>
            <a:ext cx="656272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63AFD56-9AD4-4B46-9A6F-77B7C723DCED}"/>
              </a:ext>
            </a:extLst>
          </p:cNvPr>
          <p:cNvCxnSpPr>
            <a:cxnSpLocks/>
            <a:endCxn id="19" idx="1"/>
          </p:cNvCxnSpPr>
          <p:nvPr/>
        </p:nvCxnSpPr>
        <p:spPr>
          <a:xfrm>
            <a:off x="1285122" y="1676399"/>
            <a:ext cx="1685925" cy="37580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332FA9B-CF0E-48AC-AB85-F1E8ABA2CC18}"/>
              </a:ext>
            </a:extLst>
          </p:cNvPr>
          <p:cNvCxnSpPr>
            <a:cxnSpLocks/>
          </p:cNvCxnSpPr>
          <p:nvPr/>
        </p:nvCxnSpPr>
        <p:spPr>
          <a:xfrm>
            <a:off x="1314450" y="1600200"/>
            <a:ext cx="5886450" cy="21717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089717"/>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009BDB"/>
      </a:accent1>
      <a:accent2>
        <a:srgbClr val="ED7D31"/>
      </a:accent2>
      <a:accent3>
        <a:srgbClr val="A5A5A5"/>
      </a:accent3>
      <a:accent4>
        <a:srgbClr val="FFC000"/>
      </a:accent4>
      <a:accent5>
        <a:srgbClr val="5B9BD5"/>
      </a:accent5>
      <a:accent6>
        <a:srgbClr val="BFBFBF"/>
      </a:accent6>
      <a:hlink>
        <a:srgbClr val="0563C1"/>
      </a:hlink>
      <a:folHlink>
        <a:srgbClr val="954F72"/>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958</TotalTime>
  <Words>760</Words>
  <Application>Microsoft Office PowerPoint</Application>
  <PresentationFormat>Widescreen</PresentationFormat>
  <Paragraphs>170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Wingdings</vt:lpstr>
      <vt:lpstr>Office Theme</vt:lpstr>
      <vt:lpstr>Get it Done San Diego – Dashboard</vt:lpstr>
      <vt:lpstr>Team Git It On</vt:lpstr>
      <vt:lpstr>Task</vt:lpstr>
      <vt:lpstr>Concept</vt:lpstr>
      <vt:lpstr>Source data</vt:lpstr>
      <vt:lpstr>Behind the scenes</vt:lpstr>
      <vt:lpstr>Process</vt:lpstr>
      <vt:lpstr>Dependencies</vt:lpstr>
      <vt:lpstr>Niceadmin Dashboard Template: Development</vt:lpstr>
      <vt:lpstr>Dashboard Functions for San Diego Get It Done Database</vt:lpstr>
      <vt:lpstr>No. of tickets by year – Plotly</vt:lpstr>
      <vt:lpstr>COVID-19 Heat Map</vt:lpstr>
      <vt:lpstr>Opportunities to add value</vt:lpstr>
      <vt:lpstr>Appendix</vt:lpstr>
      <vt:lpstr>App.py</vt:lpstr>
      <vt:lpstr>Visualization.py</vt:lpstr>
      <vt:lpstr>App.js</vt:lpstr>
      <vt:lpstr>Main.ipynb</vt:lpstr>
      <vt:lpstr>Visualization.ipynb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2 |  Get it Done San Diego</dc:title>
  <dc:creator>Broeren, Annette</dc:creator>
  <cp:lastModifiedBy>Broeren, Annette</cp:lastModifiedBy>
  <cp:revision>47</cp:revision>
  <dcterms:created xsi:type="dcterms:W3CDTF">2021-04-07T23:05:22Z</dcterms:created>
  <dcterms:modified xsi:type="dcterms:W3CDTF">2021-04-09T01:14:32Z</dcterms:modified>
</cp:coreProperties>
</file>