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76" r:id="rId2"/>
    <p:sldId id="277" r:id="rId3"/>
    <p:sldId id="278" r:id="rId4"/>
    <p:sldId id="279" r:id="rId5"/>
    <p:sldId id="275" r:id="rId6"/>
    <p:sldId id="266" r:id="rId7"/>
    <p:sldId id="268" r:id="rId8"/>
    <p:sldId id="269" r:id="rId9"/>
    <p:sldId id="271" r:id="rId10"/>
    <p:sldId id="272" r:id="rId11"/>
    <p:sldId id="270" r:id="rId12"/>
    <p:sldId id="274" r:id="rId13"/>
    <p:sldId id="273" r:id="rId14"/>
    <p:sldId id="280" r:id="rId15"/>
    <p:sldId id="281" r:id="rId16"/>
    <p:sldId id="282" r:id="rId17"/>
    <p:sldId id="265" r:id="rId18"/>
    <p:sldId id="28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4033"/>
    <a:srgbClr val="86B59A"/>
    <a:srgbClr val="513D4C"/>
    <a:srgbClr val="EBC043"/>
    <a:srgbClr val="685764"/>
    <a:srgbClr val="120501"/>
    <a:srgbClr val="53695C"/>
    <a:srgbClr val="29372A"/>
    <a:srgbClr val="897384"/>
    <a:srgbClr val="F8C1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30"/>
    <p:restoredTop sz="94595"/>
  </p:normalViewPr>
  <p:slideViewPr>
    <p:cSldViewPr snapToGrid="0" snapToObjects="1">
      <p:cViewPr>
        <p:scale>
          <a:sx n="95" d="100"/>
          <a:sy n="95" d="100"/>
        </p:scale>
        <p:origin x="1392" y="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4B792C-CA0A-4546-9078-5D33571923B0}" type="doc">
      <dgm:prSet loTypeId="urn:microsoft.com/office/officeart/2005/8/layout/hierarchy4" loCatId="" qsTypeId="urn:microsoft.com/office/officeart/2005/8/quickstyle/simple1" qsCatId="simple" csTypeId="urn:microsoft.com/office/officeart/2005/8/colors/accent0_3" csCatId="mainScheme" phldr="1"/>
      <dgm:spPr/>
      <dgm:t>
        <a:bodyPr/>
        <a:lstStyle/>
        <a:p>
          <a:endParaRPr lang="en-US"/>
        </a:p>
      </dgm:t>
    </dgm:pt>
    <dgm:pt modelId="{E1A2D0D8-8593-9D4B-8DC6-1813A12F9D01}">
      <dgm:prSet phldrT="[Text]"/>
      <dgm:spPr/>
      <dgm:t>
        <a:bodyPr/>
        <a:lstStyle/>
        <a:p>
          <a:r>
            <a:rPr lang="en-US" dirty="0"/>
            <a:t>Help</a:t>
          </a:r>
          <a:br>
            <a:rPr lang="en-US" dirty="0"/>
          </a:br>
          <a:r>
            <a:rPr lang="en-US" dirty="0"/>
            <a:t>Login</a:t>
          </a:r>
          <a:br>
            <a:rPr lang="en-US" dirty="0"/>
          </a:br>
          <a:r>
            <a:rPr lang="en-US" dirty="0"/>
            <a:t>Donate</a:t>
          </a:r>
          <a:br>
            <a:rPr lang="en-US" dirty="0"/>
          </a:br>
          <a:r>
            <a:rPr lang="en-US" dirty="0"/>
            <a:t>Translate</a:t>
          </a:r>
        </a:p>
      </dgm:t>
    </dgm:pt>
    <dgm:pt modelId="{E8BAACB9-8967-F446-B819-BAE62E7BAC88}" type="parTrans" cxnId="{2B1340E0-D2F9-3248-8DD5-E4608FE7F44C}">
      <dgm:prSet/>
      <dgm:spPr/>
      <dgm:t>
        <a:bodyPr/>
        <a:lstStyle/>
        <a:p>
          <a:endParaRPr lang="en-US"/>
        </a:p>
      </dgm:t>
    </dgm:pt>
    <dgm:pt modelId="{422D3F18-4EBB-E74E-922F-C1ACD856309B}" type="sibTrans" cxnId="{2B1340E0-D2F9-3248-8DD5-E4608FE7F44C}">
      <dgm:prSet/>
      <dgm:spPr/>
      <dgm:t>
        <a:bodyPr/>
        <a:lstStyle/>
        <a:p>
          <a:endParaRPr lang="en-US"/>
        </a:p>
      </dgm:t>
    </dgm:pt>
    <dgm:pt modelId="{8CFB5C88-10D4-2244-BA13-BA1EA7FD4DC7}">
      <dgm:prSet phldrT="[Text]"/>
      <dgm:spPr/>
      <dgm:t>
        <a:bodyPr/>
        <a:lstStyle/>
        <a:p>
          <a:r>
            <a:rPr lang="en-US" dirty="0"/>
            <a:t>Update Form</a:t>
          </a:r>
        </a:p>
      </dgm:t>
    </dgm:pt>
    <dgm:pt modelId="{BC22FF97-8D3D-5A47-9142-C8112E8AACB7}" type="parTrans" cxnId="{AA3BD269-F378-F849-84A1-EA8C8DB05F6D}">
      <dgm:prSet/>
      <dgm:spPr/>
      <dgm:t>
        <a:bodyPr/>
        <a:lstStyle/>
        <a:p>
          <a:endParaRPr lang="en-US"/>
        </a:p>
      </dgm:t>
    </dgm:pt>
    <dgm:pt modelId="{9D12AB41-1888-124C-A028-7EBB225D9D77}" type="sibTrans" cxnId="{AA3BD269-F378-F849-84A1-EA8C8DB05F6D}">
      <dgm:prSet/>
      <dgm:spPr/>
      <dgm:t>
        <a:bodyPr/>
        <a:lstStyle/>
        <a:p>
          <a:endParaRPr lang="en-US"/>
        </a:p>
      </dgm:t>
    </dgm:pt>
    <dgm:pt modelId="{38926F67-02A1-B449-8900-A969A82620B6}">
      <dgm:prSet phldrT="[Text]"/>
      <dgm:spPr/>
      <dgm:t>
        <a:bodyPr/>
        <a:lstStyle/>
        <a:p>
          <a:r>
            <a:rPr lang="en-US" dirty="0"/>
            <a:t>Needs and Offerings</a:t>
          </a:r>
        </a:p>
      </dgm:t>
    </dgm:pt>
    <dgm:pt modelId="{5C4774DD-0A7E-D949-A99D-A6CDB9D769B2}" type="parTrans" cxnId="{0753464D-F8CA-F240-B222-F03269479C5C}">
      <dgm:prSet/>
      <dgm:spPr/>
      <dgm:t>
        <a:bodyPr/>
        <a:lstStyle/>
        <a:p>
          <a:endParaRPr lang="en-US"/>
        </a:p>
      </dgm:t>
    </dgm:pt>
    <dgm:pt modelId="{D0E53349-9CA6-0F4E-8414-C1198E9C8FAD}" type="sibTrans" cxnId="{0753464D-F8CA-F240-B222-F03269479C5C}">
      <dgm:prSet/>
      <dgm:spPr/>
      <dgm:t>
        <a:bodyPr/>
        <a:lstStyle/>
        <a:p>
          <a:endParaRPr lang="en-US"/>
        </a:p>
      </dgm:t>
    </dgm:pt>
    <dgm:pt modelId="{EBA7733F-ABFF-8F47-9AF7-9A6577D17EF4}">
      <dgm:prSet phldrT="[Text]"/>
      <dgm:spPr/>
      <dgm:t>
        <a:bodyPr/>
        <a:lstStyle/>
        <a:p>
          <a:r>
            <a:rPr lang="en-US" dirty="0"/>
            <a:t>Community Resources</a:t>
          </a:r>
        </a:p>
      </dgm:t>
    </dgm:pt>
    <dgm:pt modelId="{C85B726B-5D81-A34A-8008-5B36E8F4B3AA}" type="parTrans" cxnId="{B4507B85-EDB7-6B49-9518-2EC388CD28D5}">
      <dgm:prSet/>
      <dgm:spPr/>
      <dgm:t>
        <a:bodyPr/>
        <a:lstStyle/>
        <a:p>
          <a:endParaRPr lang="en-US"/>
        </a:p>
      </dgm:t>
    </dgm:pt>
    <dgm:pt modelId="{A133F48E-4353-E844-BF02-0A66068E5E01}" type="sibTrans" cxnId="{B4507B85-EDB7-6B49-9518-2EC388CD28D5}">
      <dgm:prSet/>
      <dgm:spPr/>
      <dgm:t>
        <a:bodyPr/>
        <a:lstStyle/>
        <a:p>
          <a:endParaRPr lang="en-US"/>
        </a:p>
      </dgm:t>
    </dgm:pt>
    <dgm:pt modelId="{84664A00-9A77-C84C-9024-F630C9224C83}">
      <dgm:prSet phldrT="[Text]"/>
      <dgm:spPr/>
      <dgm:t>
        <a:bodyPr/>
        <a:lstStyle/>
        <a:p>
          <a:r>
            <a:rPr lang="en-US" dirty="0"/>
            <a:t>Add Resource Form</a:t>
          </a:r>
        </a:p>
      </dgm:t>
    </dgm:pt>
    <dgm:pt modelId="{D06904C8-D1B7-0C4F-B912-13B878C4CE04}" type="parTrans" cxnId="{F7F24499-3307-7544-942D-02EA0CDF50EA}">
      <dgm:prSet/>
      <dgm:spPr/>
      <dgm:t>
        <a:bodyPr/>
        <a:lstStyle/>
        <a:p>
          <a:endParaRPr lang="en-US"/>
        </a:p>
      </dgm:t>
    </dgm:pt>
    <dgm:pt modelId="{7AE4D384-CB71-014B-82D6-A396C47DE529}" type="sibTrans" cxnId="{F7F24499-3307-7544-942D-02EA0CDF50EA}">
      <dgm:prSet/>
      <dgm:spPr/>
      <dgm:t>
        <a:bodyPr/>
        <a:lstStyle/>
        <a:p>
          <a:endParaRPr lang="en-US"/>
        </a:p>
      </dgm:t>
    </dgm:pt>
    <dgm:pt modelId="{580274A8-F600-3E49-A7CC-495E8F54168B}">
      <dgm:prSet phldrT="[Text]"/>
      <dgm:spPr/>
      <dgm:t>
        <a:bodyPr/>
        <a:lstStyle/>
        <a:p>
          <a:r>
            <a:rPr lang="en-US" dirty="0"/>
            <a:t>Become a Block Leader</a:t>
          </a:r>
        </a:p>
      </dgm:t>
    </dgm:pt>
    <dgm:pt modelId="{717F3F8B-ABC9-7044-8D88-E3793331966F}" type="parTrans" cxnId="{D1DB6DA1-2217-8E44-B21A-C09748214C88}">
      <dgm:prSet/>
      <dgm:spPr/>
      <dgm:t>
        <a:bodyPr/>
        <a:lstStyle/>
        <a:p>
          <a:endParaRPr lang="en-US"/>
        </a:p>
      </dgm:t>
    </dgm:pt>
    <dgm:pt modelId="{EDDB8855-69D8-DF4F-93A8-E58C1B93AABC}" type="sibTrans" cxnId="{D1DB6DA1-2217-8E44-B21A-C09748214C88}">
      <dgm:prSet/>
      <dgm:spPr/>
      <dgm:t>
        <a:bodyPr/>
        <a:lstStyle/>
        <a:p>
          <a:endParaRPr lang="en-US"/>
        </a:p>
      </dgm:t>
    </dgm:pt>
    <dgm:pt modelId="{0AEF7B07-F3B2-3D4E-BA78-8E203E5F07ED}">
      <dgm:prSet phldrT="[Text]"/>
      <dgm:spPr/>
      <dgm:t>
        <a:bodyPr/>
        <a:lstStyle/>
        <a:p>
          <a:r>
            <a:rPr lang="en-US" dirty="0"/>
            <a:t>About</a:t>
          </a:r>
        </a:p>
      </dgm:t>
    </dgm:pt>
    <dgm:pt modelId="{53DA9503-AF5E-B54B-AE9C-970CF106BDA8}" type="parTrans" cxnId="{EF22E248-DD88-7949-9666-743E1245C302}">
      <dgm:prSet/>
      <dgm:spPr/>
      <dgm:t>
        <a:bodyPr/>
        <a:lstStyle/>
        <a:p>
          <a:endParaRPr lang="en-US"/>
        </a:p>
      </dgm:t>
    </dgm:pt>
    <dgm:pt modelId="{9297E892-5554-894E-AFD6-304B0A42A952}" type="sibTrans" cxnId="{EF22E248-DD88-7949-9666-743E1245C302}">
      <dgm:prSet/>
      <dgm:spPr/>
      <dgm:t>
        <a:bodyPr/>
        <a:lstStyle/>
        <a:p>
          <a:endParaRPr lang="en-US"/>
        </a:p>
      </dgm:t>
    </dgm:pt>
    <dgm:pt modelId="{9D40DB4D-108A-2C45-A287-2D949DE09121}">
      <dgm:prSet phldrT="[Text]"/>
      <dgm:spPr/>
      <dgm:t>
        <a:bodyPr/>
        <a:lstStyle/>
        <a:p>
          <a:r>
            <a:rPr lang="en-US" dirty="0"/>
            <a:t>Home</a:t>
          </a:r>
        </a:p>
      </dgm:t>
    </dgm:pt>
    <dgm:pt modelId="{1D0538BC-13EA-AF43-BA5E-2045758AB2A1}" type="parTrans" cxnId="{E4AD438E-E9AE-2A4F-B3E7-A26F75F1CD49}">
      <dgm:prSet/>
      <dgm:spPr/>
      <dgm:t>
        <a:bodyPr/>
        <a:lstStyle/>
        <a:p>
          <a:endParaRPr lang="en-US"/>
        </a:p>
      </dgm:t>
    </dgm:pt>
    <dgm:pt modelId="{4B991B46-F104-EA4E-AD0F-3C55AB3CF688}" type="sibTrans" cxnId="{E4AD438E-E9AE-2A4F-B3E7-A26F75F1CD49}">
      <dgm:prSet/>
      <dgm:spPr/>
      <dgm:t>
        <a:bodyPr/>
        <a:lstStyle/>
        <a:p>
          <a:endParaRPr lang="en-US"/>
        </a:p>
      </dgm:t>
    </dgm:pt>
    <dgm:pt modelId="{F55CB4E2-ED86-9340-9713-E0D45DC299B0}">
      <dgm:prSet phldrT="[Text]"/>
      <dgm:spPr/>
      <dgm:t>
        <a:bodyPr/>
        <a:lstStyle/>
        <a:p>
          <a:r>
            <a:rPr lang="en-US" dirty="0"/>
            <a:t>Form</a:t>
          </a:r>
        </a:p>
      </dgm:t>
    </dgm:pt>
    <dgm:pt modelId="{51D0D0A9-2BBC-CD47-B4E2-F7B8637D2DC7}" type="parTrans" cxnId="{7B08169A-3B7B-3946-83F3-9199B89DD578}">
      <dgm:prSet/>
      <dgm:spPr/>
      <dgm:t>
        <a:bodyPr/>
        <a:lstStyle/>
        <a:p>
          <a:endParaRPr lang="en-US"/>
        </a:p>
      </dgm:t>
    </dgm:pt>
    <dgm:pt modelId="{8133800F-7B9D-4F46-8569-FA975E8DC7D5}" type="sibTrans" cxnId="{7B08169A-3B7B-3946-83F3-9199B89DD578}">
      <dgm:prSet/>
      <dgm:spPr/>
      <dgm:t>
        <a:bodyPr/>
        <a:lstStyle/>
        <a:p>
          <a:endParaRPr lang="en-US"/>
        </a:p>
      </dgm:t>
    </dgm:pt>
    <dgm:pt modelId="{305FDBF4-D832-7F40-BA49-FA60F6832DB3}" type="pres">
      <dgm:prSet presAssocID="{114B792C-CA0A-4546-9078-5D33571923B0}" presName="Name0" presStyleCnt="0">
        <dgm:presLayoutVars>
          <dgm:chPref val="1"/>
          <dgm:dir/>
          <dgm:animOne val="branch"/>
          <dgm:animLvl val="lvl"/>
          <dgm:resizeHandles/>
        </dgm:presLayoutVars>
      </dgm:prSet>
      <dgm:spPr/>
    </dgm:pt>
    <dgm:pt modelId="{1B3BC474-DE7E-FA4F-A86F-9744DE3F86EE}" type="pres">
      <dgm:prSet presAssocID="{E1A2D0D8-8593-9D4B-8DC6-1813A12F9D01}" presName="vertOne" presStyleCnt="0"/>
      <dgm:spPr/>
    </dgm:pt>
    <dgm:pt modelId="{EEF611C1-BE94-214E-82FE-0164E6EDD1DD}" type="pres">
      <dgm:prSet presAssocID="{E1A2D0D8-8593-9D4B-8DC6-1813A12F9D01}" presName="txOne" presStyleLbl="node0" presStyleIdx="0" presStyleCnt="2">
        <dgm:presLayoutVars>
          <dgm:chPref val="3"/>
        </dgm:presLayoutVars>
      </dgm:prSet>
      <dgm:spPr/>
    </dgm:pt>
    <dgm:pt modelId="{72134281-317B-CC45-8917-6DB4267FAEBE}" type="pres">
      <dgm:prSet presAssocID="{E1A2D0D8-8593-9D4B-8DC6-1813A12F9D01}" presName="horzOne" presStyleCnt="0"/>
      <dgm:spPr/>
    </dgm:pt>
    <dgm:pt modelId="{DA505ED0-F660-8D4B-8182-50240675A149}" type="pres">
      <dgm:prSet presAssocID="{422D3F18-4EBB-E74E-922F-C1ACD856309B}" presName="sibSpaceOne" presStyleCnt="0"/>
      <dgm:spPr/>
    </dgm:pt>
    <dgm:pt modelId="{5BA27837-0EFF-0D4F-9A10-A5274B7C937D}" type="pres">
      <dgm:prSet presAssocID="{9D40DB4D-108A-2C45-A287-2D949DE09121}" presName="vertOne" presStyleCnt="0"/>
      <dgm:spPr/>
    </dgm:pt>
    <dgm:pt modelId="{CB0B28EE-50E5-5947-A012-2C00B7EE1E6B}" type="pres">
      <dgm:prSet presAssocID="{9D40DB4D-108A-2C45-A287-2D949DE09121}" presName="txOne" presStyleLbl="node0" presStyleIdx="1" presStyleCnt="2">
        <dgm:presLayoutVars>
          <dgm:chPref val="3"/>
        </dgm:presLayoutVars>
      </dgm:prSet>
      <dgm:spPr/>
    </dgm:pt>
    <dgm:pt modelId="{7A143D7A-552B-D749-8CC8-5698A662CC80}" type="pres">
      <dgm:prSet presAssocID="{9D40DB4D-108A-2C45-A287-2D949DE09121}" presName="parTransOne" presStyleCnt="0"/>
      <dgm:spPr/>
    </dgm:pt>
    <dgm:pt modelId="{E2631600-E239-1D42-AE6E-B320831DDB20}" type="pres">
      <dgm:prSet presAssocID="{9D40DB4D-108A-2C45-A287-2D949DE09121}" presName="horzOne" presStyleCnt="0"/>
      <dgm:spPr/>
    </dgm:pt>
    <dgm:pt modelId="{37D54FF8-9BD1-7349-B80A-0470A99EE4ED}" type="pres">
      <dgm:prSet presAssocID="{F55CB4E2-ED86-9340-9713-E0D45DC299B0}" presName="vertTwo" presStyleCnt="0"/>
      <dgm:spPr/>
    </dgm:pt>
    <dgm:pt modelId="{6F0F508E-2B25-4649-A678-1CCFBAAAFBE3}" type="pres">
      <dgm:prSet presAssocID="{F55CB4E2-ED86-9340-9713-E0D45DC299B0}" presName="txTwo" presStyleLbl="node2" presStyleIdx="0" presStyleCnt="6">
        <dgm:presLayoutVars>
          <dgm:chPref val="3"/>
        </dgm:presLayoutVars>
      </dgm:prSet>
      <dgm:spPr/>
    </dgm:pt>
    <dgm:pt modelId="{C5B0F940-9AFF-C24D-BB35-42C97F12D448}" type="pres">
      <dgm:prSet presAssocID="{F55CB4E2-ED86-9340-9713-E0D45DC299B0}" presName="horzTwo" presStyleCnt="0"/>
      <dgm:spPr/>
    </dgm:pt>
    <dgm:pt modelId="{D088F060-E613-FB4C-AA67-286013160AD3}" type="pres">
      <dgm:prSet presAssocID="{8133800F-7B9D-4F46-8569-FA975E8DC7D5}" presName="sibSpaceTwo" presStyleCnt="0"/>
      <dgm:spPr/>
    </dgm:pt>
    <dgm:pt modelId="{42C2BE7D-C984-1B46-8BD4-A47E84C527CD}" type="pres">
      <dgm:prSet presAssocID="{8CFB5C88-10D4-2244-BA13-BA1EA7FD4DC7}" presName="vertTwo" presStyleCnt="0"/>
      <dgm:spPr/>
    </dgm:pt>
    <dgm:pt modelId="{AADA297B-02F4-A74A-8D9D-AD6A35B3C099}" type="pres">
      <dgm:prSet presAssocID="{8CFB5C88-10D4-2244-BA13-BA1EA7FD4DC7}" presName="txTwo" presStyleLbl="node2" presStyleIdx="1" presStyleCnt="6">
        <dgm:presLayoutVars>
          <dgm:chPref val="3"/>
        </dgm:presLayoutVars>
      </dgm:prSet>
      <dgm:spPr/>
    </dgm:pt>
    <dgm:pt modelId="{5ED2777F-B389-AA41-9DCA-70CF856E8DBF}" type="pres">
      <dgm:prSet presAssocID="{8CFB5C88-10D4-2244-BA13-BA1EA7FD4DC7}" presName="horzTwo" presStyleCnt="0"/>
      <dgm:spPr/>
    </dgm:pt>
    <dgm:pt modelId="{3E372F02-C732-4F4E-9419-5796632AAAFF}" type="pres">
      <dgm:prSet presAssocID="{9D12AB41-1888-124C-A028-7EBB225D9D77}" presName="sibSpaceTwo" presStyleCnt="0"/>
      <dgm:spPr/>
    </dgm:pt>
    <dgm:pt modelId="{3847FE56-ADFF-FB46-9456-AA73315DEFBF}" type="pres">
      <dgm:prSet presAssocID="{38926F67-02A1-B449-8900-A969A82620B6}" presName="vertTwo" presStyleCnt="0"/>
      <dgm:spPr/>
    </dgm:pt>
    <dgm:pt modelId="{0012B7C6-1796-C044-BA4F-B085B963062B}" type="pres">
      <dgm:prSet presAssocID="{38926F67-02A1-B449-8900-A969A82620B6}" presName="txTwo" presStyleLbl="node2" presStyleIdx="2" presStyleCnt="6">
        <dgm:presLayoutVars>
          <dgm:chPref val="3"/>
        </dgm:presLayoutVars>
      </dgm:prSet>
      <dgm:spPr/>
    </dgm:pt>
    <dgm:pt modelId="{511B6CE7-B964-3940-AF5E-A18116C1A88C}" type="pres">
      <dgm:prSet presAssocID="{38926F67-02A1-B449-8900-A969A82620B6}" presName="horzTwo" presStyleCnt="0"/>
      <dgm:spPr/>
    </dgm:pt>
    <dgm:pt modelId="{B4F44398-874B-634E-8952-47C898C76235}" type="pres">
      <dgm:prSet presAssocID="{D0E53349-9CA6-0F4E-8414-C1198E9C8FAD}" presName="sibSpaceTwo" presStyleCnt="0"/>
      <dgm:spPr/>
    </dgm:pt>
    <dgm:pt modelId="{A21F31DE-E100-2142-A699-59A63B1589C8}" type="pres">
      <dgm:prSet presAssocID="{EBA7733F-ABFF-8F47-9AF7-9A6577D17EF4}" presName="vertTwo" presStyleCnt="0"/>
      <dgm:spPr/>
    </dgm:pt>
    <dgm:pt modelId="{C8722DC4-E2B7-B642-8F2C-33D13A9688CE}" type="pres">
      <dgm:prSet presAssocID="{EBA7733F-ABFF-8F47-9AF7-9A6577D17EF4}" presName="txTwo" presStyleLbl="node2" presStyleIdx="3" presStyleCnt="6">
        <dgm:presLayoutVars>
          <dgm:chPref val="3"/>
        </dgm:presLayoutVars>
      </dgm:prSet>
      <dgm:spPr/>
    </dgm:pt>
    <dgm:pt modelId="{40A7746B-A09C-FE42-B8D7-8956255383C6}" type="pres">
      <dgm:prSet presAssocID="{EBA7733F-ABFF-8F47-9AF7-9A6577D17EF4}" presName="parTransTwo" presStyleCnt="0"/>
      <dgm:spPr/>
    </dgm:pt>
    <dgm:pt modelId="{F707C6C9-DA61-BA4E-A35C-C3CFB8C3274F}" type="pres">
      <dgm:prSet presAssocID="{EBA7733F-ABFF-8F47-9AF7-9A6577D17EF4}" presName="horzTwo" presStyleCnt="0"/>
      <dgm:spPr/>
    </dgm:pt>
    <dgm:pt modelId="{44F4D826-9033-DC46-9C6C-D9AAE62CA994}" type="pres">
      <dgm:prSet presAssocID="{84664A00-9A77-C84C-9024-F630C9224C83}" presName="vertThree" presStyleCnt="0"/>
      <dgm:spPr/>
    </dgm:pt>
    <dgm:pt modelId="{B5AB9024-B2AF-4046-9628-84C6EEB40355}" type="pres">
      <dgm:prSet presAssocID="{84664A00-9A77-C84C-9024-F630C9224C83}" presName="txThree" presStyleLbl="node3" presStyleIdx="0" presStyleCnt="1">
        <dgm:presLayoutVars>
          <dgm:chPref val="3"/>
        </dgm:presLayoutVars>
      </dgm:prSet>
      <dgm:spPr/>
    </dgm:pt>
    <dgm:pt modelId="{5E10A94F-B382-1F4F-B492-26DAFFE717F8}" type="pres">
      <dgm:prSet presAssocID="{84664A00-9A77-C84C-9024-F630C9224C83}" presName="horzThree" presStyleCnt="0"/>
      <dgm:spPr/>
    </dgm:pt>
    <dgm:pt modelId="{C8863FBD-2440-D743-95FC-D7D0D386B2BD}" type="pres">
      <dgm:prSet presAssocID="{A133F48E-4353-E844-BF02-0A66068E5E01}" presName="sibSpaceTwo" presStyleCnt="0"/>
      <dgm:spPr/>
    </dgm:pt>
    <dgm:pt modelId="{82401601-807A-DA4A-B1F0-2D71F1A7508E}" type="pres">
      <dgm:prSet presAssocID="{580274A8-F600-3E49-A7CC-495E8F54168B}" presName="vertTwo" presStyleCnt="0"/>
      <dgm:spPr/>
    </dgm:pt>
    <dgm:pt modelId="{37294204-BFC0-324A-BB61-AB2D6C618BC6}" type="pres">
      <dgm:prSet presAssocID="{580274A8-F600-3E49-A7CC-495E8F54168B}" presName="txTwo" presStyleLbl="node2" presStyleIdx="4" presStyleCnt="6">
        <dgm:presLayoutVars>
          <dgm:chPref val="3"/>
        </dgm:presLayoutVars>
      </dgm:prSet>
      <dgm:spPr/>
    </dgm:pt>
    <dgm:pt modelId="{D85FF385-A2C7-2C49-9D02-42F906C8DE48}" type="pres">
      <dgm:prSet presAssocID="{580274A8-F600-3E49-A7CC-495E8F54168B}" presName="horzTwo" presStyleCnt="0"/>
      <dgm:spPr/>
    </dgm:pt>
    <dgm:pt modelId="{6EE26D74-8F7E-BE49-B81A-1A3C4372691B}" type="pres">
      <dgm:prSet presAssocID="{EDDB8855-69D8-DF4F-93A8-E58C1B93AABC}" presName="sibSpaceTwo" presStyleCnt="0"/>
      <dgm:spPr/>
    </dgm:pt>
    <dgm:pt modelId="{EAF3BF16-0BA2-1C49-9204-284AB22F87C1}" type="pres">
      <dgm:prSet presAssocID="{0AEF7B07-F3B2-3D4E-BA78-8E203E5F07ED}" presName="vertTwo" presStyleCnt="0"/>
      <dgm:spPr/>
    </dgm:pt>
    <dgm:pt modelId="{97CECF63-E978-004A-AAC4-35D27A8EFA68}" type="pres">
      <dgm:prSet presAssocID="{0AEF7B07-F3B2-3D4E-BA78-8E203E5F07ED}" presName="txTwo" presStyleLbl="node2" presStyleIdx="5" presStyleCnt="6">
        <dgm:presLayoutVars>
          <dgm:chPref val="3"/>
        </dgm:presLayoutVars>
      </dgm:prSet>
      <dgm:spPr/>
    </dgm:pt>
    <dgm:pt modelId="{833FFC4E-5648-324E-9B06-C49476F69BD5}" type="pres">
      <dgm:prSet presAssocID="{0AEF7B07-F3B2-3D4E-BA78-8E203E5F07ED}" presName="horzTwo" presStyleCnt="0"/>
      <dgm:spPr/>
    </dgm:pt>
  </dgm:ptLst>
  <dgm:cxnLst>
    <dgm:cxn modelId="{FEAB9428-04F6-1947-826B-6B1D4EAD90EE}" type="presOf" srcId="{0AEF7B07-F3B2-3D4E-BA78-8E203E5F07ED}" destId="{97CECF63-E978-004A-AAC4-35D27A8EFA68}" srcOrd="0" destOrd="0" presId="urn:microsoft.com/office/officeart/2005/8/layout/hierarchy4"/>
    <dgm:cxn modelId="{49CA0A2D-8F55-3B4F-8C03-E031DB69DA0E}" type="presOf" srcId="{580274A8-F600-3E49-A7CC-495E8F54168B}" destId="{37294204-BFC0-324A-BB61-AB2D6C618BC6}" srcOrd="0" destOrd="0" presId="urn:microsoft.com/office/officeart/2005/8/layout/hierarchy4"/>
    <dgm:cxn modelId="{DD7D4C3E-64DE-AD48-9087-D90BCEE1E577}" type="presOf" srcId="{EBA7733F-ABFF-8F47-9AF7-9A6577D17EF4}" destId="{C8722DC4-E2B7-B642-8F2C-33D13A9688CE}" srcOrd="0" destOrd="0" presId="urn:microsoft.com/office/officeart/2005/8/layout/hierarchy4"/>
    <dgm:cxn modelId="{EF22E248-DD88-7949-9666-743E1245C302}" srcId="{9D40DB4D-108A-2C45-A287-2D949DE09121}" destId="{0AEF7B07-F3B2-3D4E-BA78-8E203E5F07ED}" srcOrd="5" destOrd="0" parTransId="{53DA9503-AF5E-B54B-AE9C-970CF106BDA8}" sibTransId="{9297E892-5554-894E-AFD6-304B0A42A952}"/>
    <dgm:cxn modelId="{0753464D-F8CA-F240-B222-F03269479C5C}" srcId="{9D40DB4D-108A-2C45-A287-2D949DE09121}" destId="{38926F67-02A1-B449-8900-A969A82620B6}" srcOrd="2" destOrd="0" parTransId="{5C4774DD-0A7E-D949-A99D-A6CDB9D769B2}" sibTransId="{D0E53349-9CA6-0F4E-8414-C1198E9C8FAD}"/>
    <dgm:cxn modelId="{C2353862-98AD-DD47-803A-CD217FB904F3}" type="presOf" srcId="{F55CB4E2-ED86-9340-9713-E0D45DC299B0}" destId="{6F0F508E-2B25-4649-A678-1CCFBAAAFBE3}" srcOrd="0" destOrd="0" presId="urn:microsoft.com/office/officeart/2005/8/layout/hierarchy4"/>
    <dgm:cxn modelId="{AA3BD269-F378-F849-84A1-EA8C8DB05F6D}" srcId="{9D40DB4D-108A-2C45-A287-2D949DE09121}" destId="{8CFB5C88-10D4-2244-BA13-BA1EA7FD4DC7}" srcOrd="1" destOrd="0" parTransId="{BC22FF97-8D3D-5A47-9142-C8112E8AACB7}" sibTransId="{9D12AB41-1888-124C-A028-7EBB225D9D77}"/>
    <dgm:cxn modelId="{B4507B85-EDB7-6B49-9518-2EC388CD28D5}" srcId="{9D40DB4D-108A-2C45-A287-2D949DE09121}" destId="{EBA7733F-ABFF-8F47-9AF7-9A6577D17EF4}" srcOrd="3" destOrd="0" parTransId="{C85B726B-5D81-A34A-8008-5B36E8F4B3AA}" sibTransId="{A133F48E-4353-E844-BF02-0A66068E5E01}"/>
    <dgm:cxn modelId="{600DA187-078C-5448-B7A9-02FCA3C4FF05}" type="presOf" srcId="{84664A00-9A77-C84C-9024-F630C9224C83}" destId="{B5AB9024-B2AF-4046-9628-84C6EEB40355}" srcOrd="0" destOrd="0" presId="urn:microsoft.com/office/officeart/2005/8/layout/hierarchy4"/>
    <dgm:cxn modelId="{E4AD438E-E9AE-2A4F-B3E7-A26F75F1CD49}" srcId="{114B792C-CA0A-4546-9078-5D33571923B0}" destId="{9D40DB4D-108A-2C45-A287-2D949DE09121}" srcOrd="1" destOrd="0" parTransId="{1D0538BC-13EA-AF43-BA5E-2045758AB2A1}" sibTransId="{4B991B46-F104-EA4E-AD0F-3C55AB3CF688}"/>
    <dgm:cxn modelId="{EC13CD91-315F-EF4A-8588-D95FEE8F4AF9}" type="presOf" srcId="{114B792C-CA0A-4546-9078-5D33571923B0}" destId="{305FDBF4-D832-7F40-BA49-FA60F6832DB3}" srcOrd="0" destOrd="0" presId="urn:microsoft.com/office/officeart/2005/8/layout/hierarchy4"/>
    <dgm:cxn modelId="{F7F24499-3307-7544-942D-02EA0CDF50EA}" srcId="{EBA7733F-ABFF-8F47-9AF7-9A6577D17EF4}" destId="{84664A00-9A77-C84C-9024-F630C9224C83}" srcOrd="0" destOrd="0" parTransId="{D06904C8-D1B7-0C4F-B912-13B878C4CE04}" sibTransId="{7AE4D384-CB71-014B-82D6-A396C47DE529}"/>
    <dgm:cxn modelId="{7B08169A-3B7B-3946-83F3-9199B89DD578}" srcId="{9D40DB4D-108A-2C45-A287-2D949DE09121}" destId="{F55CB4E2-ED86-9340-9713-E0D45DC299B0}" srcOrd="0" destOrd="0" parTransId="{51D0D0A9-2BBC-CD47-B4E2-F7B8637D2DC7}" sibTransId="{8133800F-7B9D-4F46-8569-FA975E8DC7D5}"/>
    <dgm:cxn modelId="{D1DB6DA1-2217-8E44-B21A-C09748214C88}" srcId="{9D40DB4D-108A-2C45-A287-2D949DE09121}" destId="{580274A8-F600-3E49-A7CC-495E8F54168B}" srcOrd="4" destOrd="0" parTransId="{717F3F8B-ABC9-7044-8D88-E3793331966F}" sibTransId="{EDDB8855-69D8-DF4F-93A8-E58C1B93AABC}"/>
    <dgm:cxn modelId="{3E2CB5A9-F4C5-FA41-93B5-F6C65C333CF4}" type="presOf" srcId="{E1A2D0D8-8593-9D4B-8DC6-1813A12F9D01}" destId="{EEF611C1-BE94-214E-82FE-0164E6EDD1DD}" srcOrd="0" destOrd="0" presId="urn:microsoft.com/office/officeart/2005/8/layout/hierarchy4"/>
    <dgm:cxn modelId="{86ECD4D7-3B23-A149-82B0-D533A6B5658C}" type="presOf" srcId="{8CFB5C88-10D4-2244-BA13-BA1EA7FD4DC7}" destId="{AADA297B-02F4-A74A-8D9D-AD6A35B3C099}" srcOrd="0" destOrd="0" presId="urn:microsoft.com/office/officeart/2005/8/layout/hierarchy4"/>
    <dgm:cxn modelId="{A0ED0FDF-268A-5E40-8261-0C375772922F}" type="presOf" srcId="{9D40DB4D-108A-2C45-A287-2D949DE09121}" destId="{CB0B28EE-50E5-5947-A012-2C00B7EE1E6B}" srcOrd="0" destOrd="0" presId="urn:microsoft.com/office/officeart/2005/8/layout/hierarchy4"/>
    <dgm:cxn modelId="{2B1340E0-D2F9-3248-8DD5-E4608FE7F44C}" srcId="{114B792C-CA0A-4546-9078-5D33571923B0}" destId="{E1A2D0D8-8593-9D4B-8DC6-1813A12F9D01}" srcOrd="0" destOrd="0" parTransId="{E8BAACB9-8967-F446-B819-BAE62E7BAC88}" sibTransId="{422D3F18-4EBB-E74E-922F-C1ACD856309B}"/>
    <dgm:cxn modelId="{AD8BC5E7-4609-AC4D-9919-04030F7143C2}" type="presOf" srcId="{38926F67-02A1-B449-8900-A969A82620B6}" destId="{0012B7C6-1796-C044-BA4F-B085B963062B}" srcOrd="0" destOrd="0" presId="urn:microsoft.com/office/officeart/2005/8/layout/hierarchy4"/>
    <dgm:cxn modelId="{D32D2810-5AB9-6C4A-8CFA-95DF674256E8}" type="presParOf" srcId="{305FDBF4-D832-7F40-BA49-FA60F6832DB3}" destId="{1B3BC474-DE7E-FA4F-A86F-9744DE3F86EE}" srcOrd="0" destOrd="0" presId="urn:microsoft.com/office/officeart/2005/8/layout/hierarchy4"/>
    <dgm:cxn modelId="{FE35B71D-B7D2-2E45-B21B-3CF31B1DEF2A}" type="presParOf" srcId="{1B3BC474-DE7E-FA4F-A86F-9744DE3F86EE}" destId="{EEF611C1-BE94-214E-82FE-0164E6EDD1DD}" srcOrd="0" destOrd="0" presId="urn:microsoft.com/office/officeart/2005/8/layout/hierarchy4"/>
    <dgm:cxn modelId="{856CC6E8-6E18-244C-B63D-0410EBED94A3}" type="presParOf" srcId="{1B3BC474-DE7E-FA4F-A86F-9744DE3F86EE}" destId="{72134281-317B-CC45-8917-6DB4267FAEBE}" srcOrd="1" destOrd="0" presId="urn:microsoft.com/office/officeart/2005/8/layout/hierarchy4"/>
    <dgm:cxn modelId="{E4601062-1E55-E54C-9D84-80824125C14D}" type="presParOf" srcId="{305FDBF4-D832-7F40-BA49-FA60F6832DB3}" destId="{DA505ED0-F660-8D4B-8182-50240675A149}" srcOrd="1" destOrd="0" presId="urn:microsoft.com/office/officeart/2005/8/layout/hierarchy4"/>
    <dgm:cxn modelId="{254D814D-8843-9844-930A-D855DA5AB414}" type="presParOf" srcId="{305FDBF4-D832-7F40-BA49-FA60F6832DB3}" destId="{5BA27837-0EFF-0D4F-9A10-A5274B7C937D}" srcOrd="2" destOrd="0" presId="urn:microsoft.com/office/officeart/2005/8/layout/hierarchy4"/>
    <dgm:cxn modelId="{0C0EDDD5-DAC1-024F-9A8B-BC673AE0E593}" type="presParOf" srcId="{5BA27837-0EFF-0D4F-9A10-A5274B7C937D}" destId="{CB0B28EE-50E5-5947-A012-2C00B7EE1E6B}" srcOrd="0" destOrd="0" presId="urn:microsoft.com/office/officeart/2005/8/layout/hierarchy4"/>
    <dgm:cxn modelId="{EF0C157B-0752-CB47-AC0B-C2A796197D83}" type="presParOf" srcId="{5BA27837-0EFF-0D4F-9A10-A5274B7C937D}" destId="{7A143D7A-552B-D749-8CC8-5698A662CC80}" srcOrd="1" destOrd="0" presId="urn:microsoft.com/office/officeart/2005/8/layout/hierarchy4"/>
    <dgm:cxn modelId="{CABD9883-A9B0-5749-9F4B-311D52DE2DA6}" type="presParOf" srcId="{5BA27837-0EFF-0D4F-9A10-A5274B7C937D}" destId="{E2631600-E239-1D42-AE6E-B320831DDB20}" srcOrd="2" destOrd="0" presId="urn:microsoft.com/office/officeart/2005/8/layout/hierarchy4"/>
    <dgm:cxn modelId="{877856A1-CF10-D847-A27F-27ACF6730F55}" type="presParOf" srcId="{E2631600-E239-1D42-AE6E-B320831DDB20}" destId="{37D54FF8-9BD1-7349-B80A-0470A99EE4ED}" srcOrd="0" destOrd="0" presId="urn:microsoft.com/office/officeart/2005/8/layout/hierarchy4"/>
    <dgm:cxn modelId="{FBF4CE70-852B-9843-8E98-B00B557015F3}" type="presParOf" srcId="{37D54FF8-9BD1-7349-B80A-0470A99EE4ED}" destId="{6F0F508E-2B25-4649-A678-1CCFBAAAFBE3}" srcOrd="0" destOrd="0" presId="urn:microsoft.com/office/officeart/2005/8/layout/hierarchy4"/>
    <dgm:cxn modelId="{461BDEFF-8A90-C741-AEE0-8439989A15EC}" type="presParOf" srcId="{37D54FF8-9BD1-7349-B80A-0470A99EE4ED}" destId="{C5B0F940-9AFF-C24D-BB35-42C97F12D448}" srcOrd="1" destOrd="0" presId="urn:microsoft.com/office/officeart/2005/8/layout/hierarchy4"/>
    <dgm:cxn modelId="{AAFC2F05-8AF7-2A42-AD6A-6EDAED8CEB28}" type="presParOf" srcId="{E2631600-E239-1D42-AE6E-B320831DDB20}" destId="{D088F060-E613-FB4C-AA67-286013160AD3}" srcOrd="1" destOrd="0" presId="urn:microsoft.com/office/officeart/2005/8/layout/hierarchy4"/>
    <dgm:cxn modelId="{E6540B0B-5566-4A40-9D88-E48C44A16004}" type="presParOf" srcId="{E2631600-E239-1D42-AE6E-B320831DDB20}" destId="{42C2BE7D-C984-1B46-8BD4-A47E84C527CD}" srcOrd="2" destOrd="0" presId="urn:microsoft.com/office/officeart/2005/8/layout/hierarchy4"/>
    <dgm:cxn modelId="{CC0700C0-9D97-1B47-BC90-4C337D4790A0}" type="presParOf" srcId="{42C2BE7D-C984-1B46-8BD4-A47E84C527CD}" destId="{AADA297B-02F4-A74A-8D9D-AD6A35B3C099}" srcOrd="0" destOrd="0" presId="urn:microsoft.com/office/officeart/2005/8/layout/hierarchy4"/>
    <dgm:cxn modelId="{6570480F-301B-CE4F-9EF2-D97B892305B0}" type="presParOf" srcId="{42C2BE7D-C984-1B46-8BD4-A47E84C527CD}" destId="{5ED2777F-B389-AA41-9DCA-70CF856E8DBF}" srcOrd="1" destOrd="0" presId="urn:microsoft.com/office/officeart/2005/8/layout/hierarchy4"/>
    <dgm:cxn modelId="{138B75DE-9D76-1144-A260-6B090757906B}" type="presParOf" srcId="{E2631600-E239-1D42-AE6E-B320831DDB20}" destId="{3E372F02-C732-4F4E-9419-5796632AAAFF}" srcOrd="3" destOrd="0" presId="urn:microsoft.com/office/officeart/2005/8/layout/hierarchy4"/>
    <dgm:cxn modelId="{0CBB4FFB-B28D-924F-B505-40AD18C99343}" type="presParOf" srcId="{E2631600-E239-1D42-AE6E-B320831DDB20}" destId="{3847FE56-ADFF-FB46-9456-AA73315DEFBF}" srcOrd="4" destOrd="0" presId="urn:microsoft.com/office/officeart/2005/8/layout/hierarchy4"/>
    <dgm:cxn modelId="{ACC53365-4C05-CB44-A807-701496341FCC}" type="presParOf" srcId="{3847FE56-ADFF-FB46-9456-AA73315DEFBF}" destId="{0012B7C6-1796-C044-BA4F-B085B963062B}" srcOrd="0" destOrd="0" presId="urn:microsoft.com/office/officeart/2005/8/layout/hierarchy4"/>
    <dgm:cxn modelId="{88C3C0B9-F064-E147-9FDF-6B6BA69C0017}" type="presParOf" srcId="{3847FE56-ADFF-FB46-9456-AA73315DEFBF}" destId="{511B6CE7-B964-3940-AF5E-A18116C1A88C}" srcOrd="1" destOrd="0" presId="urn:microsoft.com/office/officeart/2005/8/layout/hierarchy4"/>
    <dgm:cxn modelId="{E2A77773-F5B4-A444-AA75-836529DF1827}" type="presParOf" srcId="{E2631600-E239-1D42-AE6E-B320831DDB20}" destId="{B4F44398-874B-634E-8952-47C898C76235}" srcOrd="5" destOrd="0" presId="urn:microsoft.com/office/officeart/2005/8/layout/hierarchy4"/>
    <dgm:cxn modelId="{CA67028C-9788-0F49-99B4-C1E90E5C7699}" type="presParOf" srcId="{E2631600-E239-1D42-AE6E-B320831DDB20}" destId="{A21F31DE-E100-2142-A699-59A63B1589C8}" srcOrd="6" destOrd="0" presId="urn:microsoft.com/office/officeart/2005/8/layout/hierarchy4"/>
    <dgm:cxn modelId="{67114BDE-9284-DD4E-8529-01AD6921A40C}" type="presParOf" srcId="{A21F31DE-E100-2142-A699-59A63B1589C8}" destId="{C8722DC4-E2B7-B642-8F2C-33D13A9688CE}" srcOrd="0" destOrd="0" presId="urn:microsoft.com/office/officeart/2005/8/layout/hierarchy4"/>
    <dgm:cxn modelId="{C88C47D0-95B7-144F-B791-356B2CC7BFBB}" type="presParOf" srcId="{A21F31DE-E100-2142-A699-59A63B1589C8}" destId="{40A7746B-A09C-FE42-B8D7-8956255383C6}" srcOrd="1" destOrd="0" presId="urn:microsoft.com/office/officeart/2005/8/layout/hierarchy4"/>
    <dgm:cxn modelId="{60B471EF-B42B-D44F-8312-515ACCF29B6F}" type="presParOf" srcId="{A21F31DE-E100-2142-A699-59A63B1589C8}" destId="{F707C6C9-DA61-BA4E-A35C-C3CFB8C3274F}" srcOrd="2" destOrd="0" presId="urn:microsoft.com/office/officeart/2005/8/layout/hierarchy4"/>
    <dgm:cxn modelId="{B0DCF0AE-224C-6345-9BBE-88DE17750719}" type="presParOf" srcId="{F707C6C9-DA61-BA4E-A35C-C3CFB8C3274F}" destId="{44F4D826-9033-DC46-9C6C-D9AAE62CA994}" srcOrd="0" destOrd="0" presId="urn:microsoft.com/office/officeart/2005/8/layout/hierarchy4"/>
    <dgm:cxn modelId="{923CD920-DCDE-5B4C-A068-FB16615585FE}" type="presParOf" srcId="{44F4D826-9033-DC46-9C6C-D9AAE62CA994}" destId="{B5AB9024-B2AF-4046-9628-84C6EEB40355}" srcOrd="0" destOrd="0" presId="urn:microsoft.com/office/officeart/2005/8/layout/hierarchy4"/>
    <dgm:cxn modelId="{0C011136-0894-5448-904B-1862A47B9DB4}" type="presParOf" srcId="{44F4D826-9033-DC46-9C6C-D9AAE62CA994}" destId="{5E10A94F-B382-1F4F-B492-26DAFFE717F8}" srcOrd="1" destOrd="0" presId="urn:microsoft.com/office/officeart/2005/8/layout/hierarchy4"/>
    <dgm:cxn modelId="{6C1BDCC2-F8B5-344A-849E-7D8E1E9C9AA7}" type="presParOf" srcId="{E2631600-E239-1D42-AE6E-B320831DDB20}" destId="{C8863FBD-2440-D743-95FC-D7D0D386B2BD}" srcOrd="7" destOrd="0" presId="urn:microsoft.com/office/officeart/2005/8/layout/hierarchy4"/>
    <dgm:cxn modelId="{126C2B07-7ECF-8241-91F2-30F5C06A8712}" type="presParOf" srcId="{E2631600-E239-1D42-AE6E-B320831DDB20}" destId="{82401601-807A-DA4A-B1F0-2D71F1A7508E}" srcOrd="8" destOrd="0" presId="urn:microsoft.com/office/officeart/2005/8/layout/hierarchy4"/>
    <dgm:cxn modelId="{B4A7FAFF-EC4F-3C4C-B63A-4F8542FB9D1E}" type="presParOf" srcId="{82401601-807A-DA4A-B1F0-2D71F1A7508E}" destId="{37294204-BFC0-324A-BB61-AB2D6C618BC6}" srcOrd="0" destOrd="0" presId="urn:microsoft.com/office/officeart/2005/8/layout/hierarchy4"/>
    <dgm:cxn modelId="{423191ED-DA3F-D748-A1C0-C1405AC0E21D}" type="presParOf" srcId="{82401601-807A-DA4A-B1F0-2D71F1A7508E}" destId="{D85FF385-A2C7-2C49-9D02-42F906C8DE48}" srcOrd="1" destOrd="0" presId="urn:microsoft.com/office/officeart/2005/8/layout/hierarchy4"/>
    <dgm:cxn modelId="{5FEF0A70-FF50-7946-9C47-5F0F6D806535}" type="presParOf" srcId="{E2631600-E239-1D42-AE6E-B320831DDB20}" destId="{6EE26D74-8F7E-BE49-B81A-1A3C4372691B}" srcOrd="9" destOrd="0" presId="urn:microsoft.com/office/officeart/2005/8/layout/hierarchy4"/>
    <dgm:cxn modelId="{D8B39A4A-99AA-D243-B36A-6E021E61E813}" type="presParOf" srcId="{E2631600-E239-1D42-AE6E-B320831DDB20}" destId="{EAF3BF16-0BA2-1C49-9204-284AB22F87C1}" srcOrd="10" destOrd="0" presId="urn:microsoft.com/office/officeart/2005/8/layout/hierarchy4"/>
    <dgm:cxn modelId="{D5A5BD78-2A31-4048-B3F9-6D0F96EF4E95}" type="presParOf" srcId="{EAF3BF16-0BA2-1C49-9204-284AB22F87C1}" destId="{97CECF63-E978-004A-AAC4-35D27A8EFA68}" srcOrd="0" destOrd="0" presId="urn:microsoft.com/office/officeart/2005/8/layout/hierarchy4"/>
    <dgm:cxn modelId="{7974A1DD-1C1F-9941-A01E-7636C3AC1912}" type="presParOf" srcId="{EAF3BF16-0BA2-1C49-9204-284AB22F87C1}" destId="{833FFC4E-5648-324E-9B06-C49476F69BD5}"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F611C1-BE94-214E-82FE-0164E6EDD1DD}">
      <dsp:nvSpPr>
        <dsp:cNvPr id="0" name=""/>
        <dsp:cNvSpPr/>
      </dsp:nvSpPr>
      <dsp:spPr>
        <a:xfrm>
          <a:off x="6523" y="1708"/>
          <a:ext cx="1158840" cy="184713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Help</a:t>
          </a:r>
          <a:br>
            <a:rPr lang="en-US" sz="2000" kern="1200" dirty="0"/>
          </a:br>
          <a:r>
            <a:rPr lang="en-US" sz="2000" kern="1200" dirty="0"/>
            <a:t>Login</a:t>
          </a:r>
          <a:br>
            <a:rPr lang="en-US" sz="2000" kern="1200" dirty="0"/>
          </a:br>
          <a:r>
            <a:rPr lang="en-US" sz="2000" kern="1200" dirty="0"/>
            <a:t>Donate</a:t>
          </a:r>
          <a:br>
            <a:rPr lang="en-US" sz="2000" kern="1200" dirty="0"/>
          </a:br>
          <a:r>
            <a:rPr lang="en-US" sz="2000" kern="1200" dirty="0"/>
            <a:t>Translate</a:t>
          </a:r>
        </a:p>
      </dsp:txBody>
      <dsp:txXfrm>
        <a:off x="40464" y="35649"/>
        <a:ext cx="1090958" cy="1779257"/>
      </dsp:txXfrm>
    </dsp:sp>
    <dsp:sp modelId="{CB0B28EE-50E5-5947-A012-2C00B7EE1E6B}">
      <dsp:nvSpPr>
        <dsp:cNvPr id="0" name=""/>
        <dsp:cNvSpPr/>
      </dsp:nvSpPr>
      <dsp:spPr>
        <a:xfrm>
          <a:off x="1360048" y="1708"/>
          <a:ext cx="7439757" cy="184713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Home</a:t>
          </a:r>
        </a:p>
      </dsp:txBody>
      <dsp:txXfrm>
        <a:off x="1414149" y="55809"/>
        <a:ext cx="7331555" cy="1738937"/>
      </dsp:txXfrm>
    </dsp:sp>
    <dsp:sp modelId="{6F0F508E-2B25-4649-A678-1CCFBAAAFBE3}">
      <dsp:nvSpPr>
        <dsp:cNvPr id="0" name=""/>
        <dsp:cNvSpPr/>
      </dsp:nvSpPr>
      <dsp:spPr>
        <a:xfrm>
          <a:off x="1360048" y="2004403"/>
          <a:ext cx="1158840" cy="184713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Form</a:t>
          </a:r>
        </a:p>
      </dsp:txBody>
      <dsp:txXfrm>
        <a:off x="1393989" y="2038344"/>
        <a:ext cx="1090958" cy="1779257"/>
      </dsp:txXfrm>
    </dsp:sp>
    <dsp:sp modelId="{AADA297B-02F4-A74A-8D9D-AD6A35B3C099}">
      <dsp:nvSpPr>
        <dsp:cNvPr id="0" name=""/>
        <dsp:cNvSpPr/>
      </dsp:nvSpPr>
      <dsp:spPr>
        <a:xfrm>
          <a:off x="2616232" y="2004403"/>
          <a:ext cx="1158840" cy="184713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Update Form</a:t>
          </a:r>
        </a:p>
      </dsp:txBody>
      <dsp:txXfrm>
        <a:off x="2650173" y="2038344"/>
        <a:ext cx="1090958" cy="1779257"/>
      </dsp:txXfrm>
    </dsp:sp>
    <dsp:sp modelId="{0012B7C6-1796-C044-BA4F-B085B963062B}">
      <dsp:nvSpPr>
        <dsp:cNvPr id="0" name=""/>
        <dsp:cNvSpPr/>
      </dsp:nvSpPr>
      <dsp:spPr>
        <a:xfrm>
          <a:off x="3872415" y="2004403"/>
          <a:ext cx="1158840" cy="184713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Needs and Offerings</a:t>
          </a:r>
        </a:p>
      </dsp:txBody>
      <dsp:txXfrm>
        <a:off x="3906356" y="2038344"/>
        <a:ext cx="1090958" cy="1779257"/>
      </dsp:txXfrm>
    </dsp:sp>
    <dsp:sp modelId="{C8722DC4-E2B7-B642-8F2C-33D13A9688CE}">
      <dsp:nvSpPr>
        <dsp:cNvPr id="0" name=""/>
        <dsp:cNvSpPr/>
      </dsp:nvSpPr>
      <dsp:spPr>
        <a:xfrm>
          <a:off x="5128598" y="2004403"/>
          <a:ext cx="1158840" cy="184713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Community Resources</a:t>
          </a:r>
        </a:p>
      </dsp:txBody>
      <dsp:txXfrm>
        <a:off x="5162539" y="2038344"/>
        <a:ext cx="1090958" cy="1779257"/>
      </dsp:txXfrm>
    </dsp:sp>
    <dsp:sp modelId="{B5AB9024-B2AF-4046-9628-84C6EEB40355}">
      <dsp:nvSpPr>
        <dsp:cNvPr id="0" name=""/>
        <dsp:cNvSpPr/>
      </dsp:nvSpPr>
      <dsp:spPr>
        <a:xfrm>
          <a:off x="5128598" y="4007098"/>
          <a:ext cx="1158840" cy="184713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Add Resource Form</a:t>
          </a:r>
        </a:p>
      </dsp:txBody>
      <dsp:txXfrm>
        <a:off x="5162539" y="4041039"/>
        <a:ext cx="1090958" cy="1779257"/>
      </dsp:txXfrm>
    </dsp:sp>
    <dsp:sp modelId="{37294204-BFC0-324A-BB61-AB2D6C618BC6}">
      <dsp:nvSpPr>
        <dsp:cNvPr id="0" name=""/>
        <dsp:cNvSpPr/>
      </dsp:nvSpPr>
      <dsp:spPr>
        <a:xfrm>
          <a:off x="6384782" y="2004403"/>
          <a:ext cx="1158840" cy="184713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Become a Block Leader</a:t>
          </a:r>
        </a:p>
      </dsp:txBody>
      <dsp:txXfrm>
        <a:off x="6418723" y="2038344"/>
        <a:ext cx="1090958" cy="1779257"/>
      </dsp:txXfrm>
    </dsp:sp>
    <dsp:sp modelId="{97CECF63-E978-004A-AAC4-35D27A8EFA68}">
      <dsp:nvSpPr>
        <dsp:cNvPr id="0" name=""/>
        <dsp:cNvSpPr/>
      </dsp:nvSpPr>
      <dsp:spPr>
        <a:xfrm>
          <a:off x="7640965" y="2004403"/>
          <a:ext cx="1158840" cy="184713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About</a:t>
          </a:r>
        </a:p>
      </dsp:txBody>
      <dsp:txXfrm>
        <a:off x="7674906" y="2038344"/>
        <a:ext cx="1090958" cy="17792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C169AE-B015-7A40-B5FD-FACFB98AACE2}" type="datetimeFigureOut">
              <a:rPr lang="en-US" smtClean="0"/>
              <a:t>4/10/20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7FBFD0-393B-6D48-8B6F-E1819F659F57}" type="slidenum">
              <a:rPr lang="en-US" smtClean="0"/>
              <a:t>‹#›</a:t>
            </a:fld>
            <a:endParaRPr lang="en-US"/>
          </a:p>
        </p:txBody>
      </p:sp>
    </p:spTree>
    <p:extLst>
      <p:ext uri="{BB962C8B-B14F-4D97-AF65-F5344CB8AC3E}">
        <p14:creationId xmlns:p14="http://schemas.microsoft.com/office/powerpoint/2010/main" val="915447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HOME PAGE</a:t>
            </a:r>
          </a:p>
        </p:txBody>
      </p:sp>
      <p:sp>
        <p:nvSpPr>
          <p:cNvPr id="4" name="Slide Number Placeholder 3"/>
          <p:cNvSpPr>
            <a:spLocks noGrp="1"/>
          </p:cNvSpPr>
          <p:nvPr>
            <p:ph type="sldNum" sz="quarter" idx="5"/>
          </p:nvPr>
        </p:nvSpPr>
        <p:spPr/>
        <p:txBody>
          <a:bodyPr/>
          <a:lstStyle/>
          <a:p>
            <a:fld id="{E77FBFD0-393B-6D48-8B6F-E1819F659F57}" type="slidenum">
              <a:rPr lang="en-US" smtClean="0"/>
              <a:t>5</a:t>
            </a:fld>
            <a:endParaRPr lang="en-US"/>
          </a:p>
        </p:txBody>
      </p:sp>
    </p:spTree>
    <p:extLst>
      <p:ext uri="{BB962C8B-B14F-4D97-AF65-F5344CB8AC3E}">
        <p14:creationId xmlns:p14="http://schemas.microsoft.com/office/powerpoint/2010/main" val="792834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HOME PAGE</a:t>
            </a:r>
          </a:p>
        </p:txBody>
      </p:sp>
      <p:sp>
        <p:nvSpPr>
          <p:cNvPr id="4" name="Slide Number Placeholder 3"/>
          <p:cNvSpPr>
            <a:spLocks noGrp="1"/>
          </p:cNvSpPr>
          <p:nvPr>
            <p:ph type="sldNum" sz="quarter" idx="5"/>
          </p:nvPr>
        </p:nvSpPr>
        <p:spPr/>
        <p:txBody>
          <a:bodyPr/>
          <a:lstStyle/>
          <a:p>
            <a:fld id="{E77FBFD0-393B-6D48-8B6F-E1819F659F57}" type="slidenum">
              <a:rPr lang="en-US" smtClean="0"/>
              <a:t>6</a:t>
            </a:fld>
            <a:endParaRPr lang="en-US"/>
          </a:p>
        </p:txBody>
      </p:sp>
    </p:spTree>
    <p:extLst>
      <p:ext uri="{BB962C8B-B14F-4D97-AF65-F5344CB8AC3E}">
        <p14:creationId xmlns:p14="http://schemas.microsoft.com/office/powerpoint/2010/main" val="2269015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FORM PAGE</a:t>
            </a:r>
          </a:p>
        </p:txBody>
      </p:sp>
      <p:sp>
        <p:nvSpPr>
          <p:cNvPr id="4" name="Slide Number Placeholder 3"/>
          <p:cNvSpPr>
            <a:spLocks noGrp="1"/>
          </p:cNvSpPr>
          <p:nvPr>
            <p:ph type="sldNum" sz="quarter" idx="5"/>
          </p:nvPr>
        </p:nvSpPr>
        <p:spPr/>
        <p:txBody>
          <a:bodyPr/>
          <a:lstStyle/>
          <a:p>
            <a:fld id="{E77FBFD0-393B-6D48-8B6F-E1819F659F57}" type="slidenum">
              <a:rPr lang="en-US" smtClean="0"/>
              <a:t>7</a:t>
            </a:fld>
            <a:endParaRPr lang="en-US"/>
          </a:p>
        </p:txBody>
      </p:sp>
    </p:spTree>
    <p:extLst>
      <p:ext uri="{BB962C8B-B14F-4D97-AF65-F5344CB8AC3E}">
        <p14:creationId xmlns:p14="http://schemas.microsoft.com/office/powerpoint/2010/main" val="647922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NEEDS &amp; OFFERINGS PAGE</a:t>
            </a:r>
          </a:p>
        </p:txBody>
      </p:sp>
      <p:sp>
        <p:nvSpPr>
          <p:cNvPr id="4" name="Slide Number Placeholder 3"/>
          <p:cNvSpPr>
            <a:spLocks noGrp="1"/>
          </p:cNvSpPr>
          <p:nvPr>
            <p:ph type="sldNum" sz="quarter" idx="5"/>
          </p:nvPr>
        </p:nvSpPr>
        <p:spPr/>
        <p:txBody>
          <a:bodyPr/>
          <a:lstStyle/>
          <a:p>
            <a:fld id="{E77FBFD0-393B-6D48-8B6F-E1819F659F57}" type="slidenum">
              <a:rPr lang="en-US" smtClean="0"/>
              <a:t>8</a:t>
            </a:fld>
            <a:endParaRPr lang="en-US"/>
          </a:p>
        </p:txBody>
      </p:sp>
    </p:spTree>
    <p:extLst>
      <p:ext uri="{BB962C8B-B14F-4D97-AF65-F5344CB8AC3E}">
        <p14:creationId xmlns:p14="http://schemas.microsoft.com/office/powerpoint/2010/main" val="2978048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US PAGE</a:t>
            </a:r>
          </a:p>
        </p:txBody>
      </p:sp>
      <p:sp>
        <p:nvSpPr>
          <p:cNvPr id="4" name="Slide Number Placeholder 3"/>
          <p:cNvSpPr>
            <a:spLocks noGrp="1"/>
          </p:cNvSpPr>
          <p:nvPr>
            <p:ph type="sldNum" sz="quarter" idx="5"/>
          </p:nvPr>
        </p:nvSpPr>
        <p:spPr/>
        <p:txBody>
          <a:bodyPr/>
          <a:lstStyle/>
          <a:p>
            <a:fld id="{E77FBFD0-393B-6D48-8B6F-E1819F659F57}" type="slidenum">
              <a:rPr lang="en-US" smtClean="0"/>
              <a:t>12</a:t>
            </a:fld>
            <a:endParaRPr lang="en-US"/>
          </a:p>
        </p:txBody>
      </p:sp>
    </p:spTree>
    <p:extLst>
      <p:ext uri="{BB962C8B-B14F-4D97-AF65-F5344CB8AC3E}">
        <p14:creationId xmlns:p14="http://schemas.microsoft.com/office/powerpoint/2010/main" val="3347124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US PAGE</a:t>
            </a:r>
          </a:p>
        </p:txBody>
      </p:sp>
      <p:sp>
        <p:nvSpPr>
          <p:cNvPr id="4" name="Slide Number Placeholder 3"/>
          <p:cNvSpPr>
            <a:spLocks noGrp="1"/>
          </p:cNvSpPr>
          <p:nvPr>
            <p:ph type="sldNum" sz="quarter" idx="5"/>
          </p:nvPr>
        </p:nvSpPr>
        <p:spPr/>
        <p:txBody>
          <a:bodyPr/>
          <a:lstStyle/>
          <a:p>
            <a:fld id="{E77FBFD0-393B-6D48-8B6F-E1819F659F57}" type="slidenum">
              <a:rPr lang="en-US" smtClean="0"/>
              <a:t>13</a:t>
            </a:fld>
            <a:endParaRPr lang="en-US"/>
          </a:p>
        </p:txBody>
      </p:sp>
    </p:spTree>
    <p:extLst>
      <p:ext uri="{BB962C8B-B14F-4D97-AF65-F5344CB8AC3E}">
        <p14:creationId xmlns:p14="http://schemas.microsoft.com/office/powerpoint/2010/main" val="2346987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US PAGE</a:t>
            </a:r>
          </a:p>
        </p:txBody>
      </p:sp>
      <p:sp>
        <p:nvSpPr>
          <p:cNvPr id="4" name="Slide Number Placeholder 3"/>
          <p:cNvSpPr>
            <a:spLocks noGrp="1"/>
          </p:cNvSpPr>
          <p:nvPr>
            <p:ph type="sldNum" sz="quarter" idx="5"/>
          </p:nvPr>
        </p:nvSpPr>
        <p:spPr/>
        <p:txBody>
          <a:bodyPr/>
          <a:lstStyle/>
          <a:p>
            <a:fld id="{E77FBFD0-393B-6D48-8B6F-E1819F659F57}" type="slidenum">
              <a:rPr lang="en-US" smtClean="0"/>
              <a:t>14</a:t>
            </a:fld>
            <a:endParaRPr lang="en-US"/>
          </a:p>
        </p:txBody>
      </p:sp>
    </p:spTree>
    <p:extLst>
      <p:ext uri="{BB962C8B-B14F-4D97-AF65-F5344CB8AC3E}">
        <p14:creationId xmlns:p14="http://schemas.microsoft.com/office/powerpoint/2010/main" val="2941397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US PAGE</a:t>
            </a:r>
          </a:p>
        </p:txBody>
      </p:sp>
      <p:sp>
        <p:nvSpPr>
          <p:cNvPr id="4" name="Slide Number Placeholder 3"/>
          <p:cNvSpPr>
            <a:spLocks noGrp="1"/>
          </p:cNvSpPr>
          <p:nvPr>
            <p:ph type="sldNum" sz="quarter" idx="5"/>
          </p:nvPr>
        </p:nvSpPr>
        <p:spPr/>
        <p:txBody>
          <a:bodyPr/>
          <a:lstStyle/>
          <a:p>
            <a:fld id="{E77FBFD0-393B-6D48-8B6F-E1819F659F57}" type="slidenum">
              <a:rPr lang="en-US" smtClean="0"/>
              <a:t>15</a:t>
            </a:fld>
            <a:endParaRPr lang="en-US"/>
          </a:p>
        </p:txBody>
      </p:sp>
    </p:spTree>
    <p:extLst>
      <p:ext uri="{BB962C8B-B14F-4D97-AF65-F5344CB8AC3E}">
        <p14:creationId xmlns:p14="http://schemas.microsoft.com/office/powerpoint/2010/main" val="1968372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US PAGE</a:t>
            </a:r>
          </a:p>
        </p:txBody>
      </p:sp>
      <p:sp>
        <p:nvSpPr>
          <p:cNvPr id="4" name="Slide Number Placeholder 3"/>
          <p:cNvSpPr>
            <a:spLocks noGrp="1"/>
          </p:cNvSpPr>
          <p:nvPr>
            <p:ph type="sldNum" sz="quarter" idx="5"/>
          </p:nvPr>
        </p:nvSpPr>
        <p:spPr/>
        <p:txBody>
          <a:bodyPr/>
          <a:lstStyle/>
          <a:p>
            <a:fld id="{E77FBFD0-393B-6D48-8B6F-E1819F659F57}" type="slidenum">
              <a:rPr lang="en-US" smtClean="0"/>
              <a:t>16</a:t>
            </a:fld>
            <a:endParaRPr lang="en-US"/>
          </a:p>
        </p:txBody>
      </p:sp>
    </p:spTree>
    <p:extLst>
      <p:ext uri="{BB962C8B-B14F-4D97-AF65-F5344CB8AC3E}">
        <p14:creationId xmlns:p14="http://schemas.microsoft.com/office/powerpoint/2010/main" val="2696787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10244-FD78-FE48-835F-28DC555C40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3524F3-CC9C-4648-95FE-94C665ED60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AE4FA5-BE7E-9845-B2BA-FA90EA0313BA}"/>
              </a:ext>
            </a:extLst>
          </p:cNvPr>
          <p:cNvSpPr>
            <a:spLocks noGrp="1"/>
          </p:cNvSpPr>
          <p:nvPr>
            <p:ph type="dt" sz="half" idx="10"/>
          </p:nvPr>
        </p:nvSpPr>
        <p:spPr/>
        <p:txBody>
          <a:bodyPr/>
          <a:lstStyle/>
          <a:p>
            <a:fld id="{380FCCB8-9377-D544-8D00-29A1F9A713DA}" type="datetimeFigureOut">
              <a:rPr lang="en-US" smtClean="0"/>
              <a:t>4/9/20</a:t>
            </a:fld>
            <a:endParaRPr lang="en-US"/>
          </a:p>
        </p:txBody>
      </p:sp>
      <p:sp>
        <p:nvSpPr>
          <p:cNvPr id="5" name="Footer Placeholder 4">
            <a:extLst>
              <a:ext uri="{FF2B5EF4-FFF2-40B4-BE49-F238E27FC236}">
                <a16:creationId xmlns:a16="http://schemas.microsoft.com/office/drawing/2014/main" id="{AB62148C-AB6A-E24C-BEF0-536F31350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7459FD-E896-374B-9CE7-C2DCE6EED9C3}"/>
              </a:ext>
            </a:extLst>
          </p:cNvPr>
          <p:cNvSpPr>
            <a:spLocks noGrp="1"/>
          </p:cNvSpPr>
          <p:nvPr>
            <p:ph type="sldNum" sz="quarter" idx="12"/>
          </p:nvPr>
        </p:nvSpPr>
        <p:spPr/>
        <p:txBody>
          <a:bodyPr/>
          <a:lstStyle/>
          <a:p>
            <a:fld id="{0AC79AF6-4303-EB4C-8342-A17C3195A145}" type="slidenum">
              <a:rPr lang="en-US" smtClean="0"/>
              <a:t>‹#›</a:t>
            </a:fld>
            <a:endParaRPr lang="en-US"/>
          </a:p>
        </p:txBody>
      </p:sp>
    </p:spTree>
    <p:extLst>
      <p:ext uri="{BB962C8B-B14F-4D97-AF65-F5344CB8AC3E}">
        <p14:creationId xmlns:p14="http://schemas.microsoft.com/office/powerpoint/2010/main" val="3730274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51A54-D050-C74B-AA83-4987130B50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0557D2-ACD6-3D4F-8F7D-D85555CCA1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B99732-807D-704B-852C-EA3FAA50365D}"/>
              </a:ext>
            </a:extLst>
          </p:cNvPr>
          <p:cNvSpPr>
            <a:spLocks noGrp="1"/>
          </p:cNvSpPr>
          <p:nvPr>
            <p:ph type="dt" sz="half" idx="10"/>
          </p:nvPr>
        </p:nvSpPr>
        <p:spPr/>
        <p:txBody>
          <a:bodyPr/>
          <a:lstStyle/>
          <a:p>
            <a:fld id="{380FCCB8-9377-D544-8D00-29A1F9A713DA}" type="datetimeFigureOut">
              <a:rPr lang="en-US" smtClean="0"/>
              <a:t>4/9/20</a:t>
            </a:fld>
            <a:endParaRPr lang="en-US"/>
          </a:p>
        </p:txBody>
      </p:sp>
      <p:sp>
        <p:nvSpPr>
          <p:cNvPr id="5" name="Footer Placeholder 4">
            <a:extLst>
              <a:ext uri="{FF2B5EF4-FFF2-40B4-BE49-F238E27FC236}">
                <a16:creationId xmlns:a16="http://schemas.microsoft.com/office/drawing/2014/main" id="{E5BB742F-3331-7E40-BA41-67AC03970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BEC0B-6530-854A-8BCF-40B9689A9BF8}"/>
              </a:ext>
            </a:extLst>
          </p:cNvPr>
          <p:cNvSpPr>
            <a:spLocks noGrp="1"/>
          </p:cNvSpPr>
          <p:nvPr>
            <p:ph type="sldNum" sz="quarter" idx="12"/>
          </p:nvPr>
        </p:nvSpPr>
        <p:spPr/>
        <p:txBody>
          <a:bodyPr/>
          <a:lstStyle/>
          <a:p>
            <a:fld id="{0AC79AF6-4303-EB4C-8342-A17C3195A145}" type="slidenum">
              <a:rPr lang="en-US" smtClean="0"/>
              <a:t>‹#›</a:t>
            </a:fld>
            <a:endParaRPr lang="en-US"/>
          </a:p>
        </p:txBody>
      </p:sp>
    </p:spTree>
    <p:extLst>
      <p:ext uri="{BB962C8B-B14F-4D97-AF65-F5344CB8AC3E}">
        <p14:creationId xmlns:p14="http://schemas.microsoft.com/office/powerpoint/2010/main" val="3273042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34A3CE-DD11-0E48-9EC8-1F821CEE44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B88B4E-6503-AA48-8409-D678888A22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EF59F1-1313-B44F-A797-2290CFE1AB7E}"/>
              </a:ext>
            </a:extLst>
          </p:cNvPr>
          <p:cNvSpPr>
            <a:spLocks noGrp="1"/>
          </p:cNvSpPr>
          <p:nvPr>
            <p:ph type="dt" sz="half" idx="10"/>
          </p:nvPr>
        </p:nvSpPr>
        <p:spPr/>
        <p:txBody>
          <a:bodyPr/>
          <a:lstStyle/>
          <a:p>
            <a:fld id="{380FCCB8-9377-D544-8D00-29A1F9A713DA}" type="datetimeFigureOut">
              <a:rPr lang="en-US" smtClean="0"/>
              <a:t>4/9/20</a:t>
            </a:fld>
            <a:endParaRPr lang="en-US"/>
          </a:p>
        </p:txBody>
      </p:sp>
      <p:sp>
        <p:nvSpPr>
          <p:cNvPr id="5" name="Footer Placeholder 4">
            <a:extLst>
              <a:ext uri="{FF2B5EF4-FFF2-40B4-BE49-F238E27FC236}">
                <a16:creationId xmlns:a16="http://schemas.microsoft.com/office/drawing/2014/main" id="{0CC987D7-0668-CF41-950A-BA8E20CE04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E0E3BB-3AE3-7F43-B9D7-D9D666F2325B}"/>
              </a:ext>
            </a:extLst>
          </p:cNvPr>
          <p:cNvSpPr>
            <a:spLocks noGrp="1"/>
          </p:cNvSpPr>
          <p:nvPr>
            <p:ph type="sldNum" sz="quarter" idx="12"/>
          </p:nvPr>
        </p:nvSpPr>
        <p:spPr/>
        <p:txBody>
          <a:bodyPr/>
          <a:lstStyle/>
          <a:p>
            <a:fld id="{0AC79AF6-4303-EB4C-8342-A17C3195A145}" type="slidenum">
              <a:rPr lang="en-US" smtClean="0"/>
              <a:t>‹#›</a:t>
            </a:fld>
            <a:endParaRPr lang="en-US"/>
          </a:p>
        </p:txBody>
      </p:sp>
    </p:spTree>
    <p:extLst>
      <p:ext uri="{BB962C8B-B14F-4D97-AF65-F5344CB8AC3E}">
        <p14:creationId xmlns:p14="http://schemas.microsoft.com/office/powerpoint/2010/main" val="3111331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0E4D-0615-E444-8FA8-F44F4DD7D0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CF94E2-F451-5A49-914F-1BA723563D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44B6A0-32AD-924C-8829-24915B1F5480}"/>
              </a:ext>
            </a:extLst>
          </p:cNvPr>
          <p:cNvSpPr>
            <a:spLocks noGrp="1"/>
          </p:cNvSpPr>
          <p:nvPr>
            <p:ph type="dt" sz="half" idx="10"/>
          </p:nvPr>
        </p:nvSpPr>
        <p:spPr/>
        <p:txBody>
          <a:bodyPr/>
          <a:lstStyle/>
          <a:p>
            <a:fld id="{380FCCB8-9377-D544-8D00-29A1F9A713DA}" type="datetimeFigureOut">
              <a:rPr lang="en-US" smtClean="0"/>
              <a:t>4/9/20</a:t>
            </a:fld>
            <a:endParaRPr lang="en-US"/>
          </a:p>
        </p:txBody>
      </p:sp>
      <p:sp>
        <p:nvSpPr>
          <p:cNvPr id="5" name="Footer Placeholder 4">
            <a:extLst>
              <a:ext uri="{FF2B5EF4-FFF2-40B4-BE49-F238E27FC236}">
                <a16:creationId xmlns:a16="http://schemas.microsoft.com/office/drawing/2014/main" id="{09DC5AF4-DD8B-E546-8881-62B96020F6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9A859-2595-E745-89C2-778A899FC628}"/>
              </a:ext>
            </a:extLst>
          </p:cNvPr>
          <p:cNvSpPr>
            <a:spLocks noGrp="1"/>
          </p:cNvSpPr>
          <p:nvPr>
            <p:ph type="sldNum" sz="quarter" idx="12"/>
          </p:nvPr>
        </p:nvSpPr>
        <p:spPr/>
        <p:txBody>
          <a:bodyPr/>
          <a:lstStyle/>
          <a:p>
            <a:fld id="{0AC79AF6-4303-EB4C-8342-A17C3195A145}" type="slidenum">
              <a:rPr lang="en-US" smtClean="0"/>
              <a:t>‹#›</a:t>
            </a:fld>
            <a:endParaRPr lang="en-US"/>
          </a:p>
        </p:txBody>
      </p:sp>
    </p:spTree>
    <p:extLst>
      <p:ext uri="{BB962C8B-B14F-4D97-AF65-F5344CB8AC3E}">
        <p14:creationId xmlns:p14="http://schemas.microsoft.com/office/powerpoint/2010/main" val="96133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BB1F-868A-224C-8646-D2E8C0B486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D5F006-05DE-C447-9459-B2C9694379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9E1B7C-2C43-F14F-B121-6F45FFE281A3}"/>
              </a:ext>
            </a:extLst>
          </p:cNvPr>
          <p:cNvSpPr>
            <a:spLocks noGrp="1"/>
          </p:cNvSpPr>
          <p:nvPr>
            <p:ph type="dt" sz="half" idx="10"/>
          </p:nvPr>
        </p:nvSpPr>
        <p:spPr/>
        <p:txBody>
          <a:bodyPr/>
          <a:lstStyle/>
          <a:p>
            <a:fld id="{380FCCB8-9377-D544-8D00-29A1F9A713DA}" type="datetimeFigureOut">
              <a:rPr lang="en-US" smtClean="0"/>
              <a:t>4/9/20</a:t>
            </a:fld>
            <a:endParaRPr lang="en-US"/>
          </a:p>
        </p:txBody>
      </p:sp>
      <p:sp>
        <p:nvSpPr>
          <p:cNvPr id="5" name="Footer Placeholder 4">
            <a:extLst>
              <a:ext uri="{FF2B5EF4-FFF2-40B4-BE49-F238E27FC236}">
                <a16:creationId xmlns:a16="http://schemas.microsoft.com/office/drawing/2014/main" id="{D0CD685D-9EE4-8543-A84B-73FE4374B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6A5CEA-4568-024E-AA59-CC07AC241ECA}"/>
              </a:ext>
            </a:extLst>
          </p:cNvPr>
          <p:cNvSpPr>
            <a:spLocks noGrp="1"/>
          </p:cNvSpPr>
          <p:nvPr>
            <p:ph type="sldNum" sz="quarter" idx="12"/>
          </p:nvPr>
        </p:nvSpPr>
        <p:spPr/>
        <p:txBody>
          <a:bodyPr/>
          <a:lstStyle/>
          <a:p>
            <a:fld id="{0AC79AF6-4303-EB4C-8342-A17C3195A145}" type="slidenum">
              <a:rPr lang="en-US" smtClean="0"/>
              <a:t>‹#›</a:t>
            </a:fld>
            <a:endParaRPr lang="en-US"/>
          </a:p>
        </p:txBody>
      </p:sp>
    </p:spTree>
    <p:extLst>
      <p:ext uri="{BB962C8B-B14F-4D97-AF65-F5344CB8AC3E}">
        <p14:creationId xmlns:p14="http://schemas.microsoft.com/office/powerpoint/2010/main" val="250428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3F26A-433E-884C-B20A-E4A91D0C0C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DDD7FE-5C1D-5246-B1D8-EE7D2CBF99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1A6E9D-7919-1344-807B-EF01F5C5C8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64F9C7-C51A-6342-8C2D-008E5C661BD0}"/>
              </a:ext>
            </a:extLst>
          </p:cNvPr>
          <p:cNvSpPr>
            <a:spLocks noGrp="1"/>
          </p:cNvSpPr>
          <p:nvPr>
            <p:ph type="dt" sz="half" idx="10"/>
          </p:nvPr>
        </p:nvSpPr>
        <p:spPr/>
        <p:txBody>
          <a:bodyPr/>
          <a:lstStyle/>
          <a:p>
            <a:fld id="{380FCCB8-9377-D544-8D00-29A1F9A713DA}" type="datetimeFigureOut">
              <a:rPr lang="en-US" smtClean="0"/>
              <a:t>4/9/20</a:t>
            </a:fld>
            <a:endParaRPr lang="en-US"/>
          </a:p>
        </p:txBody>
      </p:sp>
      <p:sp>
        <p:nvSpPr>
          <p:cNvPr id="6" name="Footer Placeholder 5">
            <a:extLst>
              <a:ext uri="{FF2B5EF4-FFF2-40B4-BE49-F238E27FC236}">
                <a16:creationId xmlns:a16="http://schemas.microsoft.com/office/drawing/2014/main" id="{E0C315CC-4671-8847-834C-BAE60E1B9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0C0D19-76EA-8845-824A-EC0103B92A0F}"/>
              </a:ext>
            </a:extLst>
          </p:cNvPr>
          <p:cNvSpPr>
            <a:spLocks noGrp="1"/>
          </p:cNvSpPr>
          <p:nvPr>
            <p:ph type="sldNum" sz="quarter" idx="12"/>
          </p:nvPr>
        </p:nvSpPr>
        <p:spPr/>
        <p:txBody>
          <a:bodyPr/>
          <a:lstStyle/>
          <a:p>
            <a:fld id="{0AC79AF6-4303-EB4C-8342-A17C3195A145}" type="slidenum">
              <a:rPr lang="en-US" smtClean="0"/>
              <a:t>‹#›</a:t>
            </a:fld>
            <a:endParaRPr lang="en-US"/>
          </a:p>
        </p:txBody>
      </p:sp>
    </p:spTree>
    <p:extLst>
      <p:ext uri="{BB962C8B-B14F-4D97-AF65-F5344CB8AC3E}">
        <p14:creationId xmlns:p14="http://schemas.microsoft.com/office/powerpoint/2010/main" val="614848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1E293-3EFA-5D4E-8330-58BF9F2EAE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7F39D7-7203-364D-929F-9AE5159CDB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DDDEEA-7903-144B-8BD2-0B1E56F3C1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F50EE8-078F-CD43-A063-D31EE492C2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6B7173-F912-B34D-9FFE-EE0FFDBF5D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5DE57B-D186-134B-835D-D1B9FBC14C17}"/>
              </a:ext>
            </a:extLst>
          </p:cNvPr>
          <p:cNvSpPr>
            <a:spLocks noGrp="1"/>
          </p:cNvSpPr>
          <p:nvPr>
            <p:ph type="dt" sz="half" idx="10"/>
          </p:nvPr>
        </p:nvSpPr>
        <p:spPr/>
        <p:txBody>
          <a:bodyPr/>
          <a:lstStyle/>
          <a:p>
            <a:fld id="{380FCCB8-9377-D544-8D00-29A1F9A713DA}" type="datetimeFigureOut">
              <a:rPr lang="en-US" smtClean="0"/>
              <a:t>4/9/20</a:t>
            </a:fld>
            <a:endParaRPr lang="en-US"/>
          </a:p>
        </p:txBody>
      </p:sp>
      <p:sp>
        <p:nvSpPr>
          <p:cNvPr id="8" name="Footer Placeholder 7">
            <a:extLst>
              <a:ext uri="{FF2B5EF4-FFF2-40B4-BE49-F238E27FC236}">
                <a16:creationId xmlns:a16="http://schemas.microsoft.com/office/drawing/2014/main" id="{D1E679AA-E5AB-E645-B4BD-385937B7B0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A39D65-8FCE-434F-96C8-F38FAC03152C}"/>
              </a:ext>
            </a:extLst>
          </p:cNvPr>
          <p:cNvSpPr>
            <a:spLocks noGrp="1"/>
          </p:cNvSpPr>
          <p:nvPr>
            <p:ph type="sldNum" sz="quarter" idx="12"/>
          </p:nvPr>
        </p:nvSpPr>
        <p:spPr/>
        <p:txBody>
          <a:bodyPr/>
          <a:lstStyle/>
          <a:p>
            <a:fld id="{0AC79AF6-4303-EB4C-8342-A17C3195A145}" type="slidenum">
              <a:rPr lang="en-US" smtClean="0"/>
              <a:t>‹#›</a:t>
            </a:fld>
            <a:endParaRPr lang="en-US"/>
          </a:p>
        </p:txBody>
      </p:sp>
    </p:spTree>
    <p:extLst>
      <p:ext uri="{BB962C8B-B14F-4D97-AF65-F5344CB8AC3E}">
        <p14:creationId xmlns:p14="http://schemas.microsoft.com/office/powerpoint/2010/main" val="1975317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D24F-58F7-2B44-9C94-D88081F7EB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F33F72-4D2F-7346-836A-1B3EE8BC43C1}"/>
              </a:ext>
            </a:extLst>
          </p:cNvPr>
          <p:cNvSpPr>
            <a:spLocks noGrp="1"/>
          </p:cNvSpPr>
          <p:nvPr>
            <p:ph type="dt" sz="half" idx="10"/>
          </p:nvPr>
        </p:nvSpPr>
        <p:spPr/>
        <p:txBody>
          <a:bodyPr/>
          <a:lstStyle/>
          <a:p>
            <a:fld id="{380FCCB8-9377-D544-8D00-29A1F9A713DA}" type="datetimeFigureOut">
              <a:rPr lang="en-US" smtClean="0"/>
              <a:t>4/9/20</a:t>
            </a:fld>
            <a:endParaRPr lang="en-US"/>
          </a:p>
        </p:txBody>
      </p:sp>
      <p:sp>
        <p:nvSpPr>
          <p:cNvPr id="4" name="Footer Placeholder 3">
            <a:extLst>
              <a:ext uri="{FF2B5EF4-FFF2-40B4-BE49-F238E27FC236}">
                <a16:creationId xmlns:a16="http://schemas.microsoft.com/office/drawing/2014/main" id="{0ABE0A0D-F8E6-FF49-8EA7-A7B4617C97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DA40A7-39F0-CB4C-9AC0-29C862F72C40}"/>
              </a:ext>
            </a:extLst>
          </p:cNvPr>
          <p:cNvSpPr>
            <a:spLocks noGrp="1"/>
          </p:cNvSpPr>
          <p:nvPr>
            <p:ph type="sldNum" sz="quarter" idx="12"/>
          </p:nvPr>
        </p:nvSpPr>
        <p:spPr/>
        <p:txBody>
          <a:bodyPr/>
          <a:lstStyle/>
          <a:p>
            <a:fld id="{0AC79AF6-4303-EB4C-8342-A17C3195A145}" type="slidenum">
              <a:rPr lang="en-US" smtClean="0"/>
              <a:t>‹#›</a:t>
            </a:fld>
            <a:endParaRPr lang="en-US"/>
          </a:p>
        </p:txBody>
      </p:sp>
    </p:spTree>
    <p:extLst>
      <p:ext uri="{BB962C8B-B14F-4D97-AF65-F5344CB8AC3E}">
        <p14:creationId xmlns:p14="http://schemas.microsoft.com/office/powerpoint/2010/main" val="591961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BB74B9-DCC9-DC4C-B52C-17F5D877DEA8}"/>
              </a:ext>
            </a:extLst>
          </p:cNvPr>
          <p:cNvSpPr>
            <a:spLocks noGrp="1"/>
          </p:cNvSpPr>
          <p:nvPr>
            <p:ph type="dt" sz="half" idx="10"/>
          </p:nvPr>
        </p:nvSpPr>
        <p:spPr/>
        <p:txBody>
          <a:bodyPr/>
          <a:lstStyle/>
          <a:p>
            <a:fld id="{380FCCB8-9377-D544-8D00-29A1F9A713DA}" type="datetimeFigureOut">
              <a:rPr lang="en-US" smtClean="0"/>
              <a:t>4/9/20</a:t>
            </a:fld>
            <a:endParaRPr lang="en-US"/>
          </a:p>
        </p:txBody>
      </p:sp>
      <p:sp>
        <p:nvSpPr>
          <p:cNvPr id="3" name="Footer Placeholder 2">
            <a:extLst>
              <a:ext uri="{FF2B5EF4-FFF2-40B4-BE49-F238E27FC236}">
                <a16:creationId xmlns:a16="http://schemas.microsoft.com/office/drawing/2014/main" id="{BC5E92E2-DA05-F74D-80A0-907ECD827F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EF7AA8-CBA3-4940-B65F-35657877DCC4}"/>
              </a:ext>
            </a:extLst>
          </p:cNvPr>
          <p:cNvSpPr>
            <a:spLocks noGrp="1"/>
          </p:cNvSpPr>
          <p:nvPr>
            <p:ph type="sldNum" sz="quarter" idx="12"/>
          </p:nvPr>
        </p:nvSpPr>
        <p:spPr/>
        <p:txBody>
          <a:bodyPr/>
          <a:lstStyle/>
          <a:p>
            <a:fld id="{0AC79AF6-4303-EB4C-8342-A17C3195A145}" type="slidenum">
              <a:rPr lang="en-US" smtClean="0"/>
              <a:t>‹#›</a:t>
            </a:fld>
            <a:endParaRPr lang="en-US"/>
          </a:p>
        </p:txBody>
      </p:sp>
    </p:spTree>
    <p:extLst>
      <p:ext uri="{BB962C8B-B14F-4D97-AF65-F5344CB8AC3E}">
        <p14:creationId xmlns:p14="http://schemas.microsoft.com/office/powerpoint/2010/main" val="2106722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AA4EB-AC92-FD4C-9068-FBE72C601C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833046-CD19-684C-8679-6A0B237D7B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804C7B-415D-3740-9670-30EBC8E581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FBB4C0-9543-8144-8451-D09AB3A62436}"/>
              </a:ext>
            </a:extLst>
          </p:cNvPr>
          <p:cNvSpPr>
            <a:spLocks noGrp="1"/>
          </p:cNvSpPr>
          <p:nvPr>
            <p:ph type="dt" sz="half" idx="10"/>
          </p:nvPr>
        </p:nvSpPr>
        <p:spPr/>
        <p:txBody>
          <a:bodyPr/>
          <a:lstStyle/>
          <a:p>
            <a:fld id="{380FCCB8-9377-D544-8D00-29A1F9A713DA}" type="datetimeFigureOut">
              <a:rPr lang="en-US" smtClean="0"/>
              <a:t>4/9/20</a:t>
            </a:fld>
            <a:endParaRPr lang="en-US"/>
          </a:p>
        </p:txBody>
      </p:sp>
      <p:sp>
        <p:nvSpPr>
          <p:cNvPr id="6" name="Footer Placeholder 5">
            <a:extLst>
              <a:ext uri="{FF2B5EF4-FFF2-40B4-BE49-F238E27FC236}">
                <a16:creationId xmlns:a16="http://schemas.microsoft.com/office/drawing/2014/main" id="{64D7DDFC-1E98-C644-8599-1AB8F8D34C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D0D83A-E1F6-3F4B-8863-0F264D773A4C}"/>
              </a:ext>
            </a:extLst>
          </p:cNvPr>
          <p:cNvSpPr>
            <a:spLocks noGrp="1"/>
          </p:cNvSpPr>
          <p:nvPr>
            <p:ph type="sldNum" sz="quarter" idx="12"/>
          </p:nvPr>
        </p:nvSpPr>
        <p:spPr/>
        <p:txBody>
          <a:bodyPr/>
          <a:lstStyle/>
          <a:p>
            <a:fld id="{0AC79AF6-4303-EB4C-8342-A17C3195A145}" type="slidenum">
              <a:rPr lang="en-US" smtClean="0"/>
              <a:t>‹#›</a:t>
            </a:fld>
            <a:endParaRPr lang="en-US"/>
          </a:p>
        </p:txBody>
      </p:sp>
    </p:spTree>
    <p:extLst>
      <p:ext uri="{BB962C8B-B14F-4D97-AF65-F5344CB8AC3E}">
        <p14:creationId xmlns:p14="http://schemas.microsoft.com/office/powerpoint/2010/main" val="3993820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E7393-DAFE-D044-8AE6-490F792780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1BD30D-1CDB-F749-A320-93FF8CCA76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E34956-E089-A248-9003-8A0F915725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4D22F4-7EE4-394B-ABD8-38FA42AF7A90}"/>
              </a:ext>
            </a:extLst>
          </p:cNvPr>
          <p:cNvSpPr>
            <a:spLocks noGrp="1"/>
          </p:cNvSpPr>
          <p:nvPr>
            <p:ph type="dt" sz="half" idx="10"/>
          </p:nvPr>
        </p:nvSpPr>
        <p:spPr/>
        <p:txBody>
          <a:bodyPr/>
          <a:lstStyle/>
          <a:p>
            <a:fld id="{380FCCB8-9377-D544-8D00-29A1F9A713DA}" type="datetimeFigureOut">
              <a:rPr lang="en-US" smtClean="0"/>
              <a:t>4/9/20</a:t>
            </a:fld>
            <a:endParaRPr lang="en-US"/>
          </a:p>
        </p:txBody>
      </p:sp>
      <p:sp>
        <p:nvSpPr>
          <p:cNvPr id="6" name="Footer Placeholder 5">
            <a:extLst>
              <a:ext uri="{FF2B5EF4-FFF2-40B4-BE49-F238E27FC236}">
                <a16:creationId xmlns:a16="http://schemas.microsoft.com/office/drawing/2014/main" id="{40F14C46-E93B-B24B-846A-787C8003C6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1A5E48-A5FB-8A41-AFD4-EFC150429EF4}"/>
              </a:ext>
            </a:extLst>
          </p:cNvPr>
          <p:cNvSpPr>
            <a:spLocks noGrp="1"/>
          </p:cNvSpPr>
          <p:nvPr>
            <p:ph type="sldNum" sz="quarter" idx="12"/>
          </p:nvPr>
        </p:nvSpPr>
        <p:spPr/>
        <p:txBody>
          <a:bodyPr/>
          <a:lstStyle/>
          <a:p>
            <a:fld id="{0AC79AF6-4303-EB4C-8342-A17C3195A145}" type="slidenum">
              <a:rPr lang="en-US" smtClean="0"/>
              <a:t>‹#›</a:t>
            </a:fld>
            <a:endParaRPr lang="en-US"/>
          </a:p>
        </p:txBody>
      </p:sp>
    </p:spTree>
    <p:extLst>
      <p:ext uri="{BB962C8B-B14F-4D97-AF65-F5344CB8AC3E}">
        <p14:creationId xmlns:p14="http://schemas.microsoft.com/office/powerpoint/2010/main" val="2842747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22839C-E796-3244-81C0-A3717AECA4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725E1C-C9A1-904F-B7E6-CB20ABCA53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5404A2-792F-3C4A-901B-11C671D71C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0FCCB8-9377-D544-8D00-29A1F9A713DA}" type="datetimeFigureOut">
              <a:rPr lang="en-US" smtClean="0"/>
              <a:t>4/9/20</a:t>
            </a:fld>
            <a:endParaRPr lang="en-US"/>
          </a:p>
        </p:txBody>
      </p:sp>
      <p:sp>
        <p:nvSpPr>
          <p:cNvPr id="5" name="Footer Placeholder 4">
            <a:extLst>
              <a:ext uri="{FF2B5EF4-FFF2-40B4-BE49-F238E27FC236}">
                <a16:creationId xmlns:a16="http://schemas.microsoft.com/office/drawing/2014/main" id="{8ED3ABBB-44EF-C347-8598-3114C1FDEA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503DD9-78F5-6240-8576-0C3F6FE21A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79AF6-4303-EB4C-8342-A17C3195A145}" type="slidenum">
              <a:rPr lang="en-US" smtClean="0"/>
              <a:t>‹#›</a:t>
            </a:fld>
            <a:endParaRPr lang="en-US"/>
          </a:p>
        </p:txBody>
      </p:sp>
    </p:spTree>
    <p:extLst>
      <p:ext uri="{BB962C8B-B14F-4D97-AF65-F5344CB8AC3E}">
        <p14:creationId xmlns:p14="http://schemas.microsoft.com/office/powerpoint/2010/main" val="3349255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hyperlink" Target="https://docs.google.com/document/d/1ca-sz4DRNvUg8ezcrfd6awH-ahxBDJwnbdzxm4_qDVs/edit?fbclid=IwAR1lzSwA5XnvkVDXBNBkqsJkEB_fKPLMgQMVIUhKJ8GkRG7ZOfhi3gqY5HY" TargetMode="External"/><Relationship Id="rId4" Type="http://schemas.openxmlformats.org/officeDocument/2006/relationships/hyperlink" Target="https://docs.google.com/document/d/1RtYZ1wc8jxcSKDl555WszWhQWlOlSkNnfjIOYV0wXRA/edit?usp=sharin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unsplash.com/s/photos/dorchester-boston?utm_source=unsplash&amp;utm_medium=referral&amp;utm_content=creditCopyText" TargetMode="External"/><Relationship Id="rId2" Type="http://schemas.openxmlformats.org/officeDocument/2006/relationships/hyperlink" Target="https://unsplash.com/@mlanders87?utm_source=unsplash&amp;utm_medium=referral&amp;utm_content=creditCopyText" TargetMode="Externa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3" Type="http://schemas.openxmlformats.org/officeDocument/2006/relationships/hyperlink" Target="https://unsplash.com/@mlanders87?utm_source=unsplash&amp;utm_medium=referral&amp;utm_content=creditCopyText" TargetMode="Externa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hyperlink" Target="https://unsplash.com/s/photos/dorchester-boston?utm_source=unsplash&amp;utm_medium=referral&amp;utm_content=creditCopyTex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mailto:dorchestercommunitycare@gmail.com"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BEB25-872C-064C-8F4B-35A75CE2E3D2}"/>
              </a:ext>
            </a:extLst>
          </p:cNvPr>
          <p:cNvSpPr>
            <a:spLocks noGrp="1"/>
          </p:cNvSpPr>
          <p:nvPr>
            <p:ph type="title"/>
          </p:nvPr>
        </p:nvSpPr>
        <p:spPr/>
        <p:txBody>
          <a:bodyPr/>
          <a:lstStyle/>
          <a:p>
            <a:r>
              <a:rPr lang="en-US" dirty="0"/>
              <a:t>Users &amp; Needs</a:t>
            </a:r>
          </a:p>
        </p:txBody>
      </p:sp>
      <p:sp>
        <p:nvSpPr>
          <p:cNvPr id="3" name="Content Placeholder 2">
            <a:extLst>
              <a:ext uri="{FF2B5EF4-FFF2-40B4-BE49-F238E27FC236}">
                <a16:creationId xmlns:a16="http://schemas.microsoft.com/office/drawing/2014/main" id="{527E4839-1FAB-5148-B633-5534C3A1B455}"/>
              </a:ext>
            </a:extLst>
          </p:cNvPr>
          <p:cNvSpPr>
            <a:spLocks noGrp="1"/>
          </p:cNvSpPr>
          <p:nvPr>
            <p:ph idx="1"/>
          </p:nvPr>
        </p:nvSpPr>
        <p:spPr/>
        <p:txBody>
          <a:bodyPr/>
          <a:lstStyle/>
          <a:p>
            <a:pPr lvl="1"/>
            <a:r>
              <a:rPr lang="en-US" b="1" dirty="0"/>
              <a:t>community members looking for assistance</a:t>
            </a:r>
            <a:r>
              <a:rPr lang="en-US" dirty="0"/>
              <a:t> – looking for organizations offering aid, and to sign up for aid through the mutual aid form</a:t>
            </a:r>
          </a:p>
          <a:p>
            <a:pPr lvl="1"/>
            <a:r>
              <a:rPr lang="en-US" b="1" dirty="0"/>
              <a:t>community members looking to help</a:t>
            </a:r>
            <a:r>
              <a:rPr lang="en-US" dirty="0"/>
              <a:t> – looking for ways to volunteer, donate resources in the community (through the mutual aid form or independently of the form)</a:t>
            </a:r>
          </a:p>
          <a:p>
            <a:pPr lvl="1"/>
            <a:r>
              <a:rPr lang="en-US" b="1" dirty="0"/>
              <a:t>lead organizer(s) and block leaders</a:t>
            </a:r>
            <a:r>
              <a:rPr lang="en-US" dirty="0"/>
              <a:t> – looking for community members that need assistance, matching those that need aid with those that can provide aid, evaluating urgent needs, ongoing needs, etc. </a:t>
            </a:r>
          </a:p>
          <a:p>
            <a:pPr lvl="1"/>
            <a:r>
              <a:rPr lang="en-US" b="1" dirty="0"/>
              <a:t>other organizers</a:t>
            </a:r>
            <a:r>
              <a:rPr lang="en-US" dirty="0"/>
              <a:t> – looking to spread the word about organizations in the community (independent of the mutual aid network) that are providing aid, looking to recruit volunteers</a:t>
            </a:r>
          </a:p>
          <a:p>
            <a:pPr lvl="1"/>
            <a:r>
              <a:rPr lang="en-US" b="1" dirty="0"/>
              <a:t>search engine</a:t>
            </a:r>
            <a:r>
              <a:rPr lang="en-US" dirty="0"/>
              <a:t> – looking for well-structured content and data</a:t>
            </a:r>
          </a:p>
          <a:p>
            <a:endParaRPr lang="en-US" dirty="0"/>
          </a:p>
        </p:txBody>
      </p:sp>
    </p:spTree>
    <p:extLst>
      <p:ext uri="{BB962C8B-B14F-4D97-AF65-F5344CB8AC3E}">
        <p14:creationId xmlns:p14="http://schemas.microsoft.com/office/powerpoint/2010/main" val="2312741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897384"/>
        </a:solidFill>
        <a:effectLst/>
      </p:bgPr>
    </p:bg>
    <p:spTree>
      <p:nvGrpSpPr>
        <p:cNvPr id="1" name=""/>
        <p:cNvGrpSpPr/>
        <p:nvPr/>
      </p:nvGrpSpPr>
      <p:grpSpPr>
        <a:xfrm>
          <a:off x="0" y="0"/>
          <a:ext cx="0" cy="0"/>
          <a:chOff x="0" y="0"/>
          <a:chExt cx="0" cy="0"/>
        </a:xfrm>
      </p:grpSpPr>
      <p:pic>
        <p:nvPicPr>
          <p:cNvPr id="3" name="Picture 2" descr="A view of a city at sunset&#10;&#10;Description automatically generated">
            <a:extLst>
              <a:ext uri="{FF2B5EF4-FFF2-40B4-BE49-F238E27FC236}">
                <a16:creationId xmlns:a16="http://schemas.microsoft.com/office/drawing/2014/main" id="{4CE118F0-C155-D140-9CEF-8514BCA094A3}"/>
              </a:ext>
            </a:extLst>
          </p:cNvPr>
          <p:cNvPicPr>
            <a:picLocks noChangeAspect="1"/>
          </p:cNvPicPr>
          <p:nvPr/>
        </p:nvPicPr>
        <p:blipFill rotWithShape="1">
          <a:blip r:embed="rId2"/>
          <a:srcRect b="15319"/>
          <a:stretch/>
        </p:blipFill>
        <p:spPr>
          <a:xfrm>
            <a:off x="0" y="0"/>
            <a:ext cx="12192000" cy="6882837"/>
          </a:xfrm>
          <a:prstGeom prst="rect">
            <a:avLst/>
          </a:prstGeom>
        </p:spPr>
      </p:pic>
      <p:sp>
        <p:nvSpPr>
          <p:cNvPr id="4" name="TextBox 3">
            <a:extLst>
              <a:ext uri="{FF2B5EF4-FFF2-40B4-BE49-F238E27FC236}">
                <a16:creationId xmlns:a16="http://schemas.microsoft.com/office/drawing/2014/main" id="{E953D1F6-BD54-3C4D-99E0-5340C4996CC2}"/>
              </a:ext>
            </a:extLst>
          </p:cNvPr>
          <p:cNvSpPr txBox="1"/>
          <p:nvPr/>
        </p:nvSpPr>
        <p:spPr>
          <a:xfrm>
            <a:off x="0" y="227135"/>
            <a:ext cx="7734666" cy="584775"/>
          </a:xfrm>
          <a:prstGeom prst="rect">
            <a:avLst/>
          </a:prstGeom>
          <a:noFill/>
        </p:spPr>
        <p:txBody>
          <a:bodyPr wrap="square" rtlCol="0">
            <a:spAutoFit/>
          </a:bodyPr>
          <a:lstStyle/>
          <a:p>
            <a:pPr algn="ctr"/>
            <a:r>
              <a:rPr lang="en-US" sz="3200" dirty="0">
                <a:solidFill>
                  <a:schemeClr val="bg1"/>
                </a:solidFill>
              </a:rPr>
              <a:t>DORCHESTER COMMUNITY CARE NETWORK</a:t>
            </a:r>
          </a:p>
        </p:txBody>
      </p:sp>
      <p:sp>
        <p:nvSpPr>
          <p:cNvPr id="5" name="Rounded Rectangle 4">
            <a:extLst>
              <a:ext uri="{FF2B5EF4-FFF2-40B4-BE49-F238E27FC236}">
                <a16:creationId xmlns:a16="http://schemas.microsoft.com/office/drawing/2014/main" id="{0471E269-BC56-1343-90BE-FB53C7062528}"/>
              </a:ext>
            </a:extLst>
          </p:cNvPr>
          <p:cNvSpPr/>
          <p:nvPr/>
        </p:nvSpPr>
        <p:spPr>
          <a:xfrm>
            <a:off x="7734666" y="298719"/>
            <a:ext cx="996286" cy="441605"/>
          </a:xfrm>
          <a:prstGeom prst="roundRect">
            <a:avLst/>
          </a:prstGeom>
          <a:solidFill>
            <a:srgbClr val="513D4C"/>
          </a:solidFill>
          <a:ln>
            <a:solidFill>
              <a:srgbClr val="F8C1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8C14A"/>
                </a:solidFill>
              </a:rPr>
              <a:t>Donate</a:t>
            </a:r>
          </a:p>
        </p:txBody>
      </p:sp>
      <p:sp>
        <p:nvSpPr>
          <p:cNvPr id="6" name="Rounded Rectangle 5">
            <a:extLst>
              <a:ext uri="{FF2B5EF4-FFF2-40B4-BE49-F238E27FC236}">
                <a16:creationId xmlns:a16="http://schemas.microsoft.com/office/drawing/2014/main" id="{C8E70646-FCE9-6F4E-94AD-9BE3B43F5BCC}"/>
              </a:ext>
            </a:extLst>
          </p:cNvPr>
          <p:cNvSpPr/>
          <p:nvPr/>
        </p:nvSpPr>
        <p:spPr>
          <a:xfrm>
            <a:off x="8861030" y="298718"/>
            <a:ext cx="996286" cy="441605"/>
          </a:xfrm>
          <a:prstGeom prst="roundRect">
            <a:avLst/>
          </a:prstGeom>
          <a:solidFill>
            <a:srgbClr val="EBC043"/>
          </a:solidFill>
          <a:ln>
            <a:solidFill>
              <a:srgbClr val="120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20501"/>
                </a:solidFill>
              </a:rPr>
              <a:t>Login</a:t>
            </a:r>
          </a:p>
        </p:txBody>
      </p:sp>
      <p:sp>
        <p:nvSpPr>
          <p:cNvPr id="7" name="Rounded Rectangle 6">
            <a:extLst>
              <a:ext uri="{FF2B5EF4-FFF2-40B4-BE49-F238E27FC236}">
                <a16:creationId xmlns:a16="http://schemas.microsoft.com/office/drawing/2014/main" id="{FD442A84-4971-A74A-AAD2-C7C3DAE71683}"/>
              </a:ext>
            </a:extLst>
          </p:cNvPr>
          <p:cNvSpPr/>
          <p:nvPr/>
        </p:nvSpPr>
        <p:spPr>
          <a:xfrm>
            <a:off x="11076516" y="298718"/>
            <a:ext cx="996286" cy="441605"/>
          </a:xfrm>
          <a:prstGeom prst="roundRect">
            <a:avLst/>
          </a:prstGeom>
          <a:solidFill>
            <a:srgbClr val="EBC043"/>
          </a:solidFill>
          <a:ln>
            <a:solidFill>
              <a:srgbClr val="120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20501"/>
                </a:solidFill>
              </a:rPr>
              <a:t>Translate</a:t>
            </a:r>
          </a:p>
        </p:txBody>
      </p:sp>
      <p:sp>
        <p:nvSpPr>
          <p:cNvPr id="8" name="Rounded Rectangle 7">
            <a:extLst>
              <a:ext uri="{FF2B5EF4-FFF2-40B4-BE49-F238E27FC236}">
                <a16:creationId xmlns:a16="http://schemas.microsoft.com/office/drawing/2014/main" id="{008052D9-9FF6-A441-8BA8-B219E1BB8EEB}"/>
              </a:ext>
            </a:extLst>
          </p:cNvPr>
          <p:cNvSpPr/>
          <p:nvPr/>
        </p:nvSpPr>
        <p:spPr>
          <a:xfrm>
            <a:off x="9963333" y="298717"/>
            <a:ext cx="996286" cy="441605"/>
          </a:xfrm>
          <a:prstGeom prst="roundRect">
            <a:avLst/>
          </a:prstGeom>
          <a:solidFill>
            <a:srgbClr val="EBC043"/>
          </a:solidFill>
          <a:ln>
            <a:solidFill>
              <a:srgbClr val="120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20501"/>
                </a:solidFill>
              </a:rPr>
              <a:t>Help</a:t>
            </a:r>
          </a:p>
        </p:txBody>
      </p:sp>
      <p:sp>
        <p:nvSpPr>
          <p:cNvPr id="12" name="Rounded Rectangle 11">
            <a:extLst>
              <a:ext uri="{FF2B5EF4-FFF2-40B4-BE49-F238E27FC236}">
                <a16:creationId xmlns:a16="http://schemas.microsoft.com/office/drawing/2014/main" id="{51A9FB20-62F3-FF48-85C2-4A89D949074A}"/>
              </a:ext>
            </a:extLst>
          </p:cNvPr>
          <p:cNvSpPr/>
          <p:nvPr/>
        </p:nvSpPr>
        <p:spPr>
          <a:xfrm>
            <a:off x="6188939" y="1005426"/>
            <a:ext cx="1631769" cy="735539"/>
          </a:xfrm>
          <a:prstGeom prst="roundRect">
            <a:avLst/>
          </a:prstGeom>
          <a:solidFill>
            <a:srgbClr val="29372A"/>
          </a:solidFill>
          <a:ln w="28575">
            <a:solidFill>
              <a:srgbClr val="EBC0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EBC043"/>
                </a:solidFill>
              </a:rPr>
              <a:t>Community Resources</a:t>
            </a:r>
          </a:p>
        </p:txBody>
      </p:sp>
      <p:sp>
        <p:nvSpPr>
          <p:cNvPr id="13" name="Rounded Rectangle 12">
            <a:extLst>
              <a:ext uri="{FF2B5EF4-FFF2-40B4-BE49-F238E27FC236}">
                <a16:creationId xmlns:a16="http://schemas.microsoft.com/office/drawing/2014/main" id="{78C19C25-4D17-7B4C-A2A9-30B88E9037DA}"/>
              </a:ext>
            </a:extLst>
          </p:cNvPr>
          <p:cNvSpPr/>
          <p:nvPr/>
        </p:nvSpPr>
        <p:spPr>
          <a:xfrm>
            <a:off x="4156934" y="1005425"/>
            <a:ext cx="1631769" cy="735539"/>
          </a:xfrm>
          <a:prstGeom prst="roundRect">
            <a:avLst/>
          </a:prstGeom>
          <a:solidFill>
            <a:srgbClr val="29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Volunteer</a:t>
            </a:r>
          </a:p>
        </p:txBody>
      </p:sp>
      <p:sp>
        <p:nvSpPr>
          <p:cNvPr id="14" name="Rounded Rectangle 13">
            <a:extLst>
              <a:ext uri="{FF2B5EF4-FFF2-40B4-BE49-F238E27FC236}">
                <a16:creationId xmlns:a16="http://schemas.microsoft.com/office/drawing/2014/main" id="{34CCCA0A-0183-9C46-836B-F6CF2A16FDAF}"/>
              </a:ext>
            </a:extLst>
          </p:cNvPr>
          <p:cNvSpPr/>
          <p:nvPr/>
        </p:nvSpPr>
        <p:spPr>
          <a:xfrm>
            <a:off x="2108481" y="1043696"/>
            <a:ext cx="1631769" cy="735539"/>
          </a:xfrm>
          <a:prstGeom prst="roundRect">
            <a:avLst/>
          </a:prstGeom>
          <a:solidFill>
            <a:srgbClr val="29372A"/>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Update </a:t>
            </a:r>
            <a:br>
              <a:rPr lang="en-US" sz="2000" dirty="0">
                <a:solidFill>
                  <a:schemeClr val="bg1"/>
                </a:solidFill>
              </a:rPr>
            </a:br>
            <a:r>
              <a:rPr lang="en-US" sz="2000" dirty="0">
                <a:solidFill>
                  <a:schemeClr val="bg1"/>
                </a:solidFill>
              </a:rPr>
              <a:t>Form</a:t>
            </a:r>
          </a:p>
        </p:txBody>
      </p:sp>
      <p:sp>
        <p:nvSpPr>
          <p:cNvPr id="15" name="Rounded Rectangle 14">
            <a:extLst>
              <a:ext uri="{FF2B5EF4-FFF2-40B4-BE49-F238E27FC236}">
                <a16:creationId xmlns:a16="http://schemas.microsoft.com/office/drawing/2014/main" id="{D987624B-26C2-624F-97A2-C3295B41C1CF}"/>
              </a:ext>
            </a:extLst>
          </p:cNvPr>
          <p:cNvSpPr/>
          <p:nvPr/>
        </p:nvSpPr>
        <p:spPr>
          <a:xfrm>
            <a:off x="159118" y="1024473"/>
            <a:ext cx="1631769" cy="735539"/>
          </a:xfrm>
          <a:prstGeom prst="roundRect">
            <a:avLst/>
          </a:prstGeom>
          <a:solidFill>
            <a:srgbClr val="29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Complete Form</a:t>
            </a:r>
          </a:p>
        </p:txBody>
      </p:sp>
      <p:sp>
        <p:nvSpPr>
          <p:cNvPr id="16" name="Rounded Rectangle 15">
            <a:extLst>
              <a:ext uri="{FF2B5EF4-FFF2-40B4-BE49-F238E27FC236}">
                <a16:creationId xmlns:a16="http://schemas.microsoft.com/office/drawing/2014/main" id="{86209B33-00B7-AF4B-9BE2-4EE91FD9E595}"/>
              </a:ext>
            </a:extLst>
          </p:cNvPr>
          <p:cNvSpPr/>
          <p:nvPr/>
        </p:nvSpPr>
        <p:spPr>
          <a:xfrm>
            <a:off x="8232809" y="1024469"/>
            <a:ext cx="1631769" cy="735539"/>
          </a:xfrm>
          <a:prstGeom prst="roundRect">
            <a:avLst/>
          </a:prstGeom>
          <a:solidFill>
            <a:srgbClr val="29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Become a </a:t>
            </a:r>
            <a:br>
              <a:rPr lang="en-US" sz="2000" dirty="0">
                <a:solidFill>
                  <a:schemeClr val="bg1"/>
                </a:solidFill>
              </a:rPr>
            </a:br>
            <a:r>
              <a:rPr lang="en-US" sz="2000" dirty="0">
                <a:solidFill>
                  <a:schemeClr val="bg1"/>
                </a:solidFill>
              </a:rPr>
              <a:t>Block Leader</a:t>
            </a:r>
          </a:p>
        </p:txBody>
      </p:sp>
      <p:sp>
        <p:nvSpPr>
          <p:cNvPr id="17" name="Rounded Rectangle 16">
            <a:extLst>
              <a:ext uri="{FF2B5EF4-FFF2-40B4-BE49-F238E27FC236}">
                <a16:creationId xmlns:a16="http://schemas.microsoft.com/office/drawing/2014/main" id="{72197F7E-FB6E-E94D-A9CD-E0C027AFF877}"/>
              </a:ext>
            </a:extLst>
          </p:cNvPr>
          <p:cNvSpPr/>
          <p:nvPr/>
        </p:nvSpPr>
        <p:spPr>
          <a:xfrm>
            <a:off x="10220711" y="1024470"/>
            <a:ext cx="1631769" cy="735539"/>
          </a:xfrm>
          <a:prstGeom prst="roundRect">
            <a:avLst/>
          </a:prstGeom>
          <a:solidFill>
            <a:srgbClr val="29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About Us</a:t>
            </a:r>
          </a:p>
        </p:txBody>
      </p:sp>
      <p:sp>
        <p:nvSpPr>
          <p:cNvPr id="19" name="TextBox 18">
            <a:extLst>
              <a:ext uri="{FF2B5EF4-FFF2-40B4-BE49-F238E27FC236}">
                <a16:creationId xmlns:a16="http://schemas.microsoft.com/office/drawing/2014/main" id="{83B90F2B-4874-EB46-8E0E-D12DE4886990}"/>
              </a:ext>
            </a:extLst>
          </p:cNvPr>
          <p:cNvSpPr txBox="1"/>
          <p:nvPr/>
        </p:nvSpPr>
        <p:spPr>
          <a:xfrm>
            <a:off x="464922" y="2205422"/>
            <a:ext cx="11448034" cy="3647152"/>
          </a:xfrm>
          <a:prstGeom prst="rect">
            <a:avLst/>
          </a:prstGeom>
          <a:solidFill>
            <a:srgbClr val="513D4C"/>
          </a:solidFill>
        </p:spPr>
        <p:txBody>
          <a:bodyPr wrap="square" lIns="274320" tIns="182880" rIns="274320" rtlCol="0">
            <a:spAutoFit/>
          </a:bodyPr>
          <a:lstStyle/>
          <a:p>
            <a:r>
              <a:rPr lang="en-US" sz="2800" dirty="0">
                <a:solidFill>
                  <a:schemeClr val="bg1"/>
                </a:solidFill>
              </a:rPr>
              <a:t>				INDIVIDUAL ORGANIZATION NAME</a:t>
            </a:r>
          </a:p>
          <a:p>
            <a:r>
              <a:rPr lang="en-US" sz="2800" dirty="0">
                <a:solidFill>
                  <a:schemeClr val="bg1"/>
                </a:solidFill>
              </a:rPr>
              <a:t>				</a:t>
            </a:r>
            <a:r>
              <a:rPr lang="en-US" dirty="0">
                <a:solidFill>
                  <a:schemeClr val="bg1"/>
                </a:solidFill>
              </a:rPr>
              <a:t>Information about the organization, mission statement, goals, how they’re </a:t>
            </a:r>
            <a:br>
              <a:rPr lang="en-US" dirty="0">
                <a:solidFill>
                  <a:schemeClr val="bg1"/>
                </a:solidFill>
              </a:rPr>
            </a:br>
            <a:r>
              <a:rPr lang="en-US" dirty="0">
                <a:solidFill>
                  <a:schemeClr val="bg1"/>
                </a:solidFill>
              </a:rPr>
              <a:t>				offering help.</a:t>
            </a:r>
            <a:endParaRPr lang="en-US" sz="2800" dirty="0">
              <a:solidFill>
                <a:schemeClr val="bg1"/>
              </a:solidFill>
            </a:endParaRPr>
          </a:p>
          <a:p>
            <a:r>
              <a:rPr lang="en-US" sz="4000" dirty="0">
                <a:solidFill>
                  <a:schemeClr val="bg1"/>
                </a:solidFill>
              </a:rPr>
              <a:t>				</a:t>
            </a:r>
            <a:r>
              <a:rPr lang="en-US" dirty="0">
                <a:solidFill>
                  <a:schemeClr val="bg1"/>
                </a:solidFill>
              </a:rPr>
              <a:t>Link to receive services or find out more information.</a:t>
            </a:r>
          </a:p>
          <a:p>
            <a:endParaRPr lang="en-US" dirty="0">
              <a:solidFill>
                <a:schemeClr val="bg1"/>
              </a:solidFill>
            </a:endParaRPr>
          </a:p>
          <a:p>
            <a:r>
              <a:rPr lang="en-US" dirty="0">
                <a:solidFill>
                  <a:schemeClr val="bg1"/>
                </a:solidFill>
              </a:rPr>
              <a:t>				How you can help: Link or information about volunteering with the </a:t>
            </a:r>
            <a:br>
              <a:rPr lang="en-US" dirty="0">
                <a:solidFill>
                  <a:schemeClr val="bg1"/>
                </a:solidFill>
              </a:rPr>
            </a:br>
            <a:r>
              <a:rPr lang="en-US" dirty="0">
                <a:solidFill>
                  <a:schemeClr val="bg1"/>
                </a:solidFill>
              </a:rPr>
              <a:t>				organization. </a:t>
            </a:r>
          </a:p>
          <a:p>
            <a:r>
              <a:rPr lang="en-US" dirty="0">
                <a:solidFill>
                  <a:schemeClr val="bg1"/>
                </a:solidFill>
              </a:rPr>
              <a:t>				</a:t>
            </a:r>
          </a:p>
          <a:p>
            <a:r>
              <a:rPr lang="en-US" dirty="0">
                <a:solidFill>
                  <a:schemeClr val="bg1"/>
                </a:solidFill>
              </a:rPr>
              <a:t>				</a:t>
            </a:r>
            <a:r>
              <a:rPr lang="en-US" dirty="0">
                <a:solidFill>
                  <a:srgbClr val="EBC043"/>
                </a:solidFill>
              </a:rPr>
              <a:t>Link to website</a:t>
            </a:r>
          </a:p>
          <a:p>
            <a:endParaRPr lang="en-US" dirty="0">
              <a:solidFill>
                <a:schemeClr val="bg1"/>
              </a:solidFill>
            </a:endParaRPr>
          </a:p>
        </p:txBody>
      </p:sp>
      <p:sp>
        <p:nvSpPr>
          <p:cNvPr id="9" name="Oval 8">
            <a:extLst>
              <a:ext uri="{FF2B5EF4-FFF2-40B4-BE49-F238E27FC236}">
                <a16:creationId xmlns:a16="http://schemas.microsoft.com/office/drawing/2014/main" id="{C1F76C78-51C9-3446-8459-15A79945CED4}"/>
              </a:ext>
            </a:extLst>
          </p:cNvPr>
          <p:cNvSpPr/>
          <p:nvPr/>
        </p:nvSpPr>
        <p:spPr>
          <a:xfrm>
            <a:off x="847165" y="2581835"/>
            <a:ext cx="2622176" cy="2595283"/>
          </a:xfrm>
          <a:prstGeom prst="ellipse">
            <a:avLst/>
          </a:prstGeom>
          <a:solidFill>
            <a:srgbClr val="EBC0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354033"/>
                </a:solidFill>
              </a:rPr>
              <a:t>ORGANIZATION’S LOGO</a:t>
            </a:r>
          </a:p>
        </p:txBody>
      </p:sp>
    </p:spTree>
    <p:extLst>
      <p:ext uri="{BB962C8B-B14F-4D97-AF65-F5344CB8AC3E}">
        <p14:creationId xmlns:p14="http://schemas.microsoft.com/office/powerpoint/2010/main" val="1693419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897384"/>
        </a:solidFill>
        <a:effectLst/>
      </p:bgPr>
    </p:bg>
    <p:spTree>
      <p:nvGrpSpPr>
        <p:cNvPr id="1" name=""/>
        <p:cNvGrpSpPr/>
        <p:nvPr/>
      </p:nvGrpSpPr>
      <p:grpSpPr>
        <a:xfrm>
          <a:off x="0" y="0"/>
          <a:ext cx="0" cy="0"/>
          <a:chOff x="0" y="0"/>
          <a:chExt cx="0" cy="0"/>
        </a:xfrm>
      </p:grpSpPr>
      <p:pic>
        <p:nvPicPr>
          <p:cNvPr id="3" name="Picture 2" descr="A view of a city at sunset&#10;&#10;Description automatically generated">
            <a:extLst>
              <a:ext uri="{FF2B5EF4-FFF2-40B4-BE49-F238E27FC236}">
                <a16:creationId xmlns:a16="http://schemas.microsoft.com/office/drawing/2014/main" id="{4CE118F0-C155-D140-9CEF-8514BCA094A3}"/>
              </a:ext>
            </a:extLst>
          </p:cNvPr>
          <p:cNvPicPr>
            <a:picLocks noChangeAspect="1"/>
          </p:cNvPicPr>
          <p:nvPr/>
        </p:nvPicPr>
        <p:blipFill rotWithShape="1">
          <a:blip r:embed="rId2"/>
          <a:srcRect b="15319"/>
          <a:stretch/>
        </p:blipFill>
        <p:spPr>
          <a:xfrm>
            <a:off x="0" y="0"/>
            <a:ext cx="12192000" cy="6882837"/>
          </a:xfrm>
          <a:prstGeom prst="rect">
            <a:avLst/>
          </a:prstGeom>
        </p:spPr>
      </p:pic>
      <p:sp>
        <p:nvSpPr>
          <p:cNvPr id="4" name="TextBox 3">
            <a:extLst>
              <a:ext uri="{FF2B5EF4-FFF2-40B4-BE49-F238E27FC236}">
                <a16:creationId xmlns:a16="http://schemas.microsoft.com/office/drawing/2014/main" id="{E953D1F6-BD54-3C4D-99E0-5340C4996CC2}"/>
              </a:ext>
            </a:extLst>
          </p:cNvPr>
          <p:cNvSpPr txBox="1"/>
          <p:nvPr/>
        </p:nvSpPr>
        <p:spPr>
          <a:xfrm>
            <a:off x="0" y="227135"/>
            <a:ext cx="7734666" cy="584775"/>
          </a:xfrm>
          <a:prstGeom prst="rect">
            <a:avLst/>
          </a:prstGeom>
          <a:noFill/>
        </p:spPr>
        <p:txBody>
          <a:bodyPr wrap="square" rtlCol="0">
            <a:spAutoFit/>
          </a:bodyPr>
          <a:lstStyle/>
          <a:p>
            <a:pPr algn="ctr"/>
            <a:r>
              <a:rPr lang="en-US" sz="3200" dirty="0">
                <a:solidFill>
                  <a:schemeClr val="bg1"/>
                </a:solidFill>
              </a:rPr>
              <a:t>DORCHESTER COMMUNITY CARE NETWORK</a:t>
            </a:r>
          </a:p>
        </p:txBody>
      </p:sp>
      <p:sp>
        <p:nvSpPr>
          <p:cNvPr id="5" name="Rounded Rectangle 4">
            <a:extLst>
              <a:ext uri="{FF2B5EF4-FFF2-40B4-BE49-F238E27FC236}">
                <a16:creationId xmlns:a16="http://schemas.microsoft.com/office/drawing/2014/main" id="{0471E269-BC56-1343-90BE-FB53C7062528}"/>
              </a:ext>
            </a:extLst>
          </p:cNvPr>
          <p:cNvSpPr/>
          <p:nvPr/>
        </p:nvSpPr>
        <p:spPr>
          <a:xfrm>
            <a:off x="7734666" y="298719"/>
            <a:ext cx="996286" cy="441605"/>
          </a:xfrm>
          <a:prstGeom prst="roundRect">
            <a:avLst/>
          </a:prstGeom>
          <a:solidFill>
            <a:srgbClr val="513D4C"/>
          </a:solidFill>
          <a:ln>
            <a:solidFill>
              <a:srgbClr val="F8C1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8C14A"/>
                </a:solidFill>
              </a:rPr>
              <a:t>Donate</a:t>
            </a:r>
          </a:p>
        </p:txBody>
      </p:sp>
      <p:sp>
        <p:nvSpPr>
          <p:cNvPr id="6" name="Rounded Rectangle 5">
            <a:extLst>
              <a:ext uri="{FF2B5EF4-FFF2-40B4-BE49-F238E27FC236}">
                <a16:creationId xmlns:a16="http://schemas.microsoft.com/office/drawing/2014/main" id="{C8E70646-FCE9-6F4E-94AD-9BE3B43F5BCC}"/>
              </a:ext>
            </a:extLst>
          </p:cNvPr>
          <p:cNvSpPr/>
          <p:nvPr/>
        </p:nvSpPr>
        <p:spPr>
          <a:xfrm>
            <a:off x="8861030" y="298718"/>
            <a:ext cx="996286" cy="441605"/>
          </a:xfrm>
          <a:prstGeom prst="roundRect">
            <a:avLst/>
          </a:prstGeom>
          <a:solidFill>
            <a:srgbClr val="EBC043"/>
          </a:solidFill>
          <a:ln>
            <a:solidFill>
              <a:srgbClr val="120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20501"/>
                </a:solidFill>
              </a:rPr>
              <a:t>Login</a:t>
            </a:r>
          </a:p>
        </p:txBody>
      </p:sp>
      <p:sp>
        <p:nvSpPr>
          <p:cNvPr id="7" name="Rounded Rectangle 6">
            <a:extLst>
              <a:ext uri="{FF2B5EF4-FFF2-40B4-BE49-F238E27FC236}">
                <a16:creationId xmlns:a16="http://schemas.microsoft.com/office/drawing/2014/main" id="{FD442A84-4971-A74A-AAD2-C7C3DAE71683}"/>
              </a:ext>
            </a:extLst>
          </p:cNvPr>
          <p:cNvSpPr/>
          <p:nvPr/>
        </p:nvSpPr>
        <p:spPr>
          <a:xfrm>
            <a:off x="11076516" y="298718"/>
            <a:ext cx="996286" cy="441605"/>
          </a:xfrm>
          <a:prstGeom prst="roundRect">
            <a:avLst/>
          </a:prstGeom>
          <a:solidFill>
            <a:srgbClr val="EBC043"/>
          </a:solidFill>
          <a:ln>
            <a:solidFill>
              <a:srgbClr val="120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20501"/>
                </a:solidFill>
              </a:rPr>
              <a:t>Translate</a:t>
            </a:r>
          </a:p>
        </p:txBody>
      </p:sp>
      <p:sp>
        <p:nvSpPr>
          <p:cNvPr id="8" name="Rounded Rectangle 7">
            <a:extLst>
              <a:ext uri="{FF2B5EF4-FFF2-40B4-BE49-F238E27FC236}">
                <a16:creationId xmlns:a16="http://schemas.microsoft.com/office/drawing/2014/main" id="{008052D9-9FF6-A441-8BA8-B219E1BB8EEB}"/>
              </a:ext>
            </a:extLst>
          </p:cNvPr>
          <p:cNvSpPr/>
          <p:nvPr/>
        </p:nvSpPr>
        <p:spPr>
          <a:xfrm>
            <a:off x="9963333" y="298717"/>
            <a:ext cx="996286" cy="441605"/>
          </a:xfrm>
          <a:prstGeom prst="roundRect">
            <a:avLst/>
          </a:prstGeom>
          <a:solidFill>
            <a:srgbClr val="EBC043"/>
          </a:solidFill>
          <a:ln>
            <a:solidFill>
              <a:srgbClr val="120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20501"/>
                </a:solidFill>
              </a:rPr>
              <a:t>Help</a:t>
            </a:r>
          </a:p>
        </p:txBody>
      </p:sp>
      <p:sp>
        <p:nvSpPr>
          <p:cNvPr id="12" name="Rounded Rectangle 11">
            <a:extLst>
              <a:ext uri="{FF2B5EF4-FFF2-40B4-BE49-F238E27FC236}">
                <a16:creationId xmlns:a16="http://schemas.microsoft.com/office/drawing/2014/main" id="{51A9FB20-62F3-FF48-85C2-4A89D949074A}"/>
              </a:ext>
            </a:extLst>
          </p:cNvPr>
          <p:cNvSpPr/>
          <p:nvPr/>
        </p:nvSpPr>
        <p:spPr>
          <a:xfrm>
            <a:off x="6188939" y="1005426"/>
            <a:ext cx="1631769" cy="735539"/>
          </a:xfrm>
          <a:prstGeom prst="roundRect">
            <a:avLst/>
          </a:prstGeom>
          <a:solidFill>
            <a:srgbClr val="29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Community Resources</a:t>
            </a:r>
          </a:p>
        </p:txBody>
      </p:sp>
      <p:sp>
        <p:nvSpPr>
          <p:cNvPr id="13" name="Rounded Rectangle 12">
            <a:extLst>
              <a:ext uri="{FF2B5EF4-FFF2-40B4-BE49-F238E27FC236}">
                <a16:creationId xmlns:a16="http://schemas.microsoft.com/office/drawing/2014/main" id="{78C19C25-4D17-7B4C-A2A9-30B88E9037DA}"/>
              </a:ext>
            </a:extLst>
          </p:cNvPr>
          <p:cNvSpPr/>
          <p:nvPr/>
        </p:nvSpPr>
        <p:spPr>
          <a:xfrm>
            <a:off x="4156934" y="1005425"/>
            <a:ext cx="1631769" cy="735539"/>
          </a:xfrm>
          <a:prstGeom prst="roundRect">
            <a:avLst/>
          </a:prstGeom>
          <a:solidFill>
            <a:srgbClr val="29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Volunteer</a:t>
            </a:r>
          </a:p>
        </p:txBody>
      </p:sp>
      <p:sp>
        <p:nvSpPr>
          <p:cNvPr id="14" name="Rounded Rectangle 13">
            <a:extLst>
              <a:ext uri="{FF2B5EF4-FFF2-40B4-BE49-F238E27FC236}">
                <a16:creationId xmlns:a16="http://schemas.microsoft.com/office/drawing/2014/main" id="{34CCCA0A-0183-9C46-836B-F6CF2A16FDAF}"/>
              </a:ext>
            </a:extLst>
          </p:cNvPr>
          <p:cNvSpPr/>
          <p:nvPr/>
        </p:nvSpPr>
        <p:spPr>
          <a:xfrm>
            <a:off x="2108481" y="1043696"/>
            <a:ext cx="1631769" cy="735539"/>
          </a:xfrm>
          <a:prstGeom prst="roundRect">
            <a:avLst/>
          </a:prstGeom>
          <a:solidFill>
            <a:srgbClr val="29372A"/>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Update </a:t>
            </a:r>
            <a:br>
              <a:rPr lang="en-US" sz="2000" dirty="0">
                <a:solidFill>
                  <a:schemeClr val="bg1"/>
                </a:solidFill>
              </a:rPr>
            </a:br>
            <a:r>
              <a:rPr lang="en-US" sz="2000" dirty="0">
                <a:solidFill>
                  <a:schemeClr val="bg1"/>
                </a:solidFill>
              </a:rPr>
              <a:t>Form</a:t>
            </a:r>
          </a:p>
        </p:txBody>
      </p:sp>
      <p:sp>
        <p:nvSpPr>
          <p:cNvPr id="15" name="Rounded Rectangle 14">
            <a:extLst>
              <a:ext uri="{FF2B5EF4-FFF2-40B4-BE49-F238E27FC236}">
                <a16:creationId xmlns:a16="http://schemas.microsoft.com/office/drawing/2014/main" id="{D987624B-26C2-624F-97A2-C3295B41C1CF}"/>
              </a:ext>
            </a:extLst>
          </p:cNvPr>
          <p:cNvSpPr/>
          <p:nvPr/>
        </p:nvSpPr>
        <p:spPr>
          <a:xfrm>
            <a:off x="159118" y="1024473"/>
            <a:ext cx="1631769" cy="735539"/>
          </a:xfrm>
          <a:prstGeom prst="roundRect">
            <a:avLst/>
          </a:prstGeom>
          <a:solidFill>
            <a:srgbClr val="29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Complete Form</a:t>
            </a:r>
          </a:p>
        </p:txBody>
      </p:sp>
      <p:sp>
        <p:nvSpPr>
          <p:cNvPr id="16" name="Rounded Rectangle 15">
            <a:extLst>
              <a:ext uri="{FF2B5EF4-FFF2-40B4-BE49-F238E27FC236}">
                <a16:creationId xmlns:a16="http://schemas.microsoft.com/office/drawing/2014/main" id="{86209B33-00B7-AF4B-9BE2-4EE91FD9E595}"/>
              </a:ext>
            </a:extLst>
          </p:cNvPr>
          <p:cNvSpPr/>
          <p:nvPr/>
        </p:nvSpPr>
        <p:spPr>
          <a:xfrm>
            <a:off x="8232809" y="1024469"/>
            <a:ext cx="1631769" cy="735539"/>
          </a:xfrm>
          <a:prstGeom prst="roundRect">
            <a:avLst/>
          </a:prstGeom>
          <a:solidFill>
            <a:srgbClr val="29372A"/>
          </a:solidFill>
          <a:ln w="28575">
            <a:solidFill>
              <a:srgbClr val="EBC0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EBC043"/>
                </a:solidFill>
              </a:rPr>
              <a:t>Become a </a:t>
            </a:r>
            <a:br>
              <a:rPr lang="en-US" sz="2000" dirty="0">
                <a:solidFill>
                  <a:srgbClr val="EBC043"/>
                </a:solidFill>
              </a:rPr>
            </a:br>
            <a:r>
              <a:rPr lang="en-US" sz="2000" dirty="0">
                <a:solidFill>
                  <a:srgbClr val="EBC043"/>
                </a:solidFill>
              </a:rPr>
              <a:t>Block Leader</a:t>
            </a:r>
          </a:p>
        </p:txBody>
      </p:sp>
      <p:sp>
        <p:nvSpPr>
          <p:cNvPr id="17" name="Rounded Rectangle 16">
            <a:extLst>
              <a:ext uri="{FF2B5EF4-FFF2-40B4-BE49-F238E27FC236}">
                <a16:creationId xmlns:a16="http://schemas.microsoft.com/office/drawing/2014/main" id="{72197F7E-FB6E-E94D-A9CD-E0C027AFF877}"/>
              </a:ext>
            </a:extLst>
          </p:cNvPr>
          <p:cNvSpPr/>
          <p:nvPr/>
        </p:nvSpPr>
        <p:spPr>
          <a:xfrm>
            <a:off x="10220711" y="1024470"/>
            <a:ext cx="1631769" cy="735539"/>
          </a:xfrm>
          <a:prstGeom prst="roundRect">
            <a:avLst/>
          </a:prstGeom>
          <a:solidFill>
            <a:srgbClr val="29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About Us</a:t>
            </a:r>
          </a:p>
        </p:txBody>
      </p:sp>
      <p:sp>
        <p:nvSpPr>
          <p:cNvPr id="19" name="TextBox 18">
            <a:extLst>
              <a:ext uri="{FF2B5EF4-FFF2-40B4-BE49-F238E27FC236}">
                <a16:creationId xmlns:a16="http://schemas.microsoft.com/office/drawing/2014/main" id="{83B90F2B-4874-EB46-8E0E-D12DE4886990}"/>
              </a:ext>
            </a:extLst>
          </p:cNvPr>
          <p:cNvSpPr txBox="1"/>
          <p:nvPr/>
        </p:nvSpPr>
        <p:spPr>
          <a:xfrm>
            <a:off x="5788700" y="2414960"/>
            <a:ext cx="6063779" cy="4231928"/>
          </a:xfrm>
          <a:prstGeom prst="rect">
            <a:avLst/>
          </a:prstGeom>
          <a:solidFill>
            <a:srgbClr val="86B59A"/>
          </a:solidFill>
        </p:spPr>
        <p:txBody>
          <a:bodyPr wrap="square" lIns="274320" tIns="182880" rIns="274320" rtlCol="0">
            <a:spAutoFit/>
          </a:bodyPr>
          <a:lstStyle/>
          <a:p>
            <a:pPr algn="ctr"/>
            <a:r>
              <a:rPr lang="en-US" sz="2800" dirty="0"/>
              <a:t>Interested in becoming </a:t>
            </a:r>
          </a:p>
          <a:p>
            <a:pPr algn="ctr"/>
            <a:r>
              <a:rPr lang="en-US" sz="2800" dirty="0"/>
              <a:t>a block leader? </a:t>
            </a:r>
          </a:p>
          <a:p>
            <a:pPr algn="ctr"/>
            <a:r>
              <a:rPr lang="en-US" sz="2800" dirty="0"/>
              <a:t>Complete the form below.</a:t>
            </a:r>
          </a:p>
          <a:p>
            <a:r>
              <a:rPr lang="en-US" dirty="0"/>
              <a:t>Name </a:t>
            </a:r>
          </a:p>
          <a:p>
            <a:endParaRPr lang="en-US" dirty="0"/>
          </a:p>
          <a:p>
            <a:endParaRPr lang="en-US" dirty="0"/>
          </a:p>
          <a:p>
            <a:r>
              <a:rPr lang="en-US" dirty="0"/>
              <a:t>Phone Number</a:t>
            </a:r>
          </a:p>
          <a:p>
            <a:endParaRPr lang="en-US" dirty="0"/>
          </a:p>
          <a:p>
            <a:endParaRPr lang="en-US" dirty="0"/>
          </a:p>
          <a:p>
            <a:r>
              <a:rPr lang="en-US" dirty="0"/>
              <a:t>Email Address</a:t>
            </a:r>
          </a:p>
          <a:p>
            <a:endParaRPr lang="en-US" sz="1400" dirty="0"/>
          </a:p>
          <a:p>
            <a:endParaRPr lang="en-US" dirty="0"/>
          </a:p>
          <a:p>
            <a:pPr algn="ctr"/>
            <a:r>
              <a:rPr lang="en-US" dirty="0"/>
              <a:t>ETC.</a:t>
            </a:r>
          </a:p>
        </p:txBody>
      </p:sp>
      <p:sp>
        <p:nvSpPr>
          <p:cNvPr id="2" name="Rounded Rectangle 1">
            <a:extLst>
              <a:ext uri="{FF2B5EF4-FFF2-40B4-BE49-F238E27FC236}">
                <a16:creationId xmlns:a16="http://schemas.microsoft.com/office/drawing/2014/main" id="{850C8B55-6E08-0A4C-AD21-246A1FDF2793}"/>
              </a:ext>
            </a:extLst>
          </p:cNvPr>
          <p:cNvSpPr/>
          <p:nvPr/>
        </p:nvSpPr>
        <p:spPr>
          <a:xfrm>
            <a:off x="6078646" y="4177246"/>
            <a:ext cx="5304609" cy="389965"/>
          </a:xfrm>
          <a:prstGeom prst="roundRect">
            <a:avLst/>
          </a:prstGeom>
          <a:solidFill>
            <a:schemeClr val="bg1"/>
          </a:solidFill>
          <a:ln>
            <a:solidFill>
              <a:srgbClr val="354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86B59A"/>
                </a:solidFill>
              </a:rPr>
              <a:t>Full Name</a:t>
            </a:r>
          </a:p>
        </p:txBody>
      </p:sp>
      <p:sp>
        <p:nvSpPr>
          <p:cNvPr id="21" name="Rounded Rectangle 20">
            <a:extLst>
              <a:ext uri="{FF2B5EF4-FFF2-40B4-BE49-F238E27FC236}">
                <a16:creationId xmlns:a16="http://schemas.microsoft.com/office/drawing/2014/main" id="{27C5D425-6D68-D94E-A96E-1D50F1BE78D0}"/>
              </a:ext>
            </a:extLst>
          </p:cNvPr>
          <p:cNvSpPr/>
          <p:nvPr/>
        </p:nvSpPr>
        <p:spPr>
          <a:xfrm>
            <a:off x="6078648" y="5027181"/>
            <a:ext cx="5304608" cy="389965"/>
          </a:xfrm>
          <a:prstGeom prst="roundRect">
            <a:avLst/>
          </a:prstGeom>
          <a:solidFill>
            <a:schemeClr val="bg1"/>
          </a:solidFill>
          <a:ln>
            <a:solidFill>
              <a:srgbClr val="354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86B59A"/>
                </a:solidFill>
              </a:rPr>
              <a:t>(XXX)XXX-XXXX</a:t>
            </a:r>
          </a:p>
        </p:txBody>
      </p:sp>
      <p:sp>
        <p:nvSpPr>
          <p:cNvPr id="24" name="TextBox 23">
            <a:extLst>
              <a:ext uri="{FF2B5EF4-FFF2-40B4-BE49-F238E27FC236}">
                <a16:creationId xmlns:a16="http://schemas.microsoft.com/office/drawing/2014/main" id="{6C65EAE2-AD85-274E-B06F-CE77CDF5D00F}"/>
              </a:ext>
            </a:extLst>
          </p:cNvPr>
          <p:cNvSpPr txBox="1"/>
          <p:nvPr/>
        </p:nvSpPr>
        <p:spPr>
          <a:xfrm>
            <a:off x="220835" y="2414960"/>
            <a:ext cx="5323777" cy="4262705"/>
          </a:xfrm>
          <a:prstGeom prst="rect">
            <a:avLst/>
          </a:prstGeom>
          <a:solidFill>
            <a:srgbClr val="513D4C"/>
          </a:solidFill>
        </p:spPr>
        <p:txBody>
          <a:bodyPr wrap="square" lIns="274320" tIns="182880" rIns="274320" rtlCol="0">
            <a:spAutoFit/>
          </a:bodyPr>
          <a:lstStyle/>
          <a:p>
            <a:pPr algn="ctr"/>
            <a:r>
              <a:rPr lang="en-US" sz="2800" dirty="0">
                <a:solidFill>
                  <a:schemeClr val="bg1"/>
                </a:solidFill>
              </a:rPr>
              <a:t>Block Leader Responsibilities</a:t>
            </a:r>
          </a:p>
          <a:p>
            <a:endParaRPr lang="en-US" dirty="0">
              <a:solidFill>
                <a:schemeClr val="bg1"/>
              </a:solidFill>
            </a:endParaRPr>
          </a:p>
          <a:p>
            <a:r>
              <a:rPr lang="en-US" dirty="0">
                <a:solidFill>
                  <a:schemeClr val="bg1"/>
                </a:solidFill>
              </a:rPr>
              <a:t>Short description of block leader duties</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Unordered list of block leader’s responsibilities</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Meeting frequency</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Other duties</a:t>
            </a:r>
          </a:p>
          <a:p>
            <a:pPr marL="285750" indent="-285750">
              <a:buFont typeface="Arial" panose="020B0604020202020204" pitchFamily="34" charset="0"/>
              <a:buChar char="•"/>
            </a:pPr>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25" name="Rounded Rectangle 24">
            <a:extLst>
              <a:ext uri="{FF2B5EF4-FFF2-40B4-BE49-F238E27FC236}">
                <a16:creationId xmlns:a16="http://schemas.microsoft.com/office/drawing/2014/main" id="{E3180270-4386-E84D-B52E-8A164BF55676}"/>
              </a:ext>
            </a:extLst>
          </p:cNvPr>
          <p:cNvSpPr/>
          <p:nvPr/>
        </p:nvSpPr>
        <p:spPr>
          <a:xfrm>
            <a:off x="6078646" y="5833530"/>
            <a:ext cx="5304608" cy="389965"/>
          </a:xfrm>
          <a:prstGeom prst="roundRect">
            <a:avLst/>
          </a:prstGeom>
          <a:solidFill>
            <a:schemeClr val="bg1"/>
          </a:solidFill>
          <a:ln>
            <a:solidFill>
              <a:srgbClr val="354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86B59A"/>
                </a:solidFill>
              </a:rPr>
              <a:t>youremail@domain.com</a:t>
            </a:r>
            <a:endParaRPr lang="en-US" dirty="0">
              <a:solidFill>
                <a:srgbClr val="86B59A"/>
              </a:solidFill>
            </a:endParaRPr>
          </a:p>
        </p:txBody>
      </p:sp>
    </p:spTree>
    <p:extLst>
      <p:ext uri="{BB962C8B-B14F-4D97-AF65-F5344CB8AC3E}">
        <p14:creationId xmlns:p14="http://schemas.microsoft.com/office/powerpoint/2010/main" val="2023559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897384"/>
        </a:solidFill>
        <a:effectLst/>
      </p:bgPr>
    </p:bg>
    <p:spTree>
      <p:nvGrpSpPr>
        <p:cNvPr id="1" name=""/>
        <p:cNvGrpSpPr/>
        <p:nvPr/>
      </p:nvGrpSpPr>
      <p:grpSpPr>
        <a:xfrm>
          <a:off x="0" y="0"/>
          <a:ext cx="0" cy="0"/>
          <a:chOff x="0" y="0"/>
          <a:chExt cx="0" cy="0"/>
        </a:xfrm>
      </p:grpSpPr>
      <p:pic>
        <p:nvPicPr>
          <p:cNvPr id="3" name="Picture 2" descr="A view of a city at sunset&#10;&#10;Description automatically generated">
            <a:extLst>
              <a:ext uri="{FF2B5EF4-FFF2-40B4-BE49-F238E27FC236}">
                <a16:creationId xmlns:a16="http://schemas.microsoft.com/office/drawing/2014/main" id="{4CE118F0-C155-D140-9CEF-8514BCA094A3}"/>
              </a:ext>
            </a:extLst>
          </p:cNvPr>
          <p:cNvPicPr>
            <a:picLocks noChangeAspect="1"/>
          </p:cNvPicPr>
          <p:nvPr/>
        </p:nvPicPr>
        <p:blipFill rotWithShape="1">
          <a:blip r:embed="rId3"/>
          <a:srcRect b="15319"/>
          <a:stretch/>
        </p:blipFill>
        <p:spPr>
          <a:xfrm>
            <a:off x="0" y="0"/>
            <a:ext cx="12192000" cy="6882837"/>
          </a:xfrm>
          <a:prstGeom prst="rect">
            <a:avLst/>
          </a:prstGeom>
        </p:spPr>
      </p:pic>
      <p:sp>
        <p:nvSpPr>
          <p:cNvPr id="4" name="TextBox 3">
            <a:extLst>
              <a:ext uri="{FF2B5EF4-FFF2-40B4-BE49-F238E27FC236}">
                <a16:creationId xmlns:a16="http://schemas.microsoft.com/office/drawing/2014/main" id="{E953D1F6-BD54-3C4D-99E0-5340C4996CC2}"/>
              </a:ext>
            </a:extLst>
          </p:cNvPr>
          <p:cNvSpPr txBox="1"/>
          <p:nvPr/>
        </p:nvSpPr>
        <p:spPr>
          <a:xfrm>
            <a:off x="0" y="227135"/>
            <a:ext cx="7734666" cy="584775"/>
          </a:xfrm>
          <a:prstGeom prst="rect">
            <a:avLst/>
          </a:prstGeom>
          <a:noFill/>
        </p:spPr>
        <p:txBody>
          <a:bodyPr wrap="square" rtlCol="0">
            <a:spAutoFit/>
          </a:bodyPr>
          <a:lstStyle/>
          <a:p>
            <a:pPr algn="ctr"/>
            <a:r>
              <a:rPr lang="en-US" sz="3200" dirty="0">
                <a:solidFill>
                  <a:schemeClr val="bg1"/>
                </a:solidFill>
              </a:rPr>
              <a:t>DORCHESTER COMMUNITY CARE NETWORK</a:t>
            </a:r>
          </a:p>
        </p:txBody>
      </p:sp>
      <p:sp>
        <p:nvSpPr>
          <p:cNvPr id="5" name="Rounded Rectangle 4">
            <a:extLst>
              <a:ext uri="{FF2B5EF4-FFF2-40B4-BE49-F238E27FC236}">
                <a16:creationId xmlns:a16="http://schemas.microsoft.com/office/drawing/2014/main" id="{0471E269-BC56-1343-90BE-FB53C7062528}"/>
              </a:ext>
            </a:extLst>
          </p:cNvPr>
          <p:cNvSpPr/>
          <p:nvPr/>
        </p:nvSpPr>
        <p:spPr>
          <a:xfrm>
            <a:off x="7734666" y="298719"/>
            <a:ext cx="996286" cy="441605"/>
          </a:xfrm>
          <a:prstGeom prst="roundRect">
            <a:avLst/>
          </a:prstGeom>
          <a:solidFill>
            <a:srgbClr val="513D4C"/>
          </a:solidFill>
          <a:ln>
            <a:solidFill>
              <a:srgbClr val="F8C1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8C14A"/>
                </a:solidFill>
              </a:rPr>
              <a:t>Donate</a:t>
            </a:r>
          </a:p>
        </p:txBody>
      </p:sp>
      <p:sp>
        <p:nvSpPr>
          <p:cNvPr id="6" name="Rounded Rectangle 5">
            <a:extLst>
              <a:ext uri="{FF2B5EF4-FFF2-40B4-BE49-F238E27FC236}">
                <a16:creationId xmlns:a16="http://schemas.microsoft.com/office/drawing/2014/main" id="{C8E70646-FCE9-6F4E-94AD-9BE3B43F5BCC}"/>
              </a:ext>
            </a:extLst>
          </p:cNvPr>
          <p:cNvSpPr/>
          <p:nvPr/>
        </p:nvSpPr>
        <p:spPr>
          <a:xfrm>
            <a:off x="8861030" y="298718"/>
            <a:ext cx="996286" cy="441605"/>
          </a:xfrm>
          <a:prstGeom prst="roundRect">
            <a:avLst/>
          </a:prstGeom>
          <a:solidFill>
            <a:srgbClr val="EBC043"/>
          </a:solidFill>
          <a:ln>
            <a:solidFill>
              <a:srgbClr val="120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20501"/>
                </a:solidFill>
              </a:rPr>
              <a:t>Login</a:t>
            </a:r>
          </a:p>
        </p:txBody>
      </p:sp>
      <p:sp>
        <p:nvSpPr>
          <p:cNvPr id="7" name="Rounded Rectangle 6">
            <a:extLst>
              <a:ext uri="{FF2B5EF4-FFF2-40B4-BE49-F238E27FC236}">
                <a16:creationId xmlns:a16="http://schemas.microsoft.com/office/drawing/2014/main" id="{FD442A84-4971-A74A-AAD2-C7C3DAE71683}"/>
              </a:ext>
            </a:extLst>
          </p:cNvPr>
          <p:cNvSpPr/>
          <p:nvPr/>
        </p:nvSpPr>
        <p:spPr>
          <a:xfrm>
            <a:off x="11076516" y="298718"/>
            <a:ext cx="996286" cy="441605"/>
          </a:xfrm>
          <a:prstGeom prst="roundRect">
            <a:avLst/>
          </a:prstGeom>
          <a:solidFill>
            <a:srgbClr val="EBC043"/>
          </a:solidFill>
          <a:ln>
            <a:solidFill>
              <a:srgbClr val="120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20501"/>
                </a:solidFill>
              </a:rPr>
              <a:t>Translate</a:t>
            </a:r>
          </a:p>
        </p:txBody>
      </p:sp>
      <p:sp>
        <p:nvSpPr>
          <p:cNvPr id="8" name="Rounded Rectangle 7">
            <a:extLst>
              <a:ext uri="{FF2B5EF4-FFF2-40B4-BE49-F238E27FC236}">
                <a16:creationId xmlns:a16="http://schemas.microsoft.com/office/drawing/2014/main" id="{008052D9-9FF6-A441-8BA8-B219E1BB8EEB}"/>
              </a:ext>
            </a:extLst>
          </p:cNvPr>
          <p:cNvSpPr/>
          <p:nvPr/>
        </p:nvSpPr>
        <p:spPr>
          <a:xfrm>
            <a:off x="9963333" y="298717"/>
            <a:ext cx="996286" cy="441605"/>
          </a:xfrm>
          <a:prstGeom prst="roundRect">
            <a:avLst/>
          </a:prstGeom>
          <a:solidFill>
            <a:srgbClr val="EBC043"/>
          </a:solidFill>
          <a:ln>
            <a:solidFill>
              <a:srgbClr val="120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20501"/>
                </a:solidFill>
              </a:rPr>
              <a:t>Help</a:t>
            </a:r>
          </a:p>
        </p:txBody>
      </p:sp>
      <p:sp>
        <p:nvSpPr>
          <p:cNvPr id="12" name="Rounded Rectangle 11">
            <a:extLst>
              <a:ext uri="{FF2B5EF4-FFF2-40B4-BE49-F238E27FC236}">
                <a16:creationId xmlns:a16="http://schemas.microsoft.com/office/drawing/2014/main" id="{51A9FB20-62F3-FF48-85C2-4A89D949074A}"/>
              </a:ext>
            </a:extLst>
          </p:cNvPr>
          <p:cNvSpPr/>
          <p:nvPr/>
        </p:nvSpPr>
        <p:spPr>
          <a:xfrm>
            <a:off x="6188939" y="1005426"/>
            <a:ext cx="1631769" cy="735539"/>
          </a:xfrm>
          <a:prstGeom prst="roundRect">
            <a:avLst/>
          </a:prstGeom>
          <a:solidFill>
            <a:srgbClr val="29372A"/>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Community Resources</a:t>
            </a:r>
          </a:p>
        </p:txBody>
      </p:sp>
      <p:sp>
        <p:nvSpPr>
          <p:cNvPr id="13" name="Rounded Rectangle 12">
            <a:extLst>
              <a:ext uri="{FF2B5EF4-FFF2-40B4-BE49-F238E27FC236}">
                <a16:creationId xmlns:a16="http://schemas.microsoft.com/office/drawing/2014/main" id="{78C19C25-4D17-7B4C-A2A9-30B88E9037DA}"/>
              </a:ext>
            </a:extLst>
          </p:cNvPr>
          <p:cNvSpPr/>
          <p:nvPr/>
        </p:nvSpPr>
        <p:spPr>
          <a:xfrm>
            <a:off x="4156934" y="1005425"/>
            <a:ext cx="1631769" cy="735539"/>
          </a:xfrm>
          <a:prstGeom prst="roundRect">
            <a:avLst/>
          </a:prstGeom>
          <a:solidFill>
            <a:srgbClr val="29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Volunteer</a:t>
            </a:r>
          </a:p>
        </p:txBody>
      </p:sp>
      <p:sp>
        <p:nvSpPr>
          <p:cNvPr id="14" name="Rounded Rectangle 13">
            <a:extLst>
              <a:ext uri="{FF2B5EF4-FFF2-40B4-BE49-F238E27FC236}">
                <a16:creationId xmlns:a16="http://schemas.microsoft.com/office/drawing/2014/main" id="{34CCCA0A-0183-9C46-836B-F6CF2A16FDAF}"/>
              </a:ext>
            </a:extLst>
          </p:cNvPr>
          <p:cNvSpPr/>
          <p:nvPr/>
        </p:nvSpPr>
        <p:spPr>
          <a:xfrm>
            <a:off x="2108481" y="1043696"/>
            <a:ext cx="1631769" cy="735539"/>
          </a:xfrm>
          <a:prstGeom prst="roundRect">
            <a:avLst/>
          </a:prstGeom>
          <a:solidFill>
            <a:srgbClr val="29372A"/>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Update </a:t>
            </a:r>
            <a:br>
              <a:rPr lang="en-US" sz="2000" dirty="0">
                <a:solidFill>
                  <a:schemeClr val="bg1"/>
                </a:solidFill>
              </a:rPr>
            </a:br>
            <a:r>
              <a:rPr lang="en-US" sz="2000" dirty="0">
                <a:solidFill>
                  <a:schemeClr val="bg1"/>
                </a:solidFill>
              </a:rPr>
              <a:t>Form</a:t>
            </a:r>
          </a:p>
        </p:txBody>
      </p:sp>
      <p:sp>
        <p:nvSpPr>
          <p:cNvPr id="15" name="Rounded Rectangle 14">
            <a:extLst>
              <a:ext uri="{FF2B5EF4-FFF2-40B4-BE49-F238E27FC236}">
                <a16:creationId xmlns:a16="http://schemas.microsoft.com/office/drawing/2014/main" id="{D987624B-26C2-624F-97A2-C3295B41C1CF}"/>
              </a:ext>
            </a:extLst>
          </p:cNvPr>
          <p:cNvSpPr/>
          <p:nvPr/>
        </p:nvSpPr>
        <p:spPr>
          <a:xfrm>
            <a:off x="159118" y="1024473"/>
            <a:ext cx="1631769" cy="735539"/>
          </a:xfrm>
          <a:prstGeom prst="roundRect">
            <a:avLst/>
          </a:prstGeom>
          <a:solidFill>
            <a:srgbClr val="29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Complete Form</a:t>
            </a:r>
          </a:p>
        </p:txBody>
      </p:sp>
      <p:sp>
        <p:nvSpPr>
          <p:cNvPr id="16" name="Rounded Rectangle 15">
            <a:extLst>
              <a:ext uri="{FF2B5EF4-FFF2-40B4-BE49-F238E27FC236}">
                <a16:creationId xmlns:a16="http://schemas.microsoft.com/office/drawing/2014/main" id="{86209B33-00B7-AF4B-9BE2-4EE91FD9E595}"/>
              </a:ext>
            </a:extLst>
          </p:cNvPr>
          <p:cNvSpPr/>
          <p:nvPr/>
        </p:nvSpPr>
        <p:spPr>
          <a:xfrm>
            <a:off x="8232809" y="1024469"/>
            <a:ext cx="1631769" cy="735539"/>
          </a:xfrm>
          <a:prstGeom prst="roundRect">
            <a:avLst/>
          </a:prstGeom>
          <a:solidFill>
            <a:srgbClr val="29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Become a </a:t>
            </a:r>
            <a:br>
              <a:rPr lang="en-US" sz="2000" dirty="0">
                <a:solidFill>
                  <a:schemeClr val="bg1"/>
                </a:solidFill>
              </a:rPr>
            </a:br>
            <a:r>
              <a:rPr lang="en-US" sz="2000" dirty="0">
                <a:solidFill>
                  <a:schemeClr val="bg1"/>
                </a:solidFill>
              </a:rPr>
              <a:t>Block Leader</a:t>
            </a:r>
          </a:p>
        </p:txBody>
      </p:sp>
      <p:sp>
        <p:nvSpPr>
          <p:cNvPr id="17" name="Rounded Rectangle 16">
            <a:extLst>
              <a:ext uri="{FF2B5EF4-FFF2-40B4-BE49-F238E27FC236}">
                <a16:creationId xmlns:a16="http://schemas.microsoft.com/office/drawing/2014/main" id="{72197F7E-FB6E-E94D-A9CD-E0C027AFF877}"/>
              </a:ext>
            </a:extLst>
          </p:cNvPr>
          <p:cNvSpPr/>
          <p:nvPr/>
        </p:nvSpPr>
        <p:spPr>
          <a:xfrm>
            <a:off x="10220711" y="1024470"/>
            <a:ext cx="1631769" cy="735539"/>
          </a:xfrm>
          <a:prstGeom prst="roundRect">
            <a:avLst/>
          </a:prstGeom>
          <a:solidFill>
            <a:srgbClr val="29372A"/>
          </a:solidFill>
          <a:ln w="28575">
            <a:solidFill>
              <a:srgbClr val="EBC0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EBC043"/>
                </a:solidFill>
              </a:rPr>
              <a:t>About Us</a:t>
            </a:r>
          </a:p>
        </p:txBody>
      </p:sp>
      <p:sp>
        <p:nvSpPr>
          <p:cNvPr id="19" name="TextBox 18">
            <a:extLst>
              <a:ext uri="{FF2B5EF4-FFF2-40B4-BE49-F238E27FC236}">
                <a16:creationId xmlns:a16="http://schemas.microsoft.com/office/drawing/2014/main" id="{83B90F2B-4874-EB46-8E0E-D12DE4886990}"/>
              </a:ext>
            </a:extLst>
          </p:cNvPr>
          <p:cNvSpPr txBox="1"/>
          <p:nvPr/>
        </p:nvSpPr>
        <p:spPr>
          <a:xfrm>
            <a:off x="371983" y="2543977"/>
            <a:ext cx="11448034" cy="3431709"/>
          </a:xfrm>
          <a:prstGeom prst="rect">
            <a:avLst/>
          </a:prstGeom>
          <a:solidFill>
            <a:srgbClr val="86B59A"/>
          </a:solidFill>
        </p:spPr>
        <p:txBody>
          <a:bodyPr wrap="square" lIns="274320" tIns="182880" rIns="274320" rtlCol="0">
            <a:spAutoFit/>
          </a:bodyPr>
          <a:lstStyle/>
          <a:p>
            <a:pPr algn="ctr"/>
            <a:r>
              <a:rPr lang="en-US" sz="2800" dirty="0"/>
              <a:t>WHO WE ARE</a:t>
            </a:r>
          </a:p>
          <a:p>
            <a:endParaRPr lang="en-US" dirty="0"/>
          </a:p>
          <a:p>
            <a:r>
              <a:rPr lang="en-US" dirty="0"/>
              <a:t>We are a group of Dorchester residents, community organizers, workers who are connected to Dorchester Not for Sale, Asian American Resource Workshop, Black Lives Matter Boston, New England United For Justice and other community organizations. The group was formed in the wake of the COVID-19 crisis. (Additional about us information will be included about the mission and goals.)</a:t>
            </a:r>
          </a:p>
          <a:p>
            <a:endParaRPr lang="en-US" i="1" dirty="0"/>
          </a:p>
          <a:p>
            <a:r>
              <a:rPr lang="en-US" i="1" dirty="0"/>
              <a:t>Many thanks to </a:t>
            </a:r>
            <a:r>
              <a:rPr lang="en-US" i="1" u="sng" dirty="0">
                <a:hlinkClick r:id="rId4">
                  <a:extLst>
                    <a:ext uri="{A12FA001-AC4F-418D-AE19-62706E023703}">
                      <ahyp:hlinkClr xmlns:ahyp="http://schemas.microsoft.com/office/drawing/2018/hyperlinkcolor" val="tx"/>
                    </a:ext>
                  </a:extLst>
                </a:hlinkClick>
              </a:rPr>
              <a:t>Mutual Aid Medford and Somerville (MAMAS)</a:t>
            </a:r>
            <a:r>
              <a:rPr lang="en-US" i="1" dirty="0"/>
              <a:t>, who initiated creating the original tools that we adapted. To replicate it for your neighborhood, </a:t>
            </a:r>
            <a:r>
              <a:rPr lang="en-US" i="1" u="sng" dirty="0">
                <a:hlinkClick r:id="rId5">
                  <a:extLst>
                    <a:ext uri="{A12FA001-AC4F-418D-AE19-62706E023703}">
                      <ahyp:hlinkClr xmlns:ahyp="http://schemas.microsoft.com/office/drawing/2018/hyperlinkcolor" val="tx"/>
                    </a:ext>
                  </a:extLst>
                </a:hlinkClick>
              </a:rPr>
              <a:t>check out their how-to guide</a:t>
            </a:r>
            <a:r>
              <a:rPr lang="en-US" i="1" dirty="0"/>
              <a:t>.</a:t>
            </a:r>
            <a:endParaRPr lang="en-US" dirty="0"/>
          </a:p>
          <a:p>
            <a:endParaRPr lang="en-US" dirty="0"/>
          </a:p>
          <a:p>
            <a:pPr algn="ctr"/>
            <a:r>
              <a:rPr lang="en-US" dirty="0"/>
              <a:t>(See next slide for view when scrolling further down.)</a:t>
            </a:r>
          </a:p>
        </p:txBody>
      </p:sp>
    </p:spTree>
    <p:extLst>
      <p:ext uri="{BB962C8B-B14F-4D97-AF65-F5344CB8AC3E}">
        <p14:creationId xmlns:p14="http://schemas.microsoft.com/office/powerpoint/2010/main" val="293044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897384"/>
        </a:solidFill>
        <a:effectLst/>
      </p:bgPr>
    </p:bg>
    <p:spTree>
      <p:nvGrpSpPr>
        <p:cNvPr id="1" name=""/>
        <p:cNvGrpSpPr/>
        <p:nvPr/>
      </p:nvGrpSpPr>
      <p:grpSpPr>
        <a:xfrm>
          <a:off x="0" y="0"/>
          <a:ext cx="0" cy="0"/>
          <a:chOff x="0" y="0"/>
          <a:chExt cx="0" cy="0"/>
        </a:xfrm>
      </p:grpSpPr>
      <p:pic>
        <p:nvPicPr>
          <p:cNvPr id="3" name="Picture 2" descr="A view of a city at sunset&#10;&#10;Description automatically generated">
            <a:extLst>
              <a:ext uri="{FF2B5EF4-FFF2-40B4-BE49-F238E27FC236}">
                <a16:creationId xmlns:a16="http://schemas.microsoft.com/office/drawing/2014/main" id="{4CE118F0-C155-D140-9CEF-8514BCA094A3}"/>
              </a:ext>
            </a:extLst>
          </p:cNvPr>
          <p:cNvPicPr>
            <a:picLocks noChangeAspect="1"/>
          </p:cNvPicPr>
          <p:nvPr/>
        </p:nvPicPr>
        <p:blipFill rotWithShape="1">
          <a:blip r:embed="rId3"/>
          <a:srcRect b="15319"/>
          <a:stretch/>
        </p:blipFill>
        <p:spPr>
          <a:xfrm>
            <a:off x="0" y="0"/>
            <a:ext cx="12192000" cy="6882837"/>
          </a:xfrm>
          <a:prstGeom prst="rect">
            <a:avLst/>
          </a:prstGeom>
        </p:spPr>
      </p:pic>
      <p:sp>
        <p:nvSpPr>
          <p:cNvPr id="4" name="TextBox 3">
            <a:extLst>
              <a:ext uri="{FF2B5EF4-FFF2-40B4-BE49-F238E27FC236}">
                <a16:creationId xmlns:a16="http://schemas.microsoft.com/office/drawing/2014/main" id="{E953D1F6-BD54-3C4D-99E0-5340C4996CC2}"/>
              </a:ext>
            </a:extLst>
          </p:cNvPr>
          <p:cNvSpPr txBox="1"/>
          <p:nvPr/>
        </p:nvSpPr>
        <p:spPr>
          <a:xfrm>
            <a:off x="0" y="227135"/>
            <a:ext cx="7734666" cy="584775"/>
          </a:xfrm>
          <a:prstGeom prst="rect">
            <a:avLst/>
          </a:prstGeom>
          <a:noFill/>
        </p:spPr>
        <p:txBody>
          <a:bodyPr wrap="square" rtlCol="0">
            <a:spAutoFit/>
          </a:bodyPr>
          <a:lstStyle/>
          <a:p>
            <a:pPr algn="ctr"/>
            <a:r>
              <a:rPr lang="en-US" sz="3200" dirty="0">
                <a:solidFill>
                  <a:schemeClr val="bg1"/>
                </a:solidFill>
              </a:rPr>
              <a:t>DORCHESTER COMMUNITY CARE NETWORK</a:t>
            </a:r>
          </a:p>
        </p:txBody>
      </p:sp>
      <p:sp>
        <p:nvSpPr>
          <p:cNvPr id="5" name="Rounded Rectangle 4">
            <a:extLst>
              <a:ext uri="{FF2B5EF4-FFF2-40B4-BE49-F238E27FC236}">
                <a16:creationId xmlns:a16="http://schemas.microsoft.com/office/drawing/2014/main" id="{0471E269-BC56-1343-90BE-FB53C7062528}"/>
              </a:ext>
            </a:extLst>
          </p:cNvPr>
          <p:cNvSpPr/>
          <p:nvPr/>
        </p:nvSpPr>
        <p:spPr>
          <a:xfrm>
            <a:off x="7734666" y="298719"/>
            <a:ext cx="996286" cy="441605"/>
          </a:xfrm>
          <a:prstGeom prst="roundRect">
            <a:avLst/>
          </a:prstGeom>
          <a:solidFill>
            <a:srgbClr val="513D4C"/>
          </a:solidFill>
          <a:ln>
            <a:solidFill>
              <a:srgbClr val="F8C1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8C14A"/>
                </a:solidFill>
              </a:rPr>
              <a:t>Donate</a:t>
            </a:r>
          </a:p>
        </p:txBody>
      </p:sp>
      <p:sp>
        <p:nvSpPr>
          <p:cNvPr id="6" name="Rounded Rectangle 5">
            <a:extLst>
              <a:ext uri="{FF2B5EF4-FFF2-40B4-BE49-F238E27FC236}">
                <a16:creationId xmlns:a16="http://schemas.microsoft.com/office/drawing/2014/main" id="{C8E70646-FCE9-6F4E-94AD-9BE3B43F5BCC}"/>
              </a:ext>
            </a:extLst>
          </p:cNvPr>
          <p:cNvSpPr/>
          <p:nvPr/>
        </p:nvSpPr>
        <p:spPr>
          <a:xfrm>
            <a:off x="8861030" y="298718"/>
            <a:ext cx="996286" cy="441605"/>
          </a:xfrm>
          <a:prstGeom prst="roundRect">
            <a:avLst/>
          </a:prstGeom>
          <a:solidFill>
            <a:srgbClr val="EBC043"/>
          </a:solidFill>
          <a:ln>
            <a:solidFill>
              <a:srgbClr val="120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20501"/>
                </a:solidFill>
              </a:rPr>
              <a:t>Login</a:t>
            </a:r>
          </a:p>
        </p:txBody>
      </p:sp>
      <p:sp>
        <p:nvSpPr>
          <p:cNvPr id="7" name="Rounded Rectangle 6">
            <a:extLst>
              <a:ext uri="{FF2B5EF4-FFF2-40B4-BE49-F238E27FC236}">
                <a16:creationId xmlns:a16="http://schemas.microsoft.com/office/drawing/2014/main" id="{FD442A84-4971-A74A-AAD2-C7C3DAE71683}"/>
              </a:ext>
            </a:extLst>
          </p:cNvPr>
          <p:cNvSpPr/>
          <p:nvPr/>
        </p:nvSpPr>
        <p:spPr>
          <a:xfrm>
            <a:off x="11076516" y="298718"/>
            <a:ext cx="996286" cy="441605"/>
          </a:xfrm>
          <a:prstGeom prst="roundRect">
            <a:avLst/>
          </a:prstGeom>
          <a:solidFill>
            <a:srgbClr val="EBC043"/>
          </a:solidFill>
          <a:ln>
            <a:solidFill>
              <a:srgbClr val="120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20501"/>
                </a:solidFill>
              </a:rPr>
              <a:t>Translate</a:t>
            </a:r>
          </a:p>
        </p:txBody>
      </p:sp>
      <p:sp>
        <p:nvSpPr>
          <p:cNvPr id="8" name="Rounded Rectangle 7">
            <a:extLst>
              <a:ext uri="{FF2B5EF4-FFF2-40B4-BE49-F238E27FC236}">
                <a16:creationId xmlns:a16="http://schemas.microsoft.com/office/drawing/2014/main" id="{008052D9-9FF6-A441-8BA8-B219E1BB8EEB}"/>
              </a:ext>
            </a:extLst>
          </p:cNvPr>
          <p:cNvSpPr/>
          <p:nvPr/>
        </p:nvSpPr>
        <p:spPr>
          <a:xfrm>
            <a:off x="9963333" y="298717"/>
            <a:ext cx="996286" cy="441605"/>
          </a:xfrm>
          <a:prstGeom prst="roundRect">
            <a:avLst/>
          </a:prstGeom>
          <a:solidFill>
            <a:srgbClr val="EBC043"/>
          </a:solidFill>
          <a:ln>
            <a:solidFill>
              <a:srgbClr val="120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20501"/>
                </a:solidFill>
              </a:rPr>
              <a:t>Help</a:t>
            </a:r>
          </a:p>
        </p:txBody>
      </p:sp>
      <p:sp>
        <p:nvSpPr>
          <p:cNvPr id="12" name="Rounded Rectangle 11">
            <a:extLst>
              <a:ext uri="{FF2B5EF4-FFF2-40B4-BE49-F238E27FC236}">
                <a16:creationId xmlns:a16="http://schemas.microsoft.com/office/drawing/2014/main" id="{51A9FB20-62F3-FF48-85C2-4A89D949074A}"/>
              </a:ext>
            </a:extLst>
          </p:cNvPr>
          <p:cNvSpPr/>
          <p:nvPr/>
        </p:nvSpPr>
        <p:spPr>
          <a:xfrm>
            <a:off x="6188939" y="1005426"/>
            <a:ext cx="1631769" cy="735539"/>
          </a:xfrm>
          <a:prstGeom prst="roundRect">
            <a:avLst/>
          </a:prstGeom>
          <a:solidFill>
            <a:srgbClr val="29372A"/>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Community Resources</a:t>
            </a:r>
          </a:p>
        </p:txBody>
      </p:sp>
      <p:sp>
        <p:nvSpPr>
          <p:cNvPr id="13" name="Rounded Rectangle 12">
            <a:extLst>
              <a:ext uri="{FF2B5EF4-FFF2-40B4-BE49-F238E27FC236}">
                <a16:creationId xmlns:a16="http://schemas.microsoft.com/office/drawing/2014/main" id="{78C19C25-4D17-7B4C-A2A9-30B88E9037DA}"/>
              </a:ext>
            </a:extLst>
          </p:cNvPr>
          <p:cNvSpPr/>
          <p:nvPr/>
        </p:nvSpPr>
        <p:spPr>
          <a:xfrm>
            <a:off x="4156934" y="1005425"/>
            <a:ext cx="1631769" cy="735539"/>
          </a:xfrm>
          <a:prstGeom prst="roundRect">
            <a:avLst/>
          </a:prstGeom>
          <a:solidFill>
            <a:srgbClr val="29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Volunteer</a:t>
            </a:r>
          </a:p>
        </p:txBody>
      </p:sp>
      <p:sp>
        <p:nvSpPr>
          <p:cNvPr id="14" name="Rounded Rectangle 13">
            <a:extLst>
              <a:ext uri="{FF2B5EF4-FFF2-40B4-BE49-F238E27FC236}">
                <a16:creationId xmlns:a16="http://schemas.microsoft.com/office/drawing/2014/main" id="{34CCCA0A-0183-9C46-836B-F6CF2A16FDAF}"/>
              </a:ext>
            </a:extLst>
          </p:cNvPr>
          <p:cNvSpPr/>
          <p:nvPr/>
        </p:nvSpPr>
        <p:spPr>
          <a:xfrm>
            <a:off x="2108481" y="1043696"/>
            <a:ext cx="1631769" cy="735539"/>
          </a:xfrm>
          <a:prstGeom prst="roundRect">
            <a:avLst/>
          </a:prstGeom>
          <a:solidFill>
            <a:srgbClr val="29372A"/>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Update </a:t>
            </a:r>
            <a:br>
              <a:rPr lang="en-US" sz="2000" dirty="0">
                <a:solidFill>
                  <a:schemeClr val="bg1"/>
                </a:solidFill>
              </a:rPr>
            </a:br>
            <a:r>
              <a:rPr lang="en-US" sz="2000" dirty="0">
                <a:solidFill>
                  <a:schemeClr val="bg1"/>
                </a:solidFill>
              </a:rPr>
              <a:t>Form</a:t>
            </a:r>
          </a:p>
        </p:txBody>
      </p:sp>
      <p:sp>
        <p:nvSpPr>
          <p:cNvPr id="15" name="Rounded Rectangle 14">
            <a:extLst>
              <a:ext uri="{FF2B5EF4-FFF2-40B4-BE49-F238E27FC236}">
                <a16:creationId xmlns:a16="http://schemas.microsoft.com/office/drawing/2014/main" id="{D987624B-26C2-624F-97A2-C3295B41C1CF}"/>
              </a:ext>
            </a:extLst>
          </p:cNvPr>
          <p:cNvSpPr/>
          <p:nvPr/>
        </p:nvSpPr>
        <p:spPr>
          <a:xfrm>
            <a:off x="159118" y="1024473"/>
            <a:ext cx="1631769" cy="735539"/>
          </a:xfrm>
          <a:prstGeom prst="roundRect">
            <a:avLst/>
          </a:prstGeom>
          <a:solidFill>
            <a:srgbClr val="29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Complete Form</a:t>
            </a:r>
          </a:p>
        </p:txBody>
      </p:sp>
      <p:sp>
        <p:nvSpPr>
          <p:cNvPr id="16" name="Rounded Rectangle 15">
            <a:extLst>
              <a:ext uri="{FF2B5EF4-FFF2-40B4-BE49-F238E27FC236}">
                <a16:creationId xmlns:a16="http://schemas.microsoft.com/office/drawing/2014/main" id="{86209B33-00B7-AF4B-9BE2-4EE91FD9E595}"/>
              </a:ext>
            </a:extLst>
          </p:cNvPr>
          <p:cNvSpPr/>
          <p:nvPr/>
        </p:nvSpPr>
        <p:spPr>
          <a:xfrm>
            <a:off x="8232809" y="1024469"/>
            <a:ext cx="1631769" cy="735539"/>
          </a:xfrm>
          <a:prstGeom prst="roundRect">
            <a:avLst/>
          </a:prstGeom>
          <a:solidFill>
            <a:srgbClr val="29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Become a </a:t>
            </a:r>
            <a:br>
              <a:rPr lang="en-US" sz="2000" dirty="0">
                <a:solidFill>
                  <a:schemeClr val="bg1"/>
                </a:solidFill>
              </a:rPr>
            </a:br>
            <a:r>
              <a:rPr lang="en-US" sz="2000" dirty="0">
                <a:solidFill>
                  <a:schemeClr val="bg1"/>
                </a:solidFill>
              </a:rPr>
              <a:t>Block Leader</a:t>
            </a:r>
          </a:p>
        </p:txBody>
      </p:sp>
      <p:sp>
        <p:nvSpPr>
          <p:cNvPr id="17" name="Rounded Rectangle 16">
            <a:extLst>
              <a:ext uri="{FF2B5EF4-FFF2-40B4-BE49-F238E27FC236}">
                <a16:creationId xmlns:a16="http://schemas.microsoft.com/office/drawing/2014/main" id="{72197F7E-FB6E-E94D-A9CD-E0C027AFF877}"/>
              </a:ext>
            </a:extLst>
          </p:cNvPr>
          <p:cNvSpPr/>
          <p:nvPr/>
        </p:nvSpPr>
        <p:spPr>
          <a:xfrm>
            <a:off x="10220711" y="1024470"/>
            <a:ext cx="1631769" cy="735539"/>
          </a:xfrm>
          <a:prstGeom prst="roundRect">
            <a:avLst/>
          </a:prstGeom>
          <a:solidFill>
            <a:srgbClr val="29372A"/>
          </a:solidFill>
          <a:ln w="28575">
            <a:solidFill>
              <a:srgbClr val="EBC0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EBC043"/>
                </a:solidFill>
              </a:rPr>
              <a:t>About Us</a:t>
            </a:r>
          </a:p>
        </p:txBody>
      </p:sp>
      <p:sp>
        <p:nvSpPr>
          <p:cNvPr id="19" name="TextBox 18">
            <a:extLst>
              <a:ext uri="{FF2B5EF4-FFF2-40B4-BE49-F238E27FC236}">
                <a16:creationId xmlns:a16="http://schemas.microsoft.com/office/drawing/2014/main" id="{83B90F2B-4874-EB46-8E0E-D12DE4886990}"/>
              </a:ext>
            </a:extLst>
          </p:cNvPr>
          <p:cNvSpPr txBox="1"/>
          <p:nvPr/>
        </p:nvSpPr>
        <p:spPr>
          <a:xfrm>
            <a:off x="464922" y="2167312"/>
            <a:ext cx="11448034" cy="2539157"/>
          </a:xfrm>
          <a:prstGeom prst="rect">
            <a:avLst/>
          </a:prstGeom>
          <a:solidFill>
            <a:srgbClr val="513D4C"/>
          </a:solidFill>
        </p:spPr>
        <p:txBody>
          <a:bodyPr wrap="square" lIns="274320" tIns="182880" rIns="274320" rtlCol="0">
            <a:spAutoFit/>
          </a:bodyPr>
          <a:lstStyle/>
          <a:p>
            <a:r>
              <a:rPr lang="en-US" sz="2800" dirty="0">
                <a:solidFill>
                  <a:schemeClr val="bg1"/>
                </a:solidFill>
              </a:rPr>
              <a:t>				ORGANIZER PROFILE</a:t>
            </a:r>
          </a:p>
          <a:p>
            <a:r>
              <a:rPr lang="en-US" sz="2800" dirty="0">
                <a:solidFill>
                  <a:schemeClr val="bg1"/>
                </a:solidFill>
              </a:rPr>
              <a:t>				</a:t>
            </a:r>
            <a:r>
              <a:rPr lang="en-US" dirty="0">
                <a:solidFill>
                  <a:schemeClr val="bg1"/>
                </a:solidFill>
              </a:rPr>
              <a:t>Blurb about organizer. </a:t>
            </a:r>
            <a:endParaRPr lang="en-US" sz="2800" dirty="0">
              <a:solidFill>
                <a:schemeClr val="bg1"/>
              </a:solidFill>
            </a:endParaRPr>
          </a:p>
          <a:p>
            <a:r>
              <a:rPr lang="en-US" sz="4000" dirty="0">
                <a:solidFill>
                  <a:schemeClr val="bg1"/>
                </a:solidFill>
              </a:rPr>
              <a:t>				</a:t>
            </a:r>
            <a:r>
              <a:rPr lang="en-US" dirty="0">
                <a:solidFill>
                  <a:schemeClr val="bg1"/>
                </a:solidFill>
              </a:rPr>
              <a:t>Blocks/areas they are serving.</a:t>
            </a:r>
          </a:p>
          <a:p>
            <a:endParaRPr lang="en-US" dirty="0">
              <a:solidFill>
                <a:schemeClr val="bg1"/>
              </a:solidFill>
            </a:endParaRPr>
          </a:p>
          <a:p>
            <a:r>
              <a:rPr lang="en-US" dirty="0">
                <a:solidFill>
                  <a:schemeClr val="bg1"/>
                </a:solidFill>
              </a:rPr>
              <a:t>				Contact information.</a:t>
            </a:r>
          </a:p>
          <a:p>
            <a:r>
              <a:rPr lang="en-US" dirty="0">
                <a:solidFill>
                  <a:schemeClr val="bg1"/>
                </a:solidFill>
              </a:rPr>
              <a:t>				</a:t>
            </a:r>
          </a:p>
        </p:txBody>
      </p:sp>
      <p:sp>
        <p:nvSpPr>
          <p:cNvPr id="9" name="Oval 8">
            <a:extLst>
              <a:ext uri="{FF2B5EF4-FFF2-40B4-BE49-F238E27FC236}">
                <a16:creationId xmlns:a16="http://schemas.microsoft.com/office/drawing/2014/main" id="{C1F76C78-51C9-3446-8459-15A79945CED4}"/>
              </a:ext>
            </a:extLst>
          </p:cNvPr>
          <p:cNvSpPr/>
          <p:nvPr/>
        </p:nvSpPr>
        <p:spPr>
          <a:xfrm>
            <a:off x="1120122" y="2443552"/>
            <a:ext cx="1976717" cy="1970895"/>
          </a:xfrm>
          <a:prstGeom prst="ellipse">
            <a:avLst/>
          </a:prstGeom>
          <a:solidFill>
            <a:srgbClr val="EBC0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354033"/>
                </a:solidFill>
              </a:rPr>
              <a:t>PHOTO OF ORGANIZER</a:t>
            </a:r>
          </a:p>
        </p:txBody>
      </p:sp>
      <p:sp>
        <p:nvSpPr>
          <p:cNvPr id="18" name="TextBox 17">
            <a:extLst>
              <a:ext uri="{FF2B5EF4-FFF2-40B4-BE49-F238E27FC236}">
                <a16:creationId xmlns:a16="http://schemas.microsoft.com/office/drawing/2014/main" id="{4B2A744F-A1ED-F54A-95FC-1F73DE8976ED}"/>
              </a:ext>
            </a:extLst>
          </p:cNvPr>
          <p:cNvSpPr txBox="1"/>
          <p:nvPr/>
        </p:nvSpPr>
        <p:spPr>
          <a:xfrm>
            <a:off x="464922" y="4982709"/>
            <a:ext cx="11448034" cy="2539157"/>
          </a:xfrm>
          <a:prstGeom prst="rect">
            <a:avLst/>
          </a:prstGeom>
          <a:solidFill>
            <a:srgbClr val="513D4C"/>
          </a:solidFill>
        </p:spPr>
        <p:txBody>
          <a:bodyPr wrap="square" lIns="274320" tIns="182880" rIns="274320" rtlCol="0">
            <a:spAutoFit/>
          </a:bodyPr>
          <a:lstStyle/>
          <a:p>
            <a:r>
              <a:rPr lang="en-US" sz="2800" dirty="0">
                <a:solidFill>
                  <a:schemeClr val="bg1"/>
                </a:solidFill>
              </a:rPr>
              <a:t>				ORGANIZER PROFILE</a:t>
            </a:r>
          </a:p>
          <a:p>
            <a:r>
              <a:rPr lang="en-US" sz="2800" dirty="0">
                <a:solidFill>
                  <a:schemeClr val="bg1"/>
                </a:solidFill>
              </a:rPr>
              <a:t>				</a:t>
            </a:r>
            <a:r>
              <a:rPr lang="en-US" dirty="0">
                <a:solidFill>
                  <a:schemeClr val="bg1"/>
                </a:solidFill>
              </a:rPr>
              <a:t>Blurb about organizer. </a:t>
            </a:r>
            <a:endParaRPr lang="en-US" sz="2800" dirty="0">
              <a:solidFill>
                <a:schemeClr val="bg1"/>
              </a:solidFill>
            </a:endParaRPr>
          </a:p>
          <a:p>
            <a:r>
              <a:rPr lang="en-US" sz="4000" dirty="0">
                <a:solidFill>
                  <a:schemeClr val="bg1"/>
                </a:solidFill>
              </a:rPr>
              <a:t>				</a:t>
            </a:r>
            <a:r>
              <a:rPr lang="en-US" dirty="0">
                <a:solidFill>
                  <a:schemeClr val="bg1"/>
                </a:solidFill>
              </a:rPr>
              <a:t>Blocks/areas they are serving.</a:t>
            </a:r>
          </a:p>
          <a:p>
            <a:endParaRPr lang="en-US" dirty="0">
              <a:solidFill>
                <a:schemeClr val="bg1"/>
              </a:solidFill>
            </a:endParaRPr>
          </a:p>
          <a:p>
            <a:r>
              <a:rPr lang="en-US" dirty="0">
                <a:solidFill>
                  <a:schemeClr val="bg1"/>
                </a:solidFill>
              </a:rPr>
              <a:t>				Contact information.</a:t>
            </a:r>
          </a:p>
          <a:p>
            <a:r>
              <a:rPr lang="en-US" dirty="0">
                <a:solidFill>
                  <a:schemeClr val="bg1"/>
                </a:solidFill>
              </a:rPr>
              <a:t>				</a:t>
            </a:r>
          </a:p>
        </p:txBody>
      </p:sp>
      <p:sp>
        <p:nvSpPr>
          <p:cNvPr id="20" name="Oval 19">
            <a:extLst>
              <a:ext uri="{FF2B5EF4-FFF2-40B4-BE49-F238E27FC236}">
                <a16:creationId xmlns:a16="http://schemas.microsoft.com/office/drawing/2014/main" id="{44758705-A78D-B942-A438-76FD35CB117A}"/>
              </a:ext>
            </a:extLst>
          </p:cNvPr>
          <p:cNvSpPr/>
          <p:nvPr/>
        </p:nvSpPr>
        <p:spPr>
          <a:xfrm>
            <a:off x="1120122" y="5258949"/>
            <a:ext cx="1976717" cy="1970895"/>
          </a:xfrm>
          <a:prstGeom prst="ellipse">
            <a:avLst/>
          </a:prstGeom>
          <a:solidFill>
            <a:srgbClr val="EBC0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354033"/>
                </a:solidFill>
              </a:rPr>
              <a:t>PHOTO OF ORGANIZER</a:t>
            </a:r>
          </a:p>
        </p:txBody>
      </p:sp>
    </p:spTree>
    <p:extLst>
      <p:ext uri="{BB962C8B-B14F-4D97-AF65-F5344CB8AC3E}">
        <p14:creationId xmlns:p14="http://schemas.microsoft.com/office/powerpoint/2010/main" val="1175645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897384"/>
        </a:solidFill>
        <a:effectLst/>
      </p:bgPr>
    </p:bg>
    <p:spTree>
      <p:nvGrpSpPr>
        <p:cNvPr id="1" name=""/>
        <p:cNvGrpSpPr/>
        <p:nvPr/>
      </p:nvGrpSpPr>
      <p:grpSpPr>
        <a:xfrm>
          <a:off x="0" y="0"/>
          <a:ext cx="0" cy="0"/>
          <a:chOff x="0" y="0"/>
          <a:chExt cx="0" cy="0"/>
        </a:xfrm>
      </p:grpSpPr>
      <p:pic>
        <p:nvPicPr>
          <p:cNvPr id="3" name="Picture 2" descr="A view of a city at sunset&#10;&#10;Description automatically generated">
            <a:extLst>
              <a:ext uri="{FF2B5EF4-FFF2-40B4-BE49-F238E27FC236}">
                <a16:creationId xmlns:a16="http://schemas.microsoft.com/office/drawing/2014/main" id="{4CE118F0-C155-D140-9CEF-8514BCA094A3}"/>
              </a:ext>
            </a:extLst>
          </p:cNvPr>
          <p:cNvPicPr>
            <a:picLocks noChangeAspect="1"/>
          </p:cNvPicPr>
          <p:nvPr/>
        </p:nvPicPr>
        <p:blipFill rotWithShape="1">
          <a:blip r:embed="rId3"/>
          <a:srcRect b="15319"/>
          <a:stretch/>
        </p:blipFill>
        <p:spPr>
          <a:xfrm>
            <a:off x="0" y="0"/>
            <a:ext cx="12192000" cy="6882837"/>
          </a:xfrm>
          <a:prstGeom prst="rect">
            <a:avLst/>
          </a:prstGeom>
        </p:spPr>
      </p:pic>
      <p:sp>
        <p:nvSpPr>
          <p:cNvPr id="4" name="TextBox 3">
            <a:extLst>
              <a:ext uri="{FF2B5EF4-FFF2-40B4-BE49-F238E27FC236}">
                <a16:creationId xmlns:a16="http://schemas.microsoft.com/office/drawing/2014/main" id="{E953D1F6-BD54-3C4D-99E0-5340C4996CC2}"/>
              </a:ext>
            </a:extLst>
          </p:cNvPr>
          <p:cNvSpPr txBox="1"/>
          <p:nvPr/>
        </p:nvSpPr>
        <p:spPr>
          <a:xfrm>
            <a:off x="0" y="227135"/>
            <a:ext cx="7734666" cy="584775"/>
          </a:xfrm>
          <a:prstGeom prst="rect">
            <a:avLst/>
          </a:prstGeom>
          <a:noFill/>
        </p:spPr>
        <p:txBody>
          <a:bodyPr wrap="square" rtlCol="0">
            <a:spAutoFit/>
          </a:bodyPr>
          <a:lstStyle/>
          <a:p>
            <a:pPr algn="ctr"/>
            <a:r>
              <a:rPr lang="en-US" sz="3200" dirty="0">
                <a:solidFill>
                  <a:schemeClr val="bg1"/>
                </a:solidFill>
              </a:rPr>
              <a:t>DORCHESTER COMMUNITY CARE NETWORK</a:t>
            </a:r>
          </a:p>
        </p:txBody>
      </p:sp>
      <p:sp>
        <p:nvSpPr>
          <p:cNvPr id="5" name="Rounded Rectangle 4">
            <a:extLst>
              <a:ext uri="{FF2B5EF4-FFF2-40B4-BE49-F238E27FC236}">
                <a16:creationId xmlns:a16="http://schemas.microsoft.com/office/drawing/2014/main" id="{0471E269-BC56-1343-90BE-FB53C7062528}"/>
              </a:ext>
            </a:extLst>
          </p:cNvPr>
          <p:cNvSpPr/>
          <p:nvPr/>
        </p:nvSpPr>
        <p:spPr>
          <a:xfrm>
            <a:off x="7734666" y="298719"/>
            <a:ext cx="996286" cy="441605"/>
          </a:xfrm>
          <a:prstGeom prst="roundRect">
            <a:avLst/>
          </a:prstGeom>
          <a:solidFill>
            <a:srgbClr val="513D4C"/>
          </a:solidFill>
          <a:ln>
            <a:solidFill>
              <a:srgbClr val="F8C1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8C14A"/>
                </a:solidFill>
              </a:rPr>
              <a:t>Donate</a:t>
            </a:r>
          </a:p>
        </p:txBody>
      </p:sp>
      <p:sp>
        <p:nvSpPr>
          <p:cNvPr id="6" name="Rounded Rectangle 5">
            <a:extLst>
              <a:ext uri="{FF2B5EF4-FFF2-40B4-BE49-F238E27FC236}">
                <a16:creationId xmlns:a16="http://schemas.microsoft.com/office/drawing/2014/main" id="{C8E70646-FCE9-6F4E-94AD-9BE3B43F5BCC}"/>
              </a:ext>
            </a:extLst>
          </p:cNvPr>
          <p:cNvSpPr/>
          <p:nvPr/>
        </p:nvSpPr>
        <p:spPr>
          <a:xfrm>
            <a:off x="8861030" y="298718"/>
            <a:ext cx="996286" cy="441605"/>
          </a:xfrm>
          <a:prstGeom prst="roundRect">
            <a:avLst/>
          </a:prstGeom>
          <a:solidFill>
            <a:srgbClr val="86B59A"/>
          </a:solidFill>
          <a:ln>
            <a:solidFill>
              <a:srgbClr val="120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20501"/>
                </a:solidFill>
              </a:rPr>
              <a:t>Login</a:t>
            </a:r>
          </a:p>
        </p:txBody>
      </p:sp>
      <p:sp>
        <p:nvSpPr>
          <p:cNvPr id="7" name="Rounded Rectangle 6">
            <a:extLst>
              <a:ext uri="{FF2B5EF4-FFF2-40B4-BE49-F238E27FC236}">
                <a16:creationId xmlns:a16="http://schemas.microsoft.com/office/drawing/2014/main" id="{FD442A84-4971-A74A-AAD2-C7C3DAE71683}"/>
              </a:ext>
            </a:extLst>
          </p:cNvPr>
          <p:cNvSpPr/>
          <p:nvPr/>
        </p:nvSpPr>
        <p:spPr>
          <a:xfrm>
            <a:off x="11076516" y="298718"/>
            <a:ext cx="996286" cy="441605"/>
          </a:xfrm>
          <a:prstGeom prst="roundRect">
            <a:avLst/>
          </a:prstGeom>
          <a:solidFill>
            <a:srgbClr val="EBC043"/>
          </a:solidFill>
          <a:ln>
            <a:solidFill>
              <a:srgbClr val="120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20501"/>
                </a:solidFill>
              </a:rPr>
              <a:t>Translate</a:t>
            </a:r>
          </a:p>
        </p:txBody>
      </p:sp>
      <p:sp>
        <p:nvSpPr>
          <p:cNvPr id="8" name="Rounded Rectangle 7">
            <a:extLst>
              <a:ext uri="{FF2B5EF4-FFF2-40B4-BE49-F238E27FC236}">
                <a16:creationId xmlns:a16="http://schemas.microsoft.com/office/drawing/2014/main" id="{008052D9-9FF6-A441-8BA8-B219E1BB8EEB}"/>
              </a:ext>
            </a:extLst>
          </p:cNvPr>
          <p:cNvSpPr/>
          <p:nvPr/>
        </p:nvSpPr>
        <p:spPr>
          <a:xfrm>
            <a:off x="9963333" y="298717"/>
            <a:ext cx="996286" cy="441605"/>
          </a:xfrm>
          <a:prstGeom prst="roundRect">
            <a:avLst/>
          </a:prstGeom>
          <a:solidFill>
            <a:srgbClr val="EBC043"/>
          </a:solidFill>
          <a:ln>
            <a:solidFill>
              <a:srgbClr val="120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20501"/>
                </a:solidFill>
              </a:rPr>
              <a:t>Help</a:t>
            </a:r>
          </a:p>
        </p:txBody>
      </p:sp>
      <p:sp>
        <p:nvSpPr>
          <p:cNvPr id="12" name="Rounded Rectangle 11">
            <a:extLst>
              <a:ext uri="{FF2B5EF4-FFF2-40B4-BE49-F238E27FC236}">
                <a16:creationId xmlns:a16="http://schemas.microsoft.com/office/drawing/2014/main" id="{51A9FB20-62F3-FF48-85C2-4A89D949074A}"/>
              </a:ext>
            </a:extLst>
          </p:cNvPr>
          <p:cNvSpPr/>
          <p:nvPr/>
        </p:nvSpPr>
        <p:spPr>
          <a:xfrm>
            <a:off x="6188939" y="1005426"/>
            <a:ext cx="1631769" cy="735539"/>
          </a:xfrm>
          <a:prstGeom prst="roundRect">
            <a:avLst/>
          </a:prstGeom>
          <a:solidFill>
            <a:srgbClr val="29372A"/>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Community Resources</a:t>
            </a:r>
          </a:p>
        </p:txBody>
      </p:sp>
      <p:sp>
        <p:nvSpPr>
          <p:cNvPr id="13" name="Rounded Rectangle 12">
            <a:extLst>
              <a:ext uri="{FF2B5EF4-FFF2-40B4-BE49-F238E27FC236}">
                <a16:creationId xmlns:a16="http://schemas.microsoft.com/office/drawing/2014/main" id="{78C19C25-4D17-7B4C-A2A9-30B88E9037DA}"/>
              </a:ext>
            </a:extLst>
          </p:cNvPr>
          <p:cNvSpPr/>
          <p:nvPr/>
        </p:nvSpPr>
        <p:spPr>
          <a:xfrm>
            <a:off x="4156934" y="1005425"/>
            <a:ext cx="1631769" cy="735539"/>
          </a:xfrm>
          <a:prstGeom prst="roundRect">
            <a:avLst/>
          </a:prstGeom>
          <a:solidFill>
            <a:srgbClr val="29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Volunteer</a:t>
            </a:r>
          </a:p>
        </p:txBody>
      </p:sp>
      <p:sp>
        <p:nvSpPr>
          <p:cNvPr id="14" name="Rounded Rectangle 13">
            <a:extLst>
              <a:ext uri="{FF2B5EF4-FFF2-40B4-BE49-F238E27FC236}">
                <a16:creationId xmlns:a16="http://schemas.microsoft.com/office/drawing/2014/main" id="{34CCCA0A-0183-9C46-836B-F6CF2A16FDAF}"/>
              </a:ext>
            </a:extLst>
          </p:cNvPr>
          <p:cNvSpPr/>
          <p:nvPr/>
        </p:nvSpPr>
        <p:spPr>
          <a:xfrm>
            <a:off x="2108481" y="1043696"/>
            <a:ext cx="1631769" cy="735539"/>
          </a:xfrm>
          <a:prstGeom prst="roundRect">
            <a:avLst/>
          </a:prstGeom>
          <a:solidFill>
            <a:srgbClr val="29372A"/>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Update </a:t>
            </a:r>
            <a:br>
              <a:rPr lang="en-US" sz="2000" dirty="0">
                <a:solidFill>
                  <a:schemeClr val="bg1"/>
                </a:solidFill>
              </a:rPr>
            </a:br>
            <a:r>
              <a:rPr lang="en-US" sz="2000" dirty="0">
                <a:solidFill>
                  <a:schemeClr val="bg1"/>
                </a:solidFill>
              </a:rPr>
              <a:t>Form</a:t>
            </a:r>
          </a:p>
        </p:txBody>
      </p:sp>
      <p:sp>
        <p:nvSpPr>
          <p:cNvPr id="15" name="Rounded Rectangle 14">
            <a:extLst>
              <a:ext uri="{FF2B5EF4-FFF2-40B4-BE49-F238E27FC236}">
                <a16:creationId xmlns:a16="http://schemas.microsoft.com/office/drawing/2014/main" id="{D987624B-26C2-624F-97A2-C3295B41C1CF}"/>
              </a:ext>
            </a:extLst>
          </p:cNvPr>
          <p:cNvSpPr/>
          <p:nvPr/>
        </p:nvSpPr>
        <p:spPr>
          <a:xfrm>
            <a:off x="159118" y="1024473"/>
            <a:ext cx="1631769" cy="735539"/>
          </a:xfrm>
          <a:prstGeom prst="roundRect">
            <a:avLst/>
          </a:prstGeom>
          <a:solidFill>
            <a:srgbClr val="29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Complete Form</a:t>
            </a:r>
          </a:p>
        </p:txBody>
      </p:sp>
      <p:sp>
        <p:nvSpPr>
          <p:cNvPr id="16" name="Rounded Rectangle 15">
            <a:extLst>
              <a:ext uri="{FF2B5EF4-FFF2-40B4-BE49-F238E27FC236}">
                <a16:creationId xmlns:a16="http://schemas.microsoft.com/office/drawing/2014/main" id="{86209B33-00B7-AF4B-9BE2-4EE91FD9E595}"/>
              </a:ext>
            </a:extLst>
          </p:cNvPr>
          <p:cNvSpPr/>
          <p:nvPr/>
        </p:nvSpPr>
        <p:spPr>
          <a:xfrm>
            <a:off x="8232809" y="1024469"/>
            <a:ext cx="1631769" cy="735539"/>
          </a:xfrm>
          <a:prstGeom prst="roundRect">
            <a:avLst/>
          </a:prstGeom>
          <a:solidFill>
            <a:srgbClr val="29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Become a </a:t>
            </a:r>
            <a:br>
              <a:rPr lang="en-US" sz="2000" dirty="0">
                <a:solidFill>
                  <a:schemeClr val="bg1"/>
                </a:solidFill>
              </a:rPr>
            </a:br>
            <a:r>
              <a:rPr lang="en-US" sz="2000" dirty="0">
                <a:solidFill>
                  <a:schemeClr val="bg1"/>
                </a:solidFill>
              </a:rPr>
              <a:t>Block Leader</a:t>
            </a:r>
          </a:p>
        </p:txBody>
      </p:sp>
      <p:sp>
        <p:nvSpPr>
          <p:cNvPr id="17" name="Rounded Rectangle 16">
            <a:extLst>
              <a:ext uri="{FF2B5EF4-FFF2-40B4-BE49-F238E27FC236}">
                <a16:creationId xmlns:a16="http://schemas.microsoft.com/office/drawing/2014/main" id="{72197F7E-FB6E-E94D-A9CD-E0C027AFF877}"/>
              </a:ext>
            </a:extLst>
          </p:cNvPr>
          <p:cNvSpPr/>
          <p:nvPr/>
        </p:nvSpPr>
        <p:spPr>
          <a:xfrm>
            <a:off x="10220711" y="1024470"/>
            <a:ext cx="1631769" cy="735539"/>
          </a:xfrm>
          <a:prstGeom prst="roundRect">
            <a:avLst/>
          </a:prstGeom>
          <a:solidFill>
            <a:srgbClr val="29372A"/>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About Us</a:t>
            </a:r>
          </a:p>
        </p:txBody>
      </p:sp>
      <p:sp>
        <p:nvSpPr>
          <p:cNvPr id="19" name="TextBox 18">
            <a:extLst>
              <a:ext uri="{FF2B5EF4-FFF2-40B4-BE49-F238E27FC236}">
                <a16:creationId xmlns:a16="http://schemas.microsoft.com/office/drawing/2014/main" id="{83B90F2B-4874-EB46-8E0E-D12DE4886990}"/>
              </a:ext>
            </a:extLst>
          </p:cNvPr>
          <p:cNvSpPr txBox="1"/>
          <p:nvPr/>
        </p:nvSpPr>
        <p:spPr>
          <a:xfrm>
            <a:off x="322669" y="2091161"/>
            <a:ext cx="11448034" cy="5093702"/>
          </a:xfrm>
          <a:prstGeom prst="rect">
            <a:avLst/>
          </a:prstGeom>
          <a:solidFill>
            <a:srgbClr val="86B59A"/>
          </a:solidFill>
        </p:spPr>
        <p:txBody>
          <a:bodyPr wrap="square" lIns="274320" tIns="182880" rIns="274320" rtlCol="0">
            <a:spAutoFit/>
          </a:bodyPr>
          <a:lstStyle/>
          <a:p>
            <a:pPr algn="ctr"/>
            <a:r>
              <a:rPr lang="en-US" sz="2800" dirty="0"/>
              <a:t>Login</a:t>
            </a:r>
            <a:endParaRPr lang="en-US" dirty="0"/>
          </a:p>
          <a:p>
            <a:r>
              <a:rPr lang="en-US" dirty="0"/>
              <a:t>Welcome back. Please login to your account.</a:t>
            </a:r>
          </a:p>
          <a:p>
            <a:endParaRPr lang="en-US" dirty="0"/>
          </a:p>
          <a:p>
            <a:endParaRPr lang="en-US" dirty="0"/>
          </a:p>
          <a:p>
            <a:endParaRPr lang="en-US" dirty="0"/>
          </a:p>
          <a:p>
            <a:pPr algn="ctr"/>
            <a:r>
              <a:rPr lang="en-US" dirty="0"/>
              <a:t>---------------------------------------------------------------   OR   ---------------------------------------------------------------</a:t>
            </a:r>
          </a:p>
          <a:p>
            <a:r>
              <a:rPr lang="en-US" dirty="0"/>
              <a:t>Enter your email address</a:t>
            </a:r>
          </a:p>
          <a:p>
            <a:endParaRPr lang="en-US" dirty="0"/>
          </a:p>
          <a:p>
            <a:endParaRPr lang="en-US" dirty="0"/>
          </a:p>
          <a:p>
            <a:r>
              <a:rPr lang="en-US" dirty="0"/>
              <a:t>Password</a:t>
            </a:r>
          </a:p>
          <a:p>
            <a:endParaRPr lang="en-US" dirty="0"/>
          </a:p>
          <a:p>
            <a:endParaRPr lang="en-US" dirty="0"/>
          </a:p>
          <a:p>
            <a:r>
              <a:rPr lang="en-US" dirty="0">
                <a:solidFill>
                  <a:srgbClr val="513D4C"/>
                </a:solidFill>
              </a:rPr>
              <a:t>			          </a:t>
            </a:r>
            <a:r>
              <a:rPr lang="en-US" u="sng" dirty="0">
                <a:solidFill>
                  <a:srgbClr val="513D4C"/>
                </a:solidFill>
              </a:rPr>
              <a:t>I forgot my password.</a:t>
            </a:r>
          </a:p>
          <a:p>
            <a:endParaRPr lang="en-US" dirty="0"/>
          </a:p>
          <a:p>
            <a:endParaRPr lang="en-US" dirty="0"/>
          </a:p>
          <a:p>
            <a:r>
              <a:rPr lang="en-US" dirty="0"/>
              <a:t>Don’t have an account? Click here to create one: </a:t>
            </a:r>
          </a:p>
          <a:p>
            <a:endParaRPr lang="en-US" dirty="0"/>
          </a:p>
        </p:txBody>
      </p:sp>
      <p:sp>
        <p:nvSpPr>
          <p:cNvPr id="2" name="Rounded Rectangle 1">
            <a:extLst>
              <a:ext uri="{FF2B5EF4-FFF2-40B4-BE49-F238E27FC236}">
                <a16:creationId xmlns:a16="http://schemas.microsoft.com/office/drawing/2014/main" id="{E9CF2F6E-B923-C34C-BFC9-1C79A08EACF4}"/>
              </a:ext>
            </a:extLst>
          </p:cNvPr>
          <p:cNvSpPr/>
          <p:nvPr/>
        </p:nvSpPr>
        <p:spPr>
          <a:xfrm>
            <a:off x="537512" y="3039263"/>
            <a:ext cx="4773706" cy="48409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354033"/>
                </a:solidFill>
              </a:rPr>
              <a:t>G    Login with Gmail</a:t>
            </a:r>
          </a:p>
        </p:txBody>
      </p:sp>
      <p:sp>
        <p:nvSpPr>
          <p:cNvPr id="18" name="Rounded Rectangle 17">
            <a:extLst>
              <a:ext uri="{FF2B5EF4-FFF2-40B4-BE49-F238E27FC236}">
                <a16:creationId xmlns:a16="http://schemas.microsoft.com/office/drawing/2014/main" id="{2EEE594E-CD42-664F-8C6B-C362F33E7CE5}"/>
              </a:ext>
            </a:extLst>
          </p:cNvPr>
          <p:cNvSpPr/>
          <p:nvPr/>
        </p:nvSpPr>
        <p:spPr>
          <a:xfrm>
            <a:off x="5633887" y="3039259"/>
            <a:ext cx="4773706" cy="484094"/>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F    Login with Facebook</a:t>
            </a:r>
          </a:p>
        </p:txBody>
      </p:sp>
      <p:sp>
        <p:nvSpPr>
          <p:cNvPr id="20" name="Rounded Rectangle 19">
            <a:extLst>
              <a:ext uri="{FF2B5EF4-FFF2-40B4-BE49-F238E27FC236}">
                <a16:creationId xmlns:a16="http://schemas.microsoft.com/office/drawing/2014/main" id="{E48991F8-AA83-9A41-9CD5-D9B03102C4DD}"/>
              </a:ext>
            </a:extLst>
          </p:cNvPr>
          <p:cNvSpPr/>
          <p:nvPr/>
        </p:nvSpPr>
        <p:spPr>
          <a:xfrm>
            <a:off x="539950" y="4410142"/>
            <a:ext cx="5304609" cy="389965"/>
          </a:xfrm>
          <a:prstGeom prst="roundRect">
            <a:avLst/>
          </a:prstGeom>
          <a:solidFill>
            <a:schemeClr val="bg1"/>
          </a:solidFill>
          <a:ln>
            <a:solidFill>
              <a:srgbClr val="354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86B59A"/>
                </a:solidFill>
              </a:rPr>
              <a:t>youremail@domain.com</a:t>
            </a:r>
            <a:endParaRPr lang="en-US" dirty="0">
              <a:solidFill>
                <a:srgbClr val="86B59A"/>
              </a:solidFill>
            </a:endParaRPr>
          </a:p>
        </p:txBody>
      </p:sp>
      <p:sp>
        <p:nvSpPr>
          <p:cNvPr id="21" name="Rounded Rectangle 20">
            <a:extLst>
              <a:ext uri="{FF2B5EF4-FFF2-40B4-BE49-F238E27FC236}">
                <a16:creationId xmlns:a16="http://schemas.microsoft.com/office/drawing/2014/main" id="{1DB4E3AF-AA6E-4A44-8509-B35C57C89E2A}"/>
              </a:ext>
            </a:extLst>
          </p:cNvPr>
          <p:cNvSpPr/>
          <p:nvPr/>
        </p:nvSpPr>
        <p:spPr>
          <a:xfrm>
            <a:off x="537512" y="5193099"/>
            <a:ext cx="5304609" cy="389965"/>
          </a:xfrm>
          <a:prstGeom prst="roundRect">
            <a:avLst/>
          </a:prstGeom>
          <a:solidFill>
            <a:schemeClr val="bg1"/>
          </a:solidFill>
          <a:ln>
            <a:solidFill>
              <a:srgbClr val="354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86B59A"/>
                </a:solidFill>
              </a:rPr>
              <a:t>password</a:t>
            </a:r>
          </a:p>
        </p:txBody>
      </p:sp>
      <p:sp>
        <p:nvSpPr>
          <p:cNvPr id="22" name="Rounded Rectangle 21">
            <a:extLst>
              <a:ext uri="{FF2B5EF4-FFF2-40B4-BE49-F238E27FC236}">
                <a16:creationId xmlns:a16="http://schemas.microsoft.com/office/drawing/2014/main" id="{749FA1D0-A8F6-4D41-B36B-77FD92EE4DD8}"/>
              </a:ext>
            </a:extLst>
          </p:cNvPr>
          <p:cNvSpPr/>
          <p:nvPr/>
        </p:nvSpPr>
        <p:spPr>
          <a:xfrm>
            <a:off x="537512" y="5738277"/>
            <a:ext cx="982006" cy="389965"/>
          </a:xfrm>
          <a:prstGeom prst="roundRect">
            <a:avLst/>
          </a:prstGeom>
          <a:solidFill>
            <a:srgbClr val="513D4C"/>
          </a:solidFill>
          <a:ln>
            <a:solidFill>
              <a:srgbClr val="354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Login</a:t>
            </a:r>
          </a:p>
        </p:txBody>
      </p:sp>
      <p:sp>
        <p:nvSpPr>
          <p:cNvPr id="23" name="Rounded Rectangle 22">
            <a:extLst>
              <a:ext uri="{FF2B5EF4-FFF2-40B4-BE49-F238E27FC236}">
                <a16:creationId xmlns:a16="http://schemas.microsoft.com/office/drawing/2014/main" id="{19EB294A-FBA6-DC48-A7C9-B4E9A227FA83}"/>
              </a:ext>
            </a:extLst>
          </p:cNvPr>
          <p:cNvSpPr/>
          <p:nvPr/>
        </p:nvSpPr>
        <p:spPr>
          <a:xfrm>
            <a:off x="5160913" y="6461709"/>
            <a:ext cx="1870174" cy="441605"/>
          </a:xfrm>
          <a:prstGeom prst="roundRect">
            <a:avLst/>
          </a:prstGeom>
          <a:solidFill>
            <a:srgbClr val="EBC043"/>
          </a:solidFill>
          <a:ln>
            <a:solidFill>
              <a:srgbClr val="120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20501"/>
                </a:solidFill>
              </a:rPr>
              <a:t>Create Account</a:t>
            </a:r>
          </a:p>
        </p:txBody>
      </p:sp>
    </p:spTree>
    <p:extLst>
      <p:ext uri="{BB962C8B-B14F-4D97-AF65-F5344CB8AC3E}">
        <p14:creationId xmlns:p14="http://schemas.microsoft.com/office/powerpoint/2010/main" val="3093344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897384"/>
        </a:solidFill>
        <a:effectLst/>
      </p:bgPr>
    </p:bg>
    <p:spTree>
      <p:nvGrpSpPr>
        <p:cNvPr id="1" name=""/>
        <p:cNvGrpSpPr/>
        <p:nvPr/>
      </p:nvGrpSpPr>
      <p:grpSpPr>
        <a:xfrm>
          <a:off x="0" y="0"/>
          <a:ext cx="0" cy="0"/>
          <a:chOff x="0" y="0"/>
          <a:chExt cx="0" cy="0"/>
        </a:xfrm>
      </p:grpSpPr>
      <p:pic>
        <p:nvPicPr>
          <p:cNvPr id="3" name="Picture 2" descr="A view of a city at sunset&#10;&#10;Description automatically generated">
            <a:extLst>
              <a:ext uri="{FF2B5EF4-FFF2-40B4-BE49-F238E27FC236}">
                <a16:creationId xmlns:a16="http://schemas.microsoft.com/office/drawing/2014/main" id="{4CE118F0-C155-D140-9CEF-8514BCA094A3}"/>
              </a:ext>
            </a:extLst>
          </p:cNvPr>
          <p:cNvPicPr>
            <a:picLocks noChangeAspect="1"/>
          </p:cNvPicPr>
          <p:nvPr/>
        </p:nvPicPr>
        <p:blipFill rotWithShape="1">
          <a:blip r:embed="rId3"/>
          <a:srcRect b="15319"/>
          <a:stretch/>
        </p:blipFill>
        <p:spPr>
          <a:xfrm>
            <a:off x="0" y="0"/>
            <a:ext cx="12192000" cy="6882837"/>
          </a:xfrm>
          <a:prstGeom prst="rect">
            <a:avLst/>
          </a:prstGeom>
        </p:spPr>
      </p:pic>
      <p:sp>
        <p:nvSpPr>
          <p:cNvPr id="4" name="TextBox 3">
            <a:extLst>
              <a:ext uri="{FF2B5EF4-FFF2-40B4-BE49-F238E27FC236}">
                <a16:creationId xmlns:a16="http://schemas.microsoft.com/office/drawing/2014/main" id="{E953D1F6-BD54-3C4D-99E0-5340C4996CC2}"/>
              </a:ext>
            </a:extLst>
          </p:cNvPr>
          <p:cNvSpPr txBox="1"/>
          <p:nvPr/>
        </p:nvSpPr>
        <p:spPr>
          <a:xfrm>
            <a:off x="0" y="227135"/>
            <a:ext cx="7734666" cy="584775"/>
          </a:xfrm>
          <a:prstGeom prst="rect">
            <a:avLst/>
          </a:prstGeom>
          <a:noFill/>
        </p:spPr>
        <p:txBody>
          <a:bodyPr wrap="square" rtlCol="0">
            <a:spAutoFit/>
          </a:bodyPr>
          <a:lstStyle/>
          <a:p>
            <a:pPr algn="ctr"/>
            <a:r>
              <a:rPr lang="en-US" sz="3200" dirty="0">
                <a:solidFill>
                  <a:schemeClr val="bg1"/>
                </a:solidFill>
              </a:rPr>
              <a:t>DORCHESTER COMMUNITY CARE NETWORK</a:t>
            </a:r>
          </a:p>
        </p:txBody>
      </p:sp>
      <p:sp>
        <p:nvSpPr>
          <p:cNvPr id="5" name="Rounded Rectangle 4">
            <a:extLst>
              <a:ext uri="{FF2B5EF4-FFF2-40B4-BE49-F238E27FC236}">
                <a16:creationId xmlns:a16="http://schemas.microsoft.com/office/drawing/2014/main" id="{0471E269-BC56-1343-90BE-FB53C7062528}"/>
              </a:ext>
            </a:extLst>
          </p:cNvPr>
          <p:cNvSpPr/>
          <p:nvPr/>
        </p:nvSpPr>
        <p:spPr>
          <a:xfrm>
            <a:off x="7734666" y="298719"/>
            <a:ext cx="996286" cy="441605"/>
          </a:xfrm>
          <a:prstGeom prst="roundRect">
            <a:avLst/>
          </a:prstGeom>
          <a:solidFill>
            <a:srgbClr val="513D4C"/>
          </a:solidFill>
          <a:ln>
            <a:solidFill>
              <a:srgbClr val="F8C1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8C14A"/>
                </a:solidFill>
              </a:rPr>
              <a:t>Donate</a:t>
            </a:r>
          </a:p>
        </p:txBody>
      </p:sp>
      <p:sp>
        <p:nvSpPr>
          <p:cNvPr id="6" name="Rounded Rectangle 5">
            <a:extLst>
              <a:ext uri="{FF2B5EF4-FFF2-40B4-BE49-F238E27FC236}">
                <a16:creationId xmlns:a16="http://schemas.microsoft.com/office/drawing/2014/main" id="{C8E70646-FCE9-6F4E-94AD-9BE3B43F5BCC}"/>
              </a:ext>
            </a:extLst>
          </p:cNvPr>
          <p:cNvSpPr/>
          <p:nvPr/>
        </p:nvSpPr>
        <p:spPr>
          <a:xfrm>
            <a:off x="8861030" y="298718"/>
            <a:ext cx="996286" cy="441605"/>
          </a:xfrm>
          <a:prstGeom prst="roundRect">
            <a:avLst/>
          </a:prstGeom>
          <a:solidFill>
            <a:srgbClr val="86B59A"/>
          </a:solidFill>
          <a:ln>
            <a:solidFill>
              <a:srgbClr val="120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20501"/>
                </a:solidFill>
              </a:rPr>
              <a:t>Login</a:t>
            </a:r>
          </a:p>
        </p:txBody>
      </p:sp>
      <p:sp>
        <p:nvSpPr>
          <p:cNvPr id="7" name="Rounded Rectangle 6">
            <a:extLst>
              <a:ext uri="{FF2B5EF4-FFF2-40B4-BE49-F238E27FC236}">
                <a16:creationId xmlns:a16="http://schemas.microsoft.com/office/drawing/2014/main" id="{FD442A84-4971-A74A-AAD2-C7C3DAE71683}"/>
              </a:ext>
            </a:extLst>
          </p:cNvPr>
          <p:cNvSpPr/>
          <p:nvPr/>
        </p:nvSpPr>
        <p:spPr>
          <a:xfrm>
            <a:off x="11076516" y="298718"/>
            <a:ext cx="996286" cy="441605"/>
          </a:xfrm>
          <a:prstGeom prst="roundRect">
            <a:avLst/>
          </a:prstGeom>
          <a:solidFill>
            <a:srgbClr val="EBC043"/>
          </a:solidFill>
          <a:ln>
            <a:solidFill>
              <a:srgbClr val="120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20501"/>
                </a:solidFill>
              </a:rPr>
              <a:t>Translate</a:t>
            </a:r>
          </a:p>
        </p:txBody>
      </p:sp>
      <p:sp>
        <p:nvSpPr>
          <p:cNvPr id="8" name="Rounded Rectangle 7">
            <a:extLst>
              <a:ext uri="{FF2B5EF4-FFF2-40B4-BE49-F238E27FC236}">
                <a16:creationId xmlns:a16="http://schemas.microsoft.com/office/drawing/2014/main" id="{008052D9-9FF6-A441-8BA8-B219E1BB8EEB}"/>
              </a:ext>
            </a:extLst>
          </p:cNvPr>
          <p:cNvSpPr/>
          <p:nvPr/>
        </p:nvSpPr>
        <p:spPr>
          <a:xfrm>
            <a:off x="9963333" y="298717"/>
            <a:ext cx="996286" cy="441605"/>
          </a:xfrm>
          <a:prstGeom prst="roundRect">
            <a:avLst/>
          </a:prstGeom>
          <a:solidFill>
            <a:srgbClr val="EBC043"/>
          </a:solidFill>
          <a:ln>
            <a:solidFill>
              <a:srgbClr val="120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20501"/>
                </a:solidFill>
              </a:rPr>
              <a:t>Help</a:t>
            </a:r>
          </a:p>
        </p:txBody>
      </p:sp>
      <p:sp>
        <p:nvSpPr>
          <p:cNvPr id="12" name="Rounded Rectangle 11">
            <a:extLst>
              <a:ext uri="{FF2B5EF4-FFF2-40B4-BE49-F238E27FC236}">
                <a16:creationId xmlns:a16="http://schemas.microsoft.com/office/drawing/2014/main" id="{51A9FB20-62F3-FF48-85C2-4A89D949074A}"/>
              </a:ext>
            </a:extLst>
          </p:cNvPr>
          <p:cNvSpPr/>
          <p:nvPr/>
        </p:nvSpPr>
        <p:spPr>
          <a:xfrm>
            <a:off x="6188939" y="1005426"/>
            <a:ext cx="1631769" cy="735539"/>
          </a:xfrm>
          <a:prstGeom prst="roundRect">
            <a:avLst/>
          </a:prstGeom>
          <a:solidFill>
            <a:srgbClr val="29372A"/>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Community Resources</a:t>
            </a:r>
          </a:p>
        </p:txBody>
      </p:sp>
      <p:sp>
        <p:nvSpPr>
          <p:cNvPr id="13" name="Rounded Rectangle 12">
            <a:extLst>
              <a:ext uri="{FF2B5EF4-FFF2-40B4-BE49-F238E27FC236}">
                <a16:creationId xmlns:a16="http://schemas.microsoft.com/office/drawing/2014/main" id="{78C19C25-4D17-7B4C-A2A9-30B88E9037DA}"/>
              </a:ext>
            </a:extLst>
          </p:cNvPr>
          <p:cNvSpPr/>
          <p:nvPr/>
        </p:nvSpPr>
        <p:spPr>
          <a:xfrm>
            <a:off x="4156934" y="1005425"/>
            <a:ext cx="1631769" cy="735539"/>
          </a:xfrm>
          <a:prstGeom prst="roundRect">
            <a:avLst/>
          </a:prstGeom>
          <a:solidFill>
            <a:srgbClr val="29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Volunteer</a:t>
            </a:r>
          </a:p>
        </p:txBody>
      </p:sp>
      <p:sp>
        <p:nvSpPr>
          <p:cNvPr id="14" name="Rounded Rectangle 13">
            <a:extLst>
              <a:ext uri="{FF2B5EF4-FFF2-40B4-BE49-F238E27FC236}">
                <a16:creationId xmlns:a16="http://schemas.microsoft.com/office/drawing/2014/main" id="{34CCCA0A-0183-9C46-836B-F6CF2A16FDAF}"/>
              </a:ext>
            </a:extLst>
          </p:cNvPr>
          <p:cNvSpPr/>
          <p:nvPr/>
        </p:nvSpPr>
        <p:spPr>
          <a:xfrm>
            <a:off x="2108481" y="1043696"/>
            <a:ext cx="1631769" cy="735539"/>
          </a:xfrm>
          <a:prstGeom prst="roundRect">
            <a:avLst/>
          </a:prstGeom>
          <a:solidFill>
            <a:srgbClr val="29372A"/>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Update </a:t>
            </a:r>
            <a:br>
              <a:rPr lang="en-US" sz="2000" dirty="0">
                <a:solidFill>
                  <a:schemeClr val="bg1"/>
                </a:solidFill>
              </a:rPr>
            </a:br>
            <a:r>
              <a:rPr lang="en-US" sz="2000" dirty="0">
                <a:solidFill>
                  <a:schemeClr val="bg1"/>
                </a:solidFill>
              </a:rPr>
              <a:t>Form</a:t>
            </a:r>
          </a:p>
        </p:txBody>
      </p:sp>
      <p:sp>
        <p:nvSpPr>
          <p:cNvPr id="15" name="Rounded Rectangle 14">
            <a:extLst>
              <a:ext uri="{FF2B5EF4-FFF2-40B4-BE49-F238E27FC236}">
                <a16:creationId xmlns:a16="http://schemas.microsoft.com/office/drawing/2014/main" id="{D987624B-26C2-624F-97A2-C3295B41C1CF}"/>
              </a:ext>
            </a:extLst>
          </p:cNvPr>
          <p:cNvSpPr/>
          <p:nvPr/>
        </p:nvSpPr>
        <p:spPr>
          <a:xfrm>
            <a:off x="159118" y="1024473"/>
            <a:ext cx="1631769" cy="735539"/>
          </a:xfrm>
          <a:prstGeom prst="roundRect">
            <a:avLst/>
          </a:prstGeom>
          <a:solidFill>
            <a:srgbClr val="29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Complete Form</a:t>
            </a:r>
          </a:p>
        </p:txBody>
      </p:sp>
      <p:sp>
        <p:nvSpPr>
          <p:cNvPr id="16" name="Rounded Rectangle 15">
            <a:extLst>
              <a:ext uri="{FF2B5EF4-FFF2-40B4-BE49-F238E27FC236}">
                <a16:creationId xmlns:a16="http://schemas.microsoft.com/office/drawing/2014/main" id="{86209B33-00B7-AF4B-9BE2-4EE91FD9E595}"/>
              </a:ext>
            </a:extLst>
          </p:cNvPr>
          <p:cNvSpPr/>
          <p:nvPr/>
        </p:nvSpPr>
        <p:spPr>
          <a:xfrm>
            <a:off x="8232809" y="1024469"/>
            <a:ext cx="1631769" cy="735539"/>
          </a:xfrm>
          <a:prstGeom prst="roundRect">
            <a:avLst/>
          </a:prstGeom>
          <a:solidFill>
            <a:srgbClr val="29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Become a </a:t>
            </a:r>
            <a:br>
              <a:rPr lang="en-US" sz="2000" dirty="0">
                <a:solidFill>
                  <a:schemeClr val="bg1"/>
                </a:solidFill>
              </a:rPr>
            </a:br>
            <a:r>
              <a:rPr lang="en-US" sz="2000" dirty="0">
                <a:solidFill>
                  <a:schemeClr val="bg1"/>
                </a:solidFill>
              </a:rPr>
              <a:t>Block Leader</a:t>
            </a:r>
          </a:p>
        </p:txBody>
      </p:sp>
      <p:sp>
        <p:nvSpPr>
          <p:cNvPr id="17" name="Rounded Rectangle 16">
            <a:extLst>
              <a:ext uri="{FF2B5EF4-FFF2-40B4-BE49-F238E27FC236}">
                <a16:creationId xmlns:a16="http://schemas.microsoft.com/office/drawing/2014/main" id="{72197F7E-FB6E-E94D-A9CD-E0C027AFF877}"/>
              </a:ext>
            </a:extLst>
          </p:cNvPr>
          <p:cNvSpPr/>
          <p:nvPr/>
        </p:nvSpPr>
        <p:spPr>
          <a:xfrm>
            <a:off x="10220711" y="1024470"/>
            <a:ext cx="1631769" cy="735539"/>
          </a:xfrm>
          <a:prstGeom prst="roundRect">
            <a:avLst/>
          </a:prstGeom>
          <a:solidFill>
            <a:srgbClr val="29372A"/>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About Us</a:t>
            </a:r>
          </a:p>
        </p:txBody>
      </p:sp>
      <p:sp>
        <p:nvSpPr>
          <p:cNvPr id="19" name="TextBox 18">
            <a:extLst>
              <a:ext uri="{FF2B5EF4-FFF2-40B4-BE49-F238E27FC236}">
                <a16:creationId xmlns:a16="http://schemas.microsoft.com/office/drawing/2014/main" id="{83B90F2B-4874-EB46-8E0E-D12DE4886990}"/>
              </a:ext>
            </a:extLst>
          </p:cNvPr>
          <p:cNvSpPr txBox="1"/>
          <p:nvPr/>
        </p:nvSpPr>
        <p:spPr>
          <a:xfrm>
            <a:off x="322669" y="2091161"/>
            <a:ext cx="11448034" cy="5093702"/>
          </a:xfrm>
          <a:prstGeom prst="rect">
            <a:avLst/>
          </a:prstGeom>
          <a:solidFill>
            <a:srgbClr val="86B59A"/>
          </a:solidFill>
        </p:spPr>
        <p:txBody>
          <a:bodyPr wrap="square" lIns="274320" tIns="182880" rIns="274320" rtlCol="0">
            <a:spAutoFit/>
          </a:bodyPr>
          <a:lstStyle/>
          <a:p>
            <a:pPr algn="ctr"/>
            <a:r>
              <a:rPr lang="en-US" sz="2800" dirty="0"/>
              <a:t>Create an Account</a:t>
            </a:r>
            <a:endParaRPr lang="en-US" dirty="0"/>
          </a:p>
          <a:p>
            <a:r>
              <a:rPr lang="en-US" dirty="0"/>
              <a:t>Sign up using Gmail or Facebook:</a:t>
            </a:r>
          </a:p>
          <a:p>
            <a:endParaRPr lang="en-US" dirty="0"/>
          </a:p>
          <a:p>
            <a:endParaRPr lang="en-US" dirty="0"/>
          </a:p>
          <a:p>
            <a:endParaRPr lang="en-US" dirty="0"/>
          </a:p>
          <a:p>
            <a:pPr algn="ctr"/>
            <a:r>
              <a:rPr lang="en-US" dirty="0"/>
              <a:t>---------------------------------------------------------------   OR   ---------------------------------------------------------------</a:t>
            </a:r>
          </a:p>
          <a:p>
            <a:r>
              <a:rPr lang="en-US" dirty="0"/>
              <a:t>Enter your email address</a:t>
            </a:r>
          </a:p>
          <a:p>
            <a:endParaRPr lang="en-US" dirty="0"/>
          </a:p>
          <a:p>
            <a:endParaRPr lang="en-US" dirty="0"/>
          </a:p>
          <a:p>
            <a:r>
              <a:rPr lang="en-US" dirty="0"/>
              <a:t>Password</a:t>
            </a:r>
          </a:p>
          <a:p>
            <a:endParaRPr lang="en-US" dirty="0"/>
          </a:p>
          <a:p>
            <a:endParaRPr lang="en-US" dirty="0"/>
          </a:p>
          <a:p>
            <a:r>
              <a:rPr lang="en-US" dirty="0"/>
              <a:t>Verify Password</a:t>
            </a:r>
          </a:p>
          <a:p>
            <a:r>
              <a:rPr lang="en-US" dirty="0">
                <a:solidFill>
                  <a:srgbClr val="513D4C"/>
                </a:solidFill>
              </a:rPr>
              <a:t>			</a:t>
            </a:r>
            <a:endParaRPr lang="en-US" dirty="0"/>
          </a:p>
          <a:p>
            <a:endParaRPr lang="en-US" dirty="0"/>
          </a:p>
          <a:p>
            <a:endParaRPr lang="en-US" dirty="0"/>
          </a:p>
          <a:p>
            <a:endParaRPr lang="en-US" dirty="0"/>
          </a:p>
        </p:txBody>
      </p:sp>
      <p:sp>
        <p:nvSpPr>
          <p:cNvPr id="2" name="Rounded Rectangle 1">
            <a:extLst>
              <a:ext uri="{FF2B5EF4-FFF2-40B4-BE49-F238E27FC236}">
                <a16:creationId xmlns:a16="http://schemas.microsoft.com/office/drawing/2014/main" id="{E9CF2F6E-B923-C34C-BFC9-1C79A08EACF4}"/>
              </a:ext>
            </a:extLst>
          </p:cNvPr>
          <p:cNvSpPr/>
          <p:nvPr/>
        </p:nvSpPr>
        <p:spPr>
          <a:xfrm>
            <a:off x="537512" y="3039263"/>
            <a:ext cx="4773706" cy="48409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354033"/>
                </a:solidFill>
              </a:rPr>
              <a:t>G    Login with Gmail</a:t>
            </a:r>
          </a:p>
        </p:txBody>
      </p:sp>
      <p:sp>
        <p:nvSpPr>
          <p:cNvPr id="18" name="Rounded Rectangle 17">
            <a:extLst>
              <a:ext uri="{FF2B5EF4-FFF2-40B4-BE49-F238E27FC236}">
                <a16:creationId xmlns:a16="http://schemas.microsoft.com/office/drawing/2014/main" id="{2EEE594E-CD42-664F-8C6B-C362F33E7CE5}"/>
              </a:ext>
            </a:extLst>
          </p:cNvPr>
          <p:cNvSpPr/>
          <p:nvPr/>
        </p:nvSpPr>
        <p:spPr>
          <a:xfrm>
            <a:off x="5633887" y="3039259"/>
            <a:ext cx="4773706" cy="484094"/>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F    Login with Facebook</a:t>
            </a:r>
          </a:p>
        </p:txBody>
      </p:sp>
      <p:sp>
        <p:nvSpPr>
          <p:cNvPr id="20" name="Rounded Rectangle 19">
            <a:extLst>
              <a:ext uri="{FF2B5EF4-FFF2-40B4-BE49-F238E27FC236}">
                <a16:creationId xmlns:a16="http://schemas.microsoft.com/office/drawing/2014/main" id="{E48991F8-AA83-9A41-9CD5-D9B03102C4DD}"/>
              </a:ext>
            </a:extLst>
          </p:cNvPr>
          <p:cNvSpPr/>
          <p:nvPr/>
        </p:nvSpPr>
        <p:spPr>
          <a:xfrm>
            <a:off x="539950" y="4410142"/>
            <a:ext cx="5304609" cy="389965"/>
          </a:xfrm>
          <a:prstGeom prst="roundRect">
            <a:avLst/>
          </a:prstGeom>
          <a:solidFill>
            <a:schemeClr val="bg1"/>
          </a:solidFill>
          <a:ln>
            <a:solidFill>
              <a:srgbClr val="354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86B59A"/>
                </a:solidFill>
              </a:rPr>
              <a:t>youremail@domain.com</a:t>
            </a:r>
            <a:endParaRPr lang="en-US" dirty="0">
              <a:solidFill>
                <a:srgbClr val="86B59A"/>
              </a:solidFill>
            </a:endParaRPr>
          </a:p>
        </p:txBody>
      </p:sp>
      <p:sp>
        <p:nvSpPr>
          <p:cNvPr id="21" name="Rounded Rectangle 20">
            <a:extLst>
              <a:ext uri="{FF2B5EF4-FFF2-40B4-BE49-F238E27FC236}">
                <a16:creationId xmlns:a16="http://schemas.microsoft.com/office/drawing/2014/main" id="{1DB4E3AF-AA6E-4A44-8509-B35C57C89E2A}"/>
              </a:ext>
            </a:extLst>
          </p:cNvPr>
          <p:cNvSpPr/>
          <p:nvPr/>
        </p:nvSpPr>
        <p:spPr>
          <a:xfrm>
            <a:off x="537512" y="5193099"/>
            <a:ext cx="5304609" cy="389965"/>
          </a:xfrm>
          <a:prstGeom prst="roundRect">
            <a:avLst/>
          </a:prstGeom>
          <a:solidFill>
            <a:schemeClr val="bg1"/>
          </a:solidFill>
          <a:ln>
            <a:solidFill>
              <a:srgbClr val="354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86B59A"/>
                </a:solidFill>
              </a:rPr>
              <a:t>password</a:t>
            </a:r>
          </a:p>
        </p:txBody>
      </p:sp>
      <p:sp>
        <p:nvSpPr>
          <p:cNvPr id="22" name="Rounded Rectangle 21">
            <a:extLst>
              <a:ext uri="{FF2B5EF4-FFF2-40B4-BE49-F238E27FC236}">
                <a16:creationId xmlns:a16="http://schemas.microsoft.com/office/drawing/2014/main" id="{749FA1D0-A8F6-4D41-B36B-77FD92EE4DD8}"/>
              </a:ext>
            </a:extLst>
          </p:cNvPr>
          <p:cNvSpPr/>
          <p:nvPr/>
        </p:nvSpPr>
        <p:spPr>
          <a:xfrm>
            <a:off x="2433362" y="6632679"/>
            <a:ext cx="982006" cy="389965"/>
          </a:xfrm>
          <a:prstGeom prst="roundRect">
            <a:avLst/>
          </a:prstGeom>
          <a:solidFill>
            <a:srgbClr val="513D4C"/>
          </a:solidFill>
          <a:ln>
            <a:solidFill>
              <a:srgbClr val="354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Sign Up</a:t>
            </a:r>
          </a:p>
        </p:txBody>
      </p:sp>
      <p:sp>
        <p:nvSpPr>
          <p:cNvPr id="24" name="Rounded Rectangle 23">
            <a:extLst>
              <a:ext uri="{FF2B5EF4-FFF2-40B4-BE49-F238E27FC236}">
                <a16:creationId xmlns:a16="http://schemas.microsoft.com/office/drawing/2014/main" id="{F3DF90F9-A6AA-B14F-8C1F-67D698971D99}"/>
              </a:ext>
            </a:extLst>
          </p:cNvPr>
          <p:cNvSpPr/>
          <p:nvPr/>
        </p:nvSpPr>
        <p:spPr>
          <a:xfrm>
            <a:off x="537511" y="6030083"/>
            <a:ext cx="5304609" cy="389965"/>
          </a:xfrm>
          <a:prstGeom prst="roundRect">
            <a:avLst/>
          </a:prstGeom>
          <a:solidFill>
            <a:schemeClr val="bg1"/>
          </a:solidFill>
          <a:ln>
            <a:solidFill>
              <a:srgbClr val="354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86B59A"/>
                </a:solidFill>
              </a:rPr>
              <a:t>re-enter password</a:t>
            </a:r>
          </a:p>
        </p:txBody>
      </p:sp>
    </p:spTree>
    <p:extLst>
      <p:ext uri="{BB962C8B-B14F-4D97-AF65-F5344CB8AC3E}">
        <p14:creationId xmlns:p14="http://schemas.microsoft.com/office/powerpoint/2010/main" val="3119864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897384"/>
        </a:solidFill>
        <a:effectLst/>
      </p:bgPr>
    </p:bg>
    <p:spTree>
      <p:nvGrpSpPr>
        <p:cNvPr id="1" name=""/>
        <p:cNvGrpSpPr/>
        <p:nvPr/>
      </p:nvGrpSpPr>
      <p:grpSpPr>
        <a:xfrm>
          <a:off x="0" y="0"/>
          <a:ext cx="0" cy="0"/>
          <a:chOff x="0" y="0"/>
          <a:chExt cx="0" cy="0"/>
        </a:xfrm>
      </p:grpSpPr>
      <p:pic>
        <p:nvPicPr>
          <p:cNvPr id="3" name="Picture 2" descr="A view of a city at sunset&#10;&#10;Description automatically generated">
            <a:extLst>
              <a:ext uri="{FF2B5EF4-FFF2-40B4-BE49-F238E27FC236}">
                <a16:creationId xmlns:a16="http://schemas.microsoft.com/office/drawing/2014/main" id="{4CE118F0-C155-D140-9CEF-8514BCA094A3}"/>
              </a:ext>
            </a:extLst>
          </p:cNvPr>
          <p:cNvPicPr>
            <a:picLocks noChangeAspect="1"/>
          </p:cNvPicPr>
          <p:nvPr/>
        </p:nvPicPr>
        <p:blipFill rotWithShape="1">
          <a:blip r:embed="rId3"/>
          <a:srcRect b="15319"/>
          <a:stretch/>
        </p:blipFill>
        <p:spPr>
          <a:xfrm>
            <a:off x="0" y="0"/>
            <a:ext cx="12192000" cy="6882837"/>
          </a:xfrm>
          <a:prstGeom prst="rect">
            <a:avLst/>
          </a:prstGeom>
        </p:spPr>
      </p:pic>
      <p:sp>
        <p:nvSpPr>
          <p:cNvPr id="4" name="TextBox 3">
            <a:extLst>
              <a:ext uri="{FF2B5EF4-FFF2-40B4-BE49-F238E27FC236}">
                <a16:creationId xmlns:a16="http://schemas.microsoft.com/office/drawing/2014/main" id="{E953D1F6-BD54-3C4D-99E0-5340C4996CC2}"/>
              </a:ext>
            </a:extLst>
          </p:cNvPr>
          <p:cNvSpPr txBox="1"/>
          <p:nvPr/>
        </p:nvSpPr>
        <p:spPr>
          <a:xfrm>
            <a:off x="0" y="227135"/>
            <a:ext cx="7734666" cy="584775"/>
          </a:xfrm>
          <a:prstGeom prst="rect">
            <a:avLst/>
          </a:prstGeom>
          <a:noFill/>
        </p:spPr>
        <p:txBody>
          <a:bodyPr wrap="square" rtlCol="0">
            <a:spAutoFit/>
          </a:bodyPr>
          <a:lstStyle/>
          <a:p>
            <a:pPr algn="ctr"/>
            <a:r>
              <a:rPr lang="en-US" sz="3200" dirty="0">
                <a:solidFill>
                  <a:schemeClr val="bg1"/>
                </a:solidFill>
              </a:rPr>
              <a:t>DORCHESTER COMMUNITY CARE NETWORK</a:t>
            </a:r>
          </a:p>
        </p:txBody>
      </p:sp>
      <p:sp>
        <p:nvSpPr>
          <p:cNvPr id="5" name="Rounded Rectangle 4">
            <a:extLst>
              <a:ext uri="{FF2B5EF4-FFF2-40B4-BE49-F238E27FC236}">
                <a16:creationId xmlns:a16="http://schemas.microsoft.com/office/drawing/2014/main" id="{0471E269-BC56-1343-90BE-FB53C7062528}"/>
              </a:ext>
            </a:extLst>
          </p:cNvPr>
          <p:cNvSpPr/>
          <p:nvPr/>
        </p:nvSpPr>
        <p:spPr>
          <a:xfrm>
            <a:off x="7734666" y="298719"/>
            <a:ext cx="996286" cy="441605"/>
          </a:xfrm>
          <a:prstGeom prst="roundRect">
            <a:avLst/>
          </a:prstGeom>
          <a:solidFill>
            <a:srgbClr val="513D4C"/>
          </a:solidFill>
          <a:ln>
            <a:solidFill>
              <a:srgbClr val="F8C1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8C14A"/>
                </a:solidFill>
              </a:rPr>
              <a:t>Donate</a:t>
            </a:r>
          </a:p>
        </p:txBody>
      </p:sp>
      <p:sp>
        <p:nvSpPr>
          <p:cNvPr id="6" name="Rounded Rectangle 5">
            <a:extLst>
              <a:ext uri="{FF2B5EF4-FFF2-40B4-BE49-F238E27FC236}">
                <a16:creationId xmlns:a16="http://schemas.microsoft.com/office/drawing/2014/main" id="{C8E70646-FCE9-6F4E-94AD-9BE3B43F5BCC}"/>
              </a:ext>
            </a:extLst>
          </p:cNvPr>
          <p:cNvSpPr/>
          <p:nvPr/>
        </p:nvSpPr>
        <p:spPr>
          <a:xfrm>
            <a:off x="8861030" y="298718"/>
            <a:ext cx="996286" cy="441605"/>
          </a:xfrm>
          <a:prstGeom prst="roundRect">
            <a:avLst/>
          </a:prstGeom>
          <a:solidFill>
            <a:srgbClr val="EBC043"/>
          </a:solidFill>
          <a:ln>
            <a:solidFill>
              <a:srgbClr val="120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20501"/>
                </a:solidFill>
              </a:rPr>
              <a:t>Login</a:t>
            </a:r>
          </a:p>
        </p:txBody>
      </p:sp>
      <p:sp>
        <p:nvSpPr>
          <p:cNvPr id="7" name="Rounded Rectangle 6">
            <a:extLst>
              <a:ext uri="{FF2B5EF4-FFF2-40B4-BE49-F238E27FC236}">
                <a16:creationId xmlns:a16="http://schemas.microsoft.com/office/drawing/2014/main" id="{FD442A84-4971-A74A-AAD2-C7C3DAE71683}"/>
              </a:ext>
            </a:extLst>
          </p:cNvPr>
          <p:cNvSpPr/>
          <p:nvPr/>
        </p:nvSpPr>
        <p:spPr>
          <a:xfrm>
            <a:off x="11076516" y="298718"/>
            <a:ext cx="996286" cy="441605"/>
          </a:xfrm>
          <a:prstGeom prst="roundRect">
            <a:avLst/>
          </a:prstGeom>
          <a:solidFill>
            <a:srgbClr val="EBC043"/>
          </a:solidFill>
          <a:ln>
            <a:solidFill>
              <a:srgbClr val="120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20501"/>
                </a:solidFill>
              </a:rPr>
              <a:t>Translate</a:t>
            </a:r>
          </a:p>
        </p:txBody>
      </p:sp>
      <p:sp>
        <p:nvSpPr>
          <p:cNvPr id="8" name="Rounded Rectangle 7">
            <a:extLst>
              <a:ext uri="{FF2B5EF4-FFF2-40B4-BE49-F238E27FC236}">
                <a16:creationId xmlns:a16="http://schemas.microsoft.com/office/drawing/2014/main" id="{008052D9-9FF6-A441-8BA8-B219E1BB8EEB}"/>
              </a:ext>
            </a:extLst>
          </p:cNvPr>
          <p:cNvSpPr/>
          <p:nvPr/>
        </p:nvSpPr>
        <p:spPr>
          <a:xfrm>
            <a:off x="9963333" y="298717"/>
            <a:ext cx="996286" cy="441605"/>
          </a:xfrm>
          <a:prstGeom prst="roundRect">
            <a:avLst/>
          </a:prstGeom>
          <a:solidFill>
            <a:srgbClr val="86B59A"/>
          </a:solidFill>
          <a:ln>
            <a:solidFill>
              <a:srgbClr val="120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20501"/>
                </a:solidFill>
              </a:rPr>
              <a:t>Help</a:t>
            </a:r>
          </a:p>
        </p:txBody>
      </p:sp>
      <p:sp>
        <p:nvSpPr>
          <p:cNvPr id="12" name="Rounded Rectangle 11">
            <a:extLst>
              <a:ext uri="{FF2B5EF4-FFF2-40B4-BE49-F238E27FC236}">
                <a16:creationId xmlns:a16="http://schemas.microsoft.com/office/drawing/2014/main" id="{51A9FB20-62F3-FF48-85C2-4A89D949074A}"/>
              </a:ext>
            </a:extLst>
          </p:cNvPr>
          <p:cNvSpPr/>
          <p:nvPr/>
        </p:nvSpPr>
        <p:spPr>
          <a:xfrm>
            <a:off x="6188939" y="1005426"/>
            <a:ext cx="1631769" cy="735539"/>
          </a:xfrm>
          <a:prstGeom prst="roundRect">
            <a:avLst/>
          </a:prstGeom>
          <a:solidFill>
            <a:srgbClr val="29372A"/>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Community Resources</a:t>
            </a:r>
          </a:p>
        </p:txBody>
      </p:sp>
      <p:sp>
        <p:nvSpPr>
          <p:cNvPr id="13" name="Rounded Rectangle 12">
            <a:extLst>
              <a:ext uri="{FF2B5EF4-FFF2-40B4-BE49-F238E27FC236}">
                <a16:creationId xmlns:a16="http://schemas.microsoft.com/office/drawing/2014/main" id="{78C19C25-4D17-7B4C-A2A9-30B88E9037DA}"/>
              </a:ext>
            </a:extLst>
          </p:cNvPr>
          <p:cNvSpPr/>
          <p:nvPr/>
        </p:nvSpPr>
        <p:spPr>
          <a:xfrm>
            <a:off x="4156934" y="1005425"/>
            <a:ext cx="1631769" cy="735539"/>
          </a:xfrm>
          <a:prstGeom prst="roundRect">
            <a:avLst/>
          </a:prstGeom>
          <a:solidFill>
            <a:srgbClr val="29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Volunteer</a:t>
            </a:r>
          </a:p>
        </p:txBody>
      </p:sp>
      <p:sp>
        <p:nvSpPr>
          <p:cNvPr id="14" name="Rounded Rectangle 13">
            <a:extLst>
              <a:ext uri="{FF2B5EF4-FFF2-40B4-BE49-F238E27FC236}">
                <a16:creationId xmlns:a16="http://schemas.microsoft.com/office/drawing/2014/main" id="{34CCCA0A-0183-9C46-836B-F6CF2A16FDAF}"/>
              </a:ext>
            </a:extLst>
          </p:cNvPr>
          <p:cNvSpPr/>
          <p:nvPr/>
        </p:nvSpPr>
        <p:spPr>
          <a:xfrm>
            <a:off x="2108481" y="1043696"/>
            <a:ext cx="1631769" cy="735539"/>
          </a:xfrm>
          <a:prstGeom prst="roundRect">
            <a:avLst/>
          </a:prstGeom>
          <a:solidFill>
            <a:srgbClr val="29372A"/>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Update </a:t>
            </a:r>
            <a:br>
              <a:rPr lang="en-US" sz="2000" dirty="0">
                <a:solidFill>
                  <a:schemeClr val="bg1"/>
                </a:solidFill>
              </a:rPr>
            </a:br>
            <a:r>
              <a:rPr lang="en-US" sz="2000" dirty="0">
                <a:solidFill>
                  <a:schemeClr val="bg1"/>
                </a:solidFill>
              </a:rPr>
              <a:t>Form</a:t>
            </a:r>
          </a:p>
        </p:txBody>
      </p:sp>
      <p:sp>
        <p:nvSpPr>
          <p:cNvPr id="15" name="Rounded Rectangle 14">
            <a:extLst>
              <a:ext uri="{FF2B5EF4-FFF2-40B4-BE49-F238E27FC236}">
                <a16:creationId xmlns:a16="http://schemas.microsoft.com/office/drawing/2014/main" id="{D987624B-26C2-624F-97A2-C3295B41C1CF}"/>
              </a:ext>
            </a:extLst>
          </p:cNvPr>
          <p:cNvSpPr/>
          <p:nvPr/>
        </p:nvSpPr>
        <p:spPr>
          <a:xfrm>
            <a:off x="159118" y="1024473"/>
            <a:ext cx="1631769" cy="735539"/>
          </a:xfrm>
          <a:prstGeom prst="roundRect">
            <a:avLst/>
          </a:prstGeom>
          <a:solidFill>
            <a:srgbClr val="29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Complete Form</a:t>
            </a:r>
          </a:p>
        </p:txBody>
      </p:sp>
      <p:sp>
        <p:nvSpPr>
          <p:cNvPr id="16" name="Rounded Rectangle 15">
            <a:extLst>
              <a:ext uri="{FF2B5EF4-FFF2-40B4-BE49-F238E27FC236}">
                <a16:creationId xmlns:a16="http://schemas.microsoft.com/office/drawing/2014/main" id="{86209B33-00B7-AF4B-9BE2-4EE91FD9E595}"/>
              </a:ext>
            </a:extLst>
          </p:cNvPr>
          <p:cNvSpPr/>
          <p:nvPr/>
        </p:nvSpPr>
        <p:spPr>
          <a:xfrm>
            <a:off x="8232809" y="1024469"/>
            <a:ext cx="1631769" cy="735539"/>
          </a:xfrm>
          <a:prstGeom prst="roundRect">
            <a:avLst/>
          </a:prstGeom>
          <a:solidFill>
            <a:srgbClr val="29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Become a </a:t>
            </a:r>
            <a:br>
              <a:rPr lang="en-US" sz="2000" dirty="0">
                <a:solidFill>
                  <a:schemeClr val="bg1"/>
                </a:solidFill>
              </a:rPr>
            </a:br>
            <a:r>
              <a:rPr lang="en-US" sz="2000" dirty="0">
                <a:solidFill>
                  <a:schemeClr val="bg1"/>
                </a:solidFill>
              </a:rPr>
              <a:t>Block Leader</a:t>
            </a:r>
          </a:p>
        </p:txBody>
      </p:sp>
      <p:sp>
        <p:nvSpPr>
          <p:cNvPr id="17" name="Rounded Rectangle 16">
            <a:extLst>
              <a:ext uri="{FF2B5EF4-FFF2-40B4-BE49-F238E27FC236}">
                <a16:creationId xmlns:a16="http://schemas.microsoft.com/office/drawing/2014/main" id="{72197F7E-FB6E-E94D-A9CD-E0C027AFF877}"/>
              </a:ext>
            </a:extLst>
          </p:cNvPr>
          <p:cNvSpPr/>
          <p:nvPr/>
        </p:nvSpPr>
        <p:spPr>
          <a:xfrm>
            <a:off x="10220711" y="1024470"/>
            <a:ext cx="1631769" cy="735539"/>
          </a:xfrm>
          <a:prstGeom prst="roundRect">
            <a:avLst/>
          </a:prstGeom>
          <a:solidFill>
            <a:srgbClr val="29372A"/>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About Us</a:t>
            </a:r>
          </a:p>
        </p:txBody>
      </p:sp>
      <p:sp>
        <p:nvSpPr>
          <p:cNvPr id="19" name="TextBox 18">
            <a:extLst>
              <a:ext uri="{FF2B5EF4-FFF2-40B4-BE49-F238E27FC236}">
                <a16:creationId xmlns:a16="http://schemas.microsoft.com/office/drawing/2014/main" id="{83B90F2B-4874-EB46-8E0E-D12DE4886990}"/>
              </a:ext>
            </a:extLst>
          </p:cNvPr>
          <p:cNvSpPr txBox="1"/>
          <p:nvPr/>
        </p:nvSpPr>
        <p:spPr>
          <a:xfrm>
            <a:off x="322669" y="2091161"/>
            <a:ext cx="11448034" cy="4539704"/>
          </a:xfrm>
          <a:prstGeom prst="rect">
            <a:avLst/>
          </a:prstGeom>
          <a:solidFill>
            <a:srgbClr val="513D4C"/>
          </a:solidFill>
        </p:spPr>
        <p:txBody>
          <a:bodyPr wrap="square" lIns="274320" tIns="182880" rIns="274320" rtlCol="0">
            <a:spAutoFit/>
          </a:bodyPr>
          <a:lstStyle/>
          <a:p>
            <a:pPr algn="ctr"/>
            <a:r>
              <a:rPr lang="en-US" sz="2800" dirty="0">
                <a:solidFill>
                  <a:schemeClr val="bg1"/>
                </a:solidFill>
              </a:rPr>
              <a:t>Need Help?</a:t>
            </a:r>
            <a:endParaRPr lang="en-US" dirty="0">
              <a:solidFill>
                <a:schemeClr val="bg1"/>
              </a:solidFill>
            </a:endParaRPr>
          </a:p>
          <a:p>
            <a:r>
              <a:rPr lang="en-US" dirty="0">
                <a:solidFill>
                  <a:schemeClr val="bg1"/>
                </a:solidFill>
              </a:rPr>
              <a:t>Send a question or a concern to our leaders: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ctr"/>
            <a:r>
              <a:rPr lang="en-US" dirty="0">
                <a:solidFill>
                  <a:schemeClr val="bg1"/>
                </a:solidFill>
              </a:rPr>
              <a:t>---------------------------------------------------------------   OR   ---------------------------------------------------------------</a:t>
            </a:r>
          </a:p>
          <a:p>
            <a:r>
              <a:rPr lang="en-US" dirty="0">
                <a:solidFill>
                  <a:schemeClr val="bg1"/>
                </a:solidFill>
              </a:rPr>
              <a:t>Contact information for a helpline here (may include phone number, hours available, translation service contacts, etc.)</a:t>
            </a:r>
            <a:endParaRPr lang="en-US" dirty="0"/>
          </a:p>
        </p:txBody>
      </p:sp>
      <p:sp>
        <p:nvSpPr>
          <p:cNvPr id="2" name="Rounded Rectangle 1">
            <a:extLst>
              <a:ext uri="{FF2B5EF4-FFF2-40B4-BE49-F238E27FC236}">
                <a16:creationId xmlns:a16="http://schemas.microsoft.com/office/drawing/2014/main" id="{E9CF2F6E-B923-C34C-BFC9-1C79A08EACF4}"/>
              </a:ext>
            </a:extLst>
          </p:cNvPr>
          <p:cNvSpPr/>
          <p:nvPr/>
        </p:nvSpPr>
        <p:spPr>
          <a:xfrm>
            <a:off x="537512" y="3091801"/>
            <a:ext cx="10852147" cy="194959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solidFill>
                  <a:srgbClr val="354033"/>
                </a:solidFill>
              </a:rPr>
              <a:t>Enter question or concern here.</a:t>
            </a:r>
          </a:p>
        </p:txBody>
      </p:sp>
      <p:sp>
        <p:nvSpPr>
          <p:cNvPr id="22" name="Rounded Rectangle 21">
            <a:extLst>
              <a:ext uri="{FF2B5EF4-FFF2-40B4-BE49-F238E27FC236}">
                <a16:creationId xmlns:a16="http://schemas.microsoft.com/office/drawing/2014/main" id="{749FA1D0-A8F6-4D41-B36B-77FD92EE4DD8}"/>
              </a:ext>
            </a:extLst>
          </p:cNvPr>
          <p:cNvSpPr/>
          <p:nvPr/>
        </p:nvSpPr>
        <p:spPr>
          <a:xfrm>
            <a:off x="537512" y="5260064"/>
            <a:ext cx="982006" cy="389965"/>
          </a:xfrm>
          <a:prstGeom prst="roundRect">
            <a:avLst/>
          </a:prstGeom>
          <a:solidFill>
            <a:srgbClr val="EBC043"/>
          </a:solidFill>
          <a:ln>
            <a:solidFill>
              <a:srgbClr val="354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354033"/>
                </a:solidFill>
              </a:rPr>
              <a:t>Submit</a:t>
            </a:r>
          </a:p>
        </p:txBody>
      </p:sp>
    </p:spTree>
    <p:extLst>
      <p:ext uri="{BB962C8B-B14F-4D97-AF65-F5344CB8AC3E}">
        <p14:creationId xmlns:p14="http://schemas.microsoft.com/office/powerpoint/2010/main" val="4237036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54033"/>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D33D77A-F547-524C-A98D-734D72A6E7F6}"/>
              </a:ext>
            </a:extLst>
          </p:cNvPr>
          <p:cNvSpPr txBox="1"/>
          <p:nvPr/>
        </p:nvSpPr>
        <p:spPr>
          <a:xfrm>
            <a:off x="0" y="1722715"/>
            <a:ext cx="4690647" cy="369332"/>
          </a:xfrm>
          <a:prstGeom prst="rect">
            <a:avLst/>
          </a:prstGeom>
          <a:noFill/>
        </p:spPr>
        <p:txBody>
          <a:bodyPr wrap="square" rtlCol="0">
            <a:spAutoFit/>
          </a:bodyPr>
          <a:lstStyle/>
          <a:p>
            <a:r>
              <a:rPr lang="en-US" dirty="0"/>
              <a:t>Photo by </a:t>
            </a:r>
            <a:r>
              <a:rPr lang="en-US" dirty="0">
                <a:hlinkClick r:id="rId2"/>
              </a:rPr>
              <a:t>Matthew Landers</a:t>
            </a:r>
            <a:r>
              <a:rPr lang="en-US" dirty="0"/>
              <a:t> on </a:t>
            </a:r>
            <a:r>
              <a:rPr lang="en-US" dirty="0">
                <a:hlinkClick r:id="rId3"/>
              </a:rPr>
              <a:t>Unsplash</a:t>
            </a:r>
            <a:endParaRPr lang="en-US" dirty="0"/>
          </a:p>
        </p:txBody>
      </p:sp>
      <p:pic>
        <p:nvPicPr>
          <p:cNvPr id="5" name="Picture 4" descr="A view of a city at sunset&#10;&#10;Description automatically generated">
            <a:extLst>
              <a:ext uri="{FF2B5EF4-FFF2-40B4-BE49-F238E27FC236}">
                <a16:creationId xmlns:a16="http://schemas.microsoft.com/office/drawing/2014/main" id="{9FBFA291-B6DF-1245-8DD0-0CB22DF85962}"/>
              </a:ext>
            </a:extLst>
          </p:cNvPr>
          <p:cNvPicPr>
            <a:picLocks noChangeAspect="1"/>
          </p:cNvPicPr>
          <p:nvPr/>
        </p:nvPicPr>
        <p:blipFill>
          <a:blip r:embed="rId4"/>
          <a:stretch>
            <a:fillRect/>
          </a:stretch>
        </p:blipFill>
        <p:spPr>
          <a:xfrm>
            <a:off x="0" y="16433"/>
            <a:ext cx="5983941" cy="3989294"/>
          </a:xfrm>
          <a:prstGeom prst="rect">
            <a:avLst/>
          </a:prstGeom>
        </p:spPr>
      </p:pic>
      <p:sp>
        <p:nvSpPr>
          <p:cNvPr id="7" name="Rounded Rectangle 6">
            <a:extLst>
              <a:ext uri="{FF2B5EF4-FFF2-40B4-BE49-F238E27FC236}">
                <a16:creationId xmlns:a16="http://schemas.microsoft.com/office/drawing/2014/main" id="{C04F9398-D440-A444-A13D-A50776F6FD65}"/>
              </a:ext>
            </a:extLst>
          </p:cNvPr>
          <p:cNvSpPr/>
          <p:nvPr/>
        </p:nvSpPr>
        <p:spPr>
          <a:xfrm>
            <a:off x="470646" y="4545106"/>
            <a:ext cx="2205318" cy="1798920"/>
          </a:xfrm>
          <a:prstGeom prst="roundRect">
            <a:avLst/>
          </a:prstGeom>
          <a:solidFill>
            <a:srgbClr val="513D4C"/>
          </a:solidFill>
          <a:ln>
            <a:solidFill>
              <a:srgbClr val="86B5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Purple Taupe</a:t>
            </a:r>
          </a:p>
          <a:p>
            <a:pPr algn="ctr"/>
            <a:r>
              <a:rPr lang="en-US" dirty="0"/>
              <a:t>#513D4C</a:t>
            </a:r>
          </a:p>
        </p:txBody>
      </p:sp>
      <p:sp>
        <p:nvSpPr>
          <p:cNvPr id="8" name="Rounded Rectangle 7">
            <a:extLst>
              <a:ext uri="{FF2B5EF4-FFF2-40B4-BE49-F238E27FC236}">
                <a16:creationId xmlns:a16="http://schemas.microsoft.com/office/drawing/2014/main" id="{4F6EB16D-6872-854F-8304-B8B819CC94F7}"/>
              </a:ext>
            </a:extLst>
          </p:cNvPr>
          <p:cNvSpPr/>
          <p:nvPr/>
        </p:nvSpPr>
        <p:spPr>
          <a:xfrm>
            <a:off x="2675964" y="4558553"/>
            <a:ext cx="2205318" cy="1798920"/>
          </a:xfrm>
          <a:prstGeom prst="roundRect">
            <a:avLst/>
          </a:prstGeom>
          <a:solidFill>
            <a:srgbClr val="EBC043"/>
          </a:solidFill>
          <a:ln>
            <a:solidFill>
              <a:srgbClr val="354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Maximum Yellow Red</a:t>
            </a:r>
          </a:p>
          <a:p>
            <a:pPr algn="ctr"/>
            <a:r>
              <a:rPr lang="en-US" dirty="0"/>
              <a:t>#EBC043</a:t>
            </a:r>
          </a:p>
        </p:txBody>
      </p:sp>
      <p:sp>
        <p:nvSpPr>
          <p:cNvPr id="9" name="Rounded Rectangle 8">
            <a:extLst>
              <a:ext uri="{FF2B5EF4-FFF2-40B4-BE49-F238E27FC236}">
                <a16:creationId xmlns:a16="http://schemas.microsoft.com/office/drawing/2014/main" id="{FAA7338D-4A2B-7541-8BE3-307A3E5B16BA}"/>
              </a:ext>
            </a:extLst>
          </p:cNvPr>
          <p:cNvSpPr/>
          <p:nvPr/>
        </p:nvSpPr>
        <p:spPr>
          <a:xfrm>
            <a:off x="4881282" y="4545106"/>
            <a:ext cx="2205318" cy="1798920"/>
          </a:xfrm>
          <a:prstGeom prst="roundRect">
            <a:avLst/>
          </a:prstGeom>
          <a:solidFill>
            <a:srgbClr val="86B59A"/>
          </a:solidFill>
          <a:ln>
            <a:solidFill>
              <a:srgbClr val="513D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Dark Sea Green</a:t>
            </a:r>
          </a:p>
          <a:p>
            <a:pPr algn="ctr"/>
            <a:r>
              <a:rPr lang="en-US" dirty="0"/>
              <a:t>#86B59A</a:t>
            </a:r>
          </a:p>
        </p:txBody>
      </p:sp>
      <p:sp>
        <p:nvSpPr>
          <p:cNvPr id="10" name="Rounded Rectangle 9">
            <a:extLst>
              <a:ext uri="{FF2B5EF4-FFF2-40B4-BE49-F238E27FC236}">
                <a16:creationId xmlns:a16="http://schemas.microsoft.com/office/drawing/2014/main" id="{2930B78A-FF4E-4F4A-AD8F-45106D7089D9}"/>
              </a:ext>
            </a:extLst>
          </p:cNvPr>
          <p:cNvSpPr/>
          <p:nvPr/>
        </p:nvSpPr>
        <p:spPr>
          <a:xfrm>
            <a:off x="7084358" y="4545106"/>
            <a:ext cx="2205319" cy="1798920"/>
          </a:xfrm>
          <a:prstGeom prst="roundRect">
            <a:avLst/>
          </a:prstGeom>
          <a:solidFill>
            <a:srgbClr val="354033"/>
          </a:solidFill>
          <a:ln>
            <a:solidFill>
              <a:srgbClr val="EBC0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Kombu Green</a:t>
            </a:r>
          </a:p>
          <a:p>
            <a:pPr algn="ctr"/>
            <a:r>
              <a:rPr lang="en-US" dirty="0"/>
              <a:t>#354033</a:t>
            </a:r>
          </a:p>
        </p:txBody>
      </p:sp>
      <p:sp>
        <p:nvSpPr>
          <p:cNvPr id="11" name="Rounded Rectangle 10">
            <a:extLst>
              <a:ext uri="{FF2B5EF4-FFF2-40B4-BE49-F238E27FC236}">
                <a16:creationId xmlns:a16="http://schemas.microsoft.com/office/drawing/2014/main" id="{98BF28ED-E80D-7F4B-B08F-C670B7C6FDEC}"/>
              </a:ext>
            </a:extLst>
          </p:cNvPr>
          <p:cNvSpPr/>
          <p:nvPr/>
        </p:nvSpPr>
        <p:spPr>
          <a:xfrm>
            <a:off x="9287434" y="4545106"/>
            <a:ext cx="2205319" cy="1798920"/>
          </a:xfrm>
          <a:prstGeom prst="roundRect">
            <a:avLst/>
          </a:prstGeom>
          <a:solidFill>
            <a:schemeClr val="bg1"/>
          </a:solidFill>
          <a:ln>
            <a:solidFill>
              <a:srgbClr val="EBC0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354033"/>
                </a:solidFill>
              </a:rPr>
              <a:t>White</a:t>
            </a:r>
          </a:p>
          <a:p>
            <a:pPr algn="ctr"/>
            <a:r>
              <a:rPr lang="en-US" dirty="0">
                <a:solidFill>
                  <a:srgbClr val="354033"/>
                </a:solidFill>
              </a:rPr>
              <a:t>#</a:t>
            </a:r>
            <a:r>
              <a:rPr lang="en-US" dirty="0" err="1">
                <a:solidFill>
                  <a:srgbClr val="354033"/>
                </a:solidFill>
              </a:rPr>
              <a:t>ffffff</a:t>
            </a:r>
            <a:endParaRPr lang="en-US" dirty="0">
              <a:solidFill>
                <a:srgbClr val="354033"/>
              </a:solidFill>
            </a:endParaRPr>
          </a:p>
        </p:txBody>
      </p:sp>
      <p:sp>
        <p:nvSpPr>
          <p:cNvPr id="12" name="TextBox 11">
            <a:extLst>
              <a:ext uri="{FF2B5EF4-FFF2-40B4-BE49-F238E27FC236}">
                <a16:creationId xmlns:a16="http://schemas.microsoft.com/office/drawing/2014/main" id="{13A5AC69-8A56-2E4F-855C-63AEDC4C5380}"/>
              </a:ext>
            </a:extLst>
          </p:cNvPr>
          <p:cNvSpPr txBox="1"/>
          <p:nvPr/>
        </p:nvSpPr>
        <p:spPr>
          <a:xfrm>
            <a:off x="5983942" y="729127"/>
            <a:ext cx="6208058" cy="3139321"/>
          </a:xfrm>
          <a:prstGeom prst="rect">
            <a:avLst/>
          </a:prstGeom>
          <a:solidFill>
            <a:schemeClr val="bg1"/>
          </a:solidFill>
        </p:spPr>
        <p:txBody>
          <a:bodyPr wrap="square" rtlCol="0">
            <a:spAutoFit/>
          </a:bodyPr>
          <a:lstStyle/>
          <a:p>
            <a:r>
              <a:rPr lang="en-US" dirty="0"/>
              <a:t>FONTS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15170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54033"/>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C7B3B2-C5F2-6F49-AE68-4CD3D638C88D}"/>
              </a:ext>
            </a:extLst>
          </p:cNvPr>
          <p:cNvSpPr/>
          <p:nvPr/>
        </p:nvSpPr>
        <p:spPr>
          <a:xfrm>
            <a:off x="138205" y="3850837"/>
            <a:ext cx="5323541" cy="2585323"/>
          </a:xfrm>
          <a:prstGeom prst="rect">
            <a:avLst/>
          </a:prstGeom>
        </p:spPr>
        <p:txBody>
          <a:bodyPr wrap="square">
            <a:spAutoFit/>
          </a:bodyPr>
          <a:lstStyle/>
          <a:p>
            <a:r>
              <a:rPr lang="en-US" dirty="0"/>
              <a:t>Image by &lt;a </a:t>
            </a:r>
            <a:r>
              <a:rPr lang="en-US" dirty="0" err="1"/>
              <a:t>href</a:t>
            </a:r>
            <a:r>
              <a:rPr lang="en-US" dirty="0"/>
              <a:t>="https://</a:t>
            </a:r>
            <a:r>
              <a:rPr lang="en-US" dirty="0" err="1"/>
              <a:t>pixabay.com</a:t>
            </a:r>
            <a:r>
              <a:rPr lang="en-US" dirty="0"/>
              <a:t>/users/csr_ch-9840180/?</a:t>
            </a:r>
            <a:r>
              <a:rPr lang="en-US" dirty="0" err="1"/>
              <a:t>utm_source</a:t>
            </a:r>
            <a:r>
              <a:rPr lang="en-US" dirty="0"/>
              <a:t>=</a:t>
            </a:r>
            <a:r>
              <a:rPr lang="en-US" dirty="0" err="1"/>
              <a:t>link-attribution&amp;amp;utm_medium</a:t>
            </a:r>
            <a:r>
              <a:rPr lang="en-US" dirty="0"/>
              <a:t>=</a:t>
            </a:r>
            <a:r>
              <a:rPr lang="en-US" dirty="0" err="1"/>
              <a:t>referral&amp;amp;utm_campaign</a:t>
            </a:r>
            <a:r>
              <a:rPr lang="en-US" dirty="0"/>
              <a:t>=</a:t>
            </a:r>
            <a:r>
              <a:rPr lang="en-US" dirty="0" err="1"/>
              <a:t>image&amp;amp;utm_content</a:t>
            </a:r>
            <a:r>
              <a:rPr lang="en-US" dirty="0"/>
              <a:t>=3834594"&gt;Christophe Schindler&lt;/a&gt; from &lt;a </a:t>
            </a:r>
            <a:r>
              <a:rPr lang="en-US" dirty="0" err="1"/>
              <a:t>href</a:t>
            </a:r>
            <a:r>
              <a:rPr lang="en-US" dirty="0"/>
              <a:t>="https://</a:t>
            </a:r>
            <a:r>
              <a:rPr lang="en-US" dirty="0" err="1"/>
              <a:t>pixabay.com</a:t>
            </a:r>
            <a:r>
              <a:rPr lang="en-US" dirty="0"/>
              <a:t>/?</a:t>
            </a:r>
            <a:r>
              <a:rPr lang="en-US" dirty="0" err="1"/>
              <a:t>utm_source</a:t>
            </a:r>
            <a:r>
              <a:rPr lang="en-US" dirty="0"/>
              <a:t>=</a:t>
            </a:r>
            <a:r>
              <a:rPr lang="en-US" dirty="0" err="1"/>
              <a:t>link-attribution&amp;amp;utm_medium</a:t>
            </a:r>
            <a:r>
              <a:rPr lang="en-US" dirty="0"/>
              <a:t>=</a:t>
            </a:r>
            <a:r>
              <a:rPr lang="en-US" dirty="0" err="1"/>
              <a:t>referral&amp;amp;utm_campaign</a:t>
            </a:r>
            <a:r>
              <a:rPr lang="en-US" dirty="0"/>
              <a:t>=</a:t>
            </a:r>
            <a:r>
              <a:rPr lang="en-US" dirty="0" err="1"/>
              <a:t>image&amp;amp;utm_content</a:t>
            </a:r>
            <a:r>
              <a:rPr lang="en-US" dirty="0"/>
              <a:t>=3834594"&gt;</a:t>
            </a:r>
            <a:r>
              <a:rPr lang="en-US" dirty="0" err="1"/>
              <a:t>Pixabay</a:t>
            </a:r>
            <a:r>
              <a:rPr lang="en-US" dirty="0"/>
              <a:t>&lt;/a&gt;</a:t>
            </a:r>
          </a:p>
        </p:txBody>
      </p:sp>
      <p:pic>
        <p:nvPicPr>
          <p:cNvPr id="4" name="Picture 3" descr="A sunset over a body of water with a city in the background&#10;&#10;Description automatically generated">
            <a:extLst>
              <a:ext uri="{FF2B5EF4-FFF2-40B4-BE49-F238E27FC236}">
                <a16:creationId xmlns:a16="http://schemas.microsoft.com/office/drawing/2014/main" id="{A7B1FE58-E395-214F-B4E5-C8DEE177E2E7}"/>
              </a:ext>
            </a:extLst>
          </p:cNvPr>
          <p:cNvPicPr>
            <a:picLocks noChangeAspect="1"/>
          </p:cNvPicPr>
          <p:nvPr/>
        </p:nvPicPr>
        <p:blipFill>
          <a:blip r:embed="rId2"/>
          <a:stretch>
            <a:fillRect/>
          </a:stretch>
        </p:blipFill>
        <p:spPr>
          <a:xfrm>
            <a:off x="0" y="3428999"/>
            <a:ext cx="5842000" cy="3429000"/>
          </a:xfrm>
          <a:prstGeom prst="rect">
            <a:avLst/>
          </a:prstGeom>
        </p:spPr>
      </p:pic>
      <p:sp>
        <p:nvSpPr>
          <p:cNvPr id="6" name="TextBox 5">
            <a:extLst>
              <a:ext uri="{FF2B5EF4-FFF2-40B4-BE49-F238E27FC236}">
                <a16:creationId xmlns:a16="http://schemas.microsoft.com/office/drawing/2014/main" id="{1D33D77A-F547-524C-A98D-734D72A6E7F6}"/>
              </a:ext>
            </a:extLst>
          </p:cNvPr>
          <p:cNvSpPr txBox="1"/>
          <p:nvPr/>
        </p:nvSpPr>
        <p:spPr>
          <a:xfrm>
            <a:off x="0" y="1722715"/>
            <a:ext cx="4690647" cy="369332"/>
          </a:xfrm>
          <a:prstGeom prst="rect">
            <a:avLst/>
          </a:prstGeom>
          <a:noFill/>
        </p:spPr>
        <p:txBody>
          <a:bodyPr wrap="square" rtlCol="0">
            <a:spAutoFit/>
          </a:bodyPr>
          <a:lstStyle/>
          <a:p>
            <a:r>
              <a:rPr lang="en-US" dirty="0"/>
              <a:t>Photo by </a:t>
            </a:r>
            <a:r>
              <a:rPr lang="en-US" dirty="0">
                <a:hlinkClick r:id="rId3"/>
              </a:rPr>
              <a:t>Matthew Landers</a:t>
            </a:r>
            <a:r>
              <a:rPr lang="en-US" dirty="0"/>
              <a:t> on </a:t>
            </a:r>
            <a:r>
              <a:rPr lang="en-US" dirty="0">
                <a:hlinkClick r:id="rId4"/>
              </a:rPr>
              <a:t>Unsplash</a:t>
            </a:r>
            <a:endParaRPr lang="en-US" dirty="0"/>
          </a:p>
        </p:txBody>
      </p:sp>
      <p:pic>
        <p:nvPicPr>
          <p:cNvPr id="5" name="Picture 4" descr="A view of a city at sunset&#10;&#10;Description automatically generated">
            <a:extLst>
              <a:ext uri="{FF2B5EF4-FFF2-40B4-BE49-F238E27FC236}">
                <a16:creationId xmlns:a16="http://schemas.microsoft.com/office/drawing/2014/main" id="{9FBFA291-B6DF-1245-8DD0-0CB22DF85962}"/>
              </a:ext>
            </a:extLst>
          </p:cNvPr>
          <p:cNvPicPr>
            <a:picLocks noChangeAspect="1"/>
          </p:cNvPicPr>
          <p:nvPr/>
        </p:nvPicPr>
        <p:blipFill>
          <a:blip r:embed="rId5"/>
          <a:stretch>
            <a:fillRect/>
          </a:stretch>
        </p:blipFill>
        <p:spPr>
          <a:xfrm>
            <a:off x="0" y="16433"/>
            <a:ext cx="5118847" cy="3412565"/>
          </a:xfrm>
          <a:prstGeom prst="rect">
            <a:avLst/>
          </a:prstGeom>
        </p:spPr>
      </p:pic>
    </p:spTree>
    <p:extLst>
      <p:ext uri="{BB962C8B-B14F-4D97-AF65-F5344CB8AC3E}">
        <p14:creationId xmlns:p14="http://schemas.microsoft.com/office/powerpoint/2010/main" val="707775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BEB25-872C-064C-8F4B-35A75CE2E3D2}"/>
              </a:ext>
            </a:extLst>
          </p:cNvPr>
          <p:cNvSpPr>
            <a:spLocks noGrp="1"/>
          </p:cNvSpPr>
          <p:nvPr>
            <p:ph type="title"/>
          </p:nvPr>
        </p:nvSpPr>
        <p:spPr/>
        <p:txBody>
          <a:bodyPr/>
          <a:lstStyle/>
          <a:p>
            <a:r>
              <a:rPr lang="en-US" dirty="0"/>
              <a:t>Focus Pages</a:t>
            </a:r>
          </a:p>
        </p:txBody>
      </p:sp>
      <p:sp>
        <p:nvSpPr>
          <p:cNvPr id="3" name="Content Placeholder 2">
            <a:extLst>
              <a:ext uri="{FF2B5EF4-FFF2-40B4-BE49-F238E27FC236}">
                <a16:creationId xmlns:a16="http://schemas.microsoft.com/office/drawing/2014/main" id="{527E4839-1FAB-5148-B633-5534C3A1B455}"/>
              </a:ext>
            </a:extLst>
          </p:cNvPr>
          <p:cNvSpPr>
            <a:spLocks noGrp="1"/>
          </p:cNvSpPr>
          <p:nvPr>
            <p:ph idx="1"/>
          </p:nvPr>
        </p:nvSpPr>
        <p:spPr/>
        <p:txBody>
          <a:bodyPr>
            <a:normAutofit fontScale="92500"/>
          </a:bodyPr>
          <a:lstStyle/>
          <a:p>
            <a:pPr lvl="1"/>
            <a:r>
              <a:rPr lang="en-US" dirty="0"/>
              <a:t>complete/update the mutual aid form (for community members looking for aid and/or offering aid) </a:t>
            </a:r>
          </a:p>
          <a:p>
            <a:pPr lvl="1"/>
            <a:r>
              <a:rPr lang="en-US" dirty="0"/>
              <a:t>asks page (for community members offering aid) where users can see the specific needs of other community members (based on data from the form)</a:t>
            </a:r>
          </a:p>
          <a:p>
            <a:pPr lvl="1"/>
            <a:r>
              <a:rPr lang="en-US" dirty="0"/>
              <a:t>find out information about other organizations or aid groups (school meals, hot meal delivery, etc.)</a:t>
            </a:r>
          </a:p>
          <a:p>
            <a:pPr lvl="1"/>
            <a:r>
              <a:rPr lang="en-US" dirty="0"/>
              <a:t>lead organizer(s) &amp; block leaders –sign-in page to view more detailed content about specific user asks, what needs have been fulfilled, what needs are most urgent, see more detailed contact info, etc. </a:t>
            </a:r>
          </a:p>
          <a:p>
            <a:pPr lvl="1"/>
            <a:r>
              <a:rPr lang="en-US" dirty="0"/>
              <a:t>becoming a block leader – page devoted to information about becoming a block leader and place to input their information to be sent to lead organizer(s)</a:t>
            </a:r>
          </a:p>
          <a:p>
            <a:pPr lvl="1"/>
            <a:r>
              <a:rPr lang="en-US" dirty="0"/>
              <a:t>submit information about other organizations or request volunteers (based on what aid community members have offered to give through the form)</a:t>
            </a:r>
          </a:p>
        </p:txBody>
      </p:sp>
    </p:spTree>
    <p:extLst>
      <p:ext uri="{BB962C8B-B14F-4D97-AF65-F5344CB8AC3E}">
        <p14:creationId xmlns:p14="http://schemas.microsoft.com/office/powerpoint/2010/main" val="3420202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BEB25-872C-064C-8F4B-35A75CE2E3D2}"/>
              </a:ext>
            </a:extLst>
          </p:cNvPr>
          <p:cNvSpPr>
            <a:spLocks noGrp="1"/>
          </p:cNvSpPr>
          <p:nvPr>
            <p:ph type="title"/>
          </p:nvPr>
        </p:nvSpPr>
        <p:spPr/>
        <p:txBody>
          <a:bodyPr/>
          <a:lstStyle/>
          <a:p>
            <a:r>
              <a:rPr lang="en-US" dirty="0"/>
              <a:t>Basic Pages</a:t>
            </a:r>
          </a:p>
        </p:txBody>
      </p:sp>
      <p:sp>
        <p:nvSpPr>
          <p:cNvPr id="3" name="Content Placeholder 2">
            <a:extLst>
              <a:ext uri="{FF2B5EF4-FFF2-40B4-BE49-F238E27FC236}">
                <a16:creationId xmlns:a16="http://schemas.microsoft.com/office/drawing/2014/main" id="{527E4839-1FAB-5148-B633-5534C3A1B455}"/>
              </a:ext>
            </a:extLst>
          </p:cNvPr>
          <p:cNvSpPr>
            <a:spLocks noGrp="1"/>
          </p:cNvSpPr>
          <p:nvPr>
            <p:ph idx="1"/>
          </p:nvPr>
        </p:nvSpPr>
        <p:spPr/>
        <p:txBody>
          <a:bodyPr>
            <a:normAutofit/>
          </a:bodyPr>
          <a:lstStyle/>
          <a:p>
            <a:pPr lvl="1"/>
            <a:r>
              <a:rPr lang="en-US" dirty="0"/>
              <a:t>Home page – (with the form at the bottom)</a:t>
            </a:r>
          </a:p>
          <a:p>
            <a:pPr lvl="1"/>
            <a:r>
              <a:rPr lang="en-US" dirty="0"/>
              <a:t>About page – mission, vision, lead organizer(s)’ and block leaders’ information</a:t>
            </a:r>
          </a:p>
          <a:p>
            <a:pPr lvl="1"/>
            <a:r>
              <a:rPr lang="en-US" dirty="0"/>
              <a:t>Help – send email with specific questions or concerns (possibly offer phone numbers &amp; available times to talk)</a:t>
            </a:r>
          </a:p>
          <a:p>
            <a:pPr lvl="1"/>
            <a:r>
              <a:rPr lang="en-US" dirty="0"/>
              <a:t>Donate – sends you to a page with information about how to donate to the collective pot</a:t>
            </a:r>
          </a:p>
        </p:txBody>
      </p:sp>
    </p:spTree>
    <p:extLst>
      <p:ext uri="{BB962C8B-B14F-4D97-AF65-F5344CB8AC3E}">
        <p14:creationId xmlns:p14="http://schemas.microsoft.com/office/powerpoint/2010/main" val="1863891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BEB25-872C-064C-8F4B-35A75CE2E3D2}"/>
              </a:ext>
            </a:extLst>
          </p:cNvPr>
          <p:cNvSpPr>
            <a:spLocks noGrp="1"/>
          </p:cNvSpPr>
          <p:nvPr>
            <p:ph type="title"/>
          </p:nvPr>
        </p:nvSpPr>
        <p:spPr>
          <a:xfrm>
            <a:off x="174812" y="235884"/>
            <a:ext cx="10515600" cy="1325563"/>
          </a:xfrm>
        </p:spPr>
        <p:txBody>
          <a:bodyPr/>
          <a:lstStyle/>
          <a:p>
            <a:r>
              <a:rPr lang="en-US" dirty="0"/>
              <a:t>Sitemap</a:t>
            </a:r>
          </a:p>
        </p:txBody>
      </p:sp>
      <p:sp>
        <p:nvSpPr>
          <p:cNvPr id="3" name="Content Placeholder 2">
            <a:extLst>
              <a:ext uri="{FF2B5EF4-FFF2-40B4-BE49-F238E27FC236}">
                <a16:creationId xmlns:a16="http://schemas.microsoft.com/office/drawing/2014/main" id="{527E4839-1FAB-5148-B633-5534C3A1B455}"/>
              </a:ext>
            </a:extLst>
          </p:cNvPr>
          <p:cNvSpPr>
            <a:spLocks noGrp="1"/>
          </p:cNvSpPr>
          <p:nvPr>
            <p:ph idx="1"/>
          </p:nvPr>
        </p:nvSpPr>
        <p:spPr/>
        <p:txBody>
          <a:bodyPr>
            <a:normAutofit/>
          </a:bodyPr>
          <a:lstStyle/>
          <a:p>
            <a:pPr marL="457200" lvl="1" indent="0">
              <a:buNone/>
            </a:pPr>
            <a:endParaRPr lang="en-US" dirty="0"/>
          </a:p>
          <a:p>
            <a:pPr marL="457200" lvl="1" indent="0">
              <a:buNone/>
            </a:pPr>
            <a:endParaRPr lang="en-US" dirty="0"/>
          </a:p>
          <a:p>
            <a:pPr marL="457200" lvl="1" indent="0">
              <a:buNone/>
            </a:pPr>
            <a:endParaRPr lang="en-US" dirty="0"/>
          </a:p>
        </p:txBody>
      </p:sp>
      <p:graphicFrame>
        <p:nvGraphicFramePr>
          <p:cNvPr id="24" name="Diagram 23">
            <a:extLst>
              <a:ext uri="{FF2B5EF4-FFF2-40B4-BE49-F238E27FC236}">
                <a16:creationId xmlns:a16="http://schemas.microsoft.com/office/drawing/2014/main" id="{DA1A25D7-2B02-E849-B366-95682DCCC7DA}"/>
              </a:ext>
            </a:extLst>
          </p:cNvPr>
          <p:cNvGraphicFramePr/>
          <p:nvPr>
            <p:extLst>
              <p:ext uri="{D42A27DB-BD31-4B8C-83A1-F6EECF244321}">
                <p14:modId xmlns:p14="http://schemas.microsoft.com/office/powerpoint/2010/main" val="3055657001"/>
              </p:ext>
            </p:extLst>
          </p:nvPr>
        </p:nvGraphicFramePr>
        <p:xfrm>
          <a:off x="3040529" y="544854"/>
          <a:ext cx="8806329" cy="5855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5110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97384"/>
        </a:solidFill>
        <a:effectLst/>
      </p:bgPr>
    </p:bg>
    <p:spTree>
      <p:nvGrpSpPr>
        <p:cNvPr id="1" name=""/>
        <p:cNvGrpSpPr/>
        <p:nvPr/>
      </p:nvGrpSpPr>
      <p:grpSpPr>
        <a:xfrm>
          <a:off x="0" y="0"/>
          <a:ext cx="0" cy="0"/>
          <a:chOff x="0" y="0"/>
          <a:chExt cx="0" cy="0"/>
        </a:xfrm>
      </p:grpSpPr>
      <p:pic>
        <p:nvPicPr>
          <p:cNvPr id="3" name="Picture 2" descr="A view of a city at sunset&#10;&#10;Description automatically generated">
            <a:extLst>
              <a:ext uri="{FF2B5EF4-FFF2-40B4-BE49-F238E27FC236}">
                <a16:creationId xmlns:a16="http://schemas.microsoft.com/office/drawing/2014/main" id="{4CE118F0-C155-D140-9CEF-8514BCA094A3}"/>
              </a:ext>
            </a:extLst>
          </p:cNvPr>
          <p:cNvPicPr>
            <a:picLocks noChangeAspect="1"/>
          </p:cNvPicPr>
          <p:nvPr/>
        </p:nvPicPr>
        <p:blipFill rotWithShape="1">
          <a:blip r:embed="rId3"/>
          <a:srcRect b="15319"/>
          <a:stretch/>
        </p:blipFill>
        <p:spPr>
          <a:xfrm>
            <a:off x="0" y="0"/>
            <a:ext cx="12192000" cy="6882837"/>
          </a:xfrm>
          <a:prstGeom prst="rect">
            <a:avLst/>
          </a:prstGeom>
        </p:spPr>
      </p:pic>
      <p:sp>
        <p:nvSpPr>
          <p:cNvPr id="4" name="TextBox 3">
            <a:extLst>
              <a:ext uri="{FF2B5EF4-FFF2-40B4-BE49-F238E27FC236}">
                <a16:creationId xmlns:a16="http://schemas.microsoft.com/office/drawing/2014/main" id="{E953D1F6-BD54-3C4D-99E0-5340C4996CC2}"/>
              </a:ext>
            </a:extLst>
          </p:cNvPr>
          <p:cNvSpPr txBox="1"/>
          <p:nvPr/>
        </p:nvSpPr>
        <p:spPr>
          <a:xfrm>
            <a:off x="0" y="227135"/>
            <a:ext cx="7734666" cy="584775"/>
          </a:xfrm>
          <a:prstGeom prst="rect">
            <a:avLst/>
          </a:prstGeom>
          <a:noFill/>
        </p:spPr>
        <p:txBody>
          <a:bodyPr wrap="square" rtlCol="0">
            <a:spAutoFit/>
          </a:bodyPr>
          <a:lstStyle/>
          <a:p>
            <a:pPr algn="ctr"/>
            <a:r>
              <a:rPr lang="en-US" sz="3200" dirty="0">
                <a:solidFill>
                  <a:schemeClr val="bg1"/>
                </a:solidFill>
              </a:rPr>
              <a:t>DORCHESTER COMMUNITY CARE NETWORK</a:t>
            </a:r>
          </a:p>
        </p:txBody>
      </p:sp>
      <p:sp>
        <p:nvSpPr>
          <p:cNvPr id="5" name="Rounded Rectangle 4">
            <a:extLst>
              <a:ext uri="{FF2B5EF4-FFF2-40B4-BE49-F238E27FC236}">
                <a16:creationId xmlns:a16="http://schemas.microsoft.com/office/drawing/2014/main" id="{0471E269-BC56-1343-90BE-FB53C7062528}"/>
              </a:ext>
            </a:extLst>
          </p:cNvPr>
          <p:cNvSpPr/>
          <p:nvPr/>
        </p:nvSpPr>
        <p:spPr>
          <a:xfrm>
            <a:off x="7734666" y="298719"/>
            <a:ext cx="996286" cy="441605"/>
          </a:xfrm>
          <a:prstGeom prst="roundRect">
            <a:avLst/>
          </a:prstGeom>
          <a:solidFill>
            <a:srgbClr val="513D4C"/>
          </a:solidFill>
          <a:ln>
            <a:solidFill>
              <a:srgbClr val="EBC0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EBC043"/>
                </a:solidFill>
              </a:rPr>
              <a:t>Donate</a:t>
            </a:r>
          </a:p>
        </p:txBody>
      </p:sp>
      <p:sp>
        <p:nvSpPr>
          <p:cNvPr id="6" name="Rounded Rectangle 5">
            <a:extLst>
              <a:ext uri="{FF2B5EF4-FFF2-40B4-BE49-F238E27FC236}">
                <a16:creationId xmlns:a16="http://schemas.microsoft.com/office/drawing/2014/main" id="{C8E70646-FCE9-6F4E-94AD-9BE3B43F5BCC}"/>
              </a:ext>
            </a:extLst>
          </p:cNvPr>
          <p:cNvSpPr/>
          <p:nvPr/>
        </p:nvSpPr>
        <p:spPr>
          <a:xfrm>
            <a:off x="8861030" y="298718"/>
            <a:ext cx="996286" cy="441605"/>
          </a:xfrm>
          <a:prstGeom prst="roundRect">
            <a:avLst/>
          </a:prstGeom>
          <a:solidFill>
            <a:srgbClr val="EBC043"/>
          </a:solidFill>
          <a:ln>
            <a:solidFill>
              <a:srgbClr val="120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20501"/>
                </a:solidFill>
              </a:rPr>
              <a:t>Login</a:t>
            </a:r>
          </a:p>
        </p:txBody>
      </p:sp>
      <p:sp>
        <p:nvSpPr>
          <p:cNvPr id="7" name="Rounded Rectangle 6">
            <a:extLst>
              <a:ext uri="{FF2B5EF4-FFF2-40B4-BE49-F238E27FC236}">
                <a16:creationId xmlns:a16="http://schemas.microsoft.com/office/drawing/2014/main" id="{FD442A84-4971-A74A-AAD2-C7C3DAE71683}"/>
              </a:ext>
            </a:extLst>
          </p:cNvPr>
          <p:cNvSpPr/>
          <p:nvPr/>
        </p:nvSpPr>
        <p:spPr>
          <a:xfrm>
            <a:off x="11076516" y="298718"/>
            <a:ext cx="996286" cy="441605"/>
          </a:xfrm>
          <a:prstGeom prst="roundRect">
            <a:avLst/>
          </a:prstGeom>
          <a:solidFill>
            <a:srgbClr val="EBC043"/>
          </a:solidFill>
          <a:ln>
            <a:solidFill>
              <a:srgbClr val="120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20501"/>
                </a:solidFill>
              </a:rPr>
              <a:t>Translate</a:t>
            </a:r>
          </a:p>
        </p:txBody>
      </p:sp>
      <p:sp>
        <p:nvSpPr>
          <p:cNvPr id="8" name="Rounded Rectangle 7">
            <a:extLst>
              <a:ext uri="{FF2B5EF4-FFF2-40B4-BE49-F238E27FC236}">
                <a16:creationId xmlns:a16="http://schemas.microsoft.com/office/drawing/2014/main" id="{008052D9-9FF6-A441-8BA8-B219E1BB8EEB}"/>
              </a:ext>
            </a:extLst>
          </p:cNvPr>
          <p:cNvSpPr/>
          <p:nvPr/>
        </p:nvSpPr>
        <p:spPr>
          <a:xfrm>
            <a:off x="9963333" y="298717"/>
            <a:ext cx="996286" cy="441605"/>
          </a:xfrm>
          <a:prstGeom prst="roundRect">
            <a:avLst/>
          </a:prstGeom>
          <a:solidFill>
            <a:srgbClr val="EBC043"/>
          </a:solidFill>
          <a:ln>
            <a:solidFill>
              <a:srgbClr val="120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20501"/>
                </a:solidFill>
              </a:rPr>
              <a:t>Help</a:t>
            </a:r>
          </a:p>
        </p:txBody>
      </p:sp>
      <p:sp>
        <p:nvSpPr>
          <p:cNvPr id="12" name="Rounded Rectangle 11">
            <a:extLst>
              <a:ext uri="{FF2B5EF4-FFF2-40B4-BE49-F238E27FC236}">
                <a16:creationId xmlns:a16="http://schemas.microsoft.com/office/drawing/2014/main" id="{51A9FB20-62F3-FF48-85C2-4A89D949074A}"/>
              </a:ext>
            </a:extLst>
          </p:cNvPr>
          <p:cNvSpPr/>
          <p:nvPr/>
        </p:nvSpPr>
        <p:spPr>
          <a:xfrm>
            <a:off x="6188939" y="1005426"/>
            <a:ext cx="1631769" cy="735539"/>
          </a:xfrm>
          <a:prstGeom prst="roundRect">
            <a:avLst/>
          </a:prstGeom>
          <a:solidFill>
            <a:srgbClr val="29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Community Resources</a:t>
            </a:r>
          </a:p>
        </p:txBody>
      </p:sp>
      <p:sp>
        <p:nvSpPr>
          <p:cNvPr id="13" name="Rounded Rectangle 12">
            <a:extLst>
              <a:ext uri="{FF2B5EF4-FFF2-40B4-BE49-F238E27FC236}">
                <a16:creationId xmlns:a16="http://schemas.microsoft.com/office/drawing/2014/main" id="{78C19C25-4D17-7B4C-A2A9-30B88E9037DA}"/>
              </a:ext>
            </a:extLst>
          </p:cNvPr>
          <p:cNvSpPr/>
          <p:nvPr/>
        </p:nvSpPr>
        <p:spPr>
          <a:xfrm>
            <a:off x="4156934" y="1005425"/>
            <a:ext cx="1631769" cy="735539"/>
          </a:xfrm>
          <a:prstGeom prst="roundRect">
            <a:avLst/>
          </a:prstGeom>
          <a:solidFill>
            <a:srgbClr val="29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Volunteer</a:t>
            </a:r>
          </a:p>
        </p:txBody>
      </p:sp>
      <p:sp>
        <p:nvSpPr>
          <p:cNvPr id="14" name="Rounded Rectangle 13">
            <a:extLst>
              <a:ext uri="{FF2B5EF4-FFF2-40B4-BE49-F238E27FC236}">
                <a16:creationId xmlns:a16="http://schemas.microsoft.com/office/drawing/2014/main" id="{34CCCA0A-0183-9C46-836B-F6CF2A16FDAF}"/>
              </a:ext>
            </a:extLst>
          </p:cNvPr>
          <p:cNvSpPr/>
          <p:nvPr/>
        </p:nvSpPr>
        <p:spPr>
          <a:xfrm>
            <a:off x="2175004" y="1024469"/>
            <a:ext cx="1631769" cy="735539"/>
          </a:xfrm>
          <a:prstGeom prst="roundRect">
            <a:avLst/>
          </a:prstGeom>
          <a:solidFill>
            <a:srgbClr val="29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Update </a:t>
            </a:r>
            <a:br>
              <a:rPr lang="en-US" sz="2000" dirty="0">
                <a:solidFill>
                  <a:schemeClr val="bg1"/>
                </a:solidFill>
              </a:rPr>
            </a:br>
            <a:r>
              <a:rPr lang="en-US" sz="2000" dirty="0">
                <a:solidFill>
                  <a:schemeClr val="bg1"/>
                </a:solidFill>
              </a:rPr>
              <a:t>Form</a:t>
            </a:r>
          </a:p>
        </p:txBody>
      </p:sp>
      <p:sp>
        <p:nvSpPr>
          <p:cNvPr id="15" name="Rounded Rectangle 14">
            <a:extLst>
              <a:ext uri="{FF2B5EF4-FFF2-40B4-BE49-F238E27FC236}">
                <a16:creationId xmlns:a16="http://schemas.microsoft.com/office/drawing/2014/main" id="{D987624B-26C2-624F-97A2-C3295B41C1CF}"/>
              </a:ext>
            </a:extLst>
          </p:cNvPr>
          <p:cNvSpPr/>
          <p:nvPr/>
        </p:nvSpPr>
        <p:spPr>
          <a:xfrm>
            <a:off x="159118" y="1024473"/>
            <a:ext cx="1631769" cy="735539"/>
          </a:xfrm>
          <a:prstGeom prst="roundRect">
            <a:avLst/>
          </a:prstGeom>
          <a:solidFill>
            <a:srgbClr val="29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Complete Form</a:t>
            </a:r>
          </a:p>
        </p:txBody>
      </p:sp>
      <p:sp>
        <p:nvSpPr>
          <p:cNvPr id="16" name="Rounded Rectangle 15">
            <a:extLst>
              <a:ext uri="{FF2B5EF4-FFF2-40B4-BE49-F238E27FC236}">
                <a16:creationId xmlns:a16="http://schemas.microsoft.com/office/drawing/2014/main" id="{86209B33-00B7-AF4B-9BE2-4EE91FD9E595}"/>
              </a:ext>
            </a:extLst>
          </p:cNvPr>
          <p:cNvSpPr/>
          <p:nvPr/>
        </p:nvSpPr>
        <p:spPr>
          <a:xfrm>
            <a:off x="8232809" y="1024469"/>
            <a:ext cx="1631769" cy="735539"/>
          </a:xfrm>
          <a:prstGeom prst="roundRect">
            <a:avLst/>
          </a:prstGeom>
          <a:solidFill>
            <a:srgbClr val="29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Become a </a:t>
            </a:r>
            <a:br>
              <a:rPr lang="en-US" sz="2000" dirty="0">
                <a:solidFill>
                  <a:schemeClr val="bg1"/>
                </a:solidFill>
              </a:rPr>
            </a:br>
            <a:r>
              <a:rPr lang="en-US" sz="2000" dirty="0">
                <a:solidFill>
                  <a:schemeClr val="bg1"/>
                </a:solidFill>
              </a:rPr>
              <a:t>Block Leader</a:t>
            </a:r>
          </a:p>
        </p:txBody>
      </p:sp>
      <p:sp>
        <p:nvSpPr>
          <p:cNvPr id="17" name="Rounded Rectangle 16">
            <a:extLst>
              <a:ext uri="{FF2B5EF4-FFF2-40B4-BE49-F238E27FC236}">
                <a16:creationId xmlns:a16="http://schemas.microsoft.com/office/drawing/2014/main" id="{72197F7E-FB6E-E94D-A9CD-E0C027AFF877}"/>
              </a:ext>
            </a:extLst>
          </p:cNvPr>
          <p:cNvSpPr/>
          <p:nvPr/>
        </p:nvSpPr>
        <p:spPr>
          <a:xfrm>
            <a:off x="10220711" y="1024470"/>
            <a:ext cx="1631769" cy="735539"/>
          </a:xfrm>
          <a:prstGeom prst="roundRect">
            <a:avLst/>
          </a:prstGeom>
          <a:solidFill>
            <a:srgbClr val="29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About Us</a:t>
            </a:r>
          </a:p>
        </p:txBody>
      </p:sp>
      <p:sp>
        <p:nvSpPr>
          <p:cNvPr id="18" name="TextBox 17">
            <a:extLst>
              <a:ext uri="{FF2B5EF4-FFF2-40B4-BE49-F238E27FC236}">
                <a16:creationId xmlns:a16="http://schemas.microsoft.com/office/drawing/2014/main" id="{2172F6A3-8CAB-7741-A628-4928B465D35D}"/>
              </a:ext>
            </a:extLst>
          </p:cNvPr>
          <p:cNvSpPr txBox="1"/>
          <p:nvPr/>
        </p:nvSpPr>
        <p:spPr>
          <a:xfrm>
            <a:off x="1900541" y="2243930"/>
            <a:ext cx="8576795" cy="4524315"/>
          </a:xfrm>
          <a:prstGeom prst="rect">
            <a:avLst/>
          </a:prstGeom>
          <a:solidFill>
            <a:srgbClr val="513D4C"/>
          </a:solidFill>
        </p:spPr>
        <p:txBody>
          <a:bodyPr wrap="square" lIns="274320" tIns="274320" rIns="274320" bIns="45720" rtlCol="0">
            <a:spAutoFit/>
          </a:bodyPr>
          <a:lstStyle/>
          <a:p>
            <a:r>
              <a:rPr lang="en-US" dirty="0">
                <a:solidFill>
                  <a:schemeClr val="bg1"/>
                </a:solidFill>
              </a:rPr>
              <a:t>The Dorchester Community Care Network is working to make sure you and your neighbors have everything you need during the COVID-19 pandemic. In these fast-moving and uncertain times, it’s important that we show up for each other and remember that we are not alone. We love our neighborhood and the people in it. </a:t>
            </a:r>
          </a:p>
          <a:p>
            <a:endParaRPr lang="en-US" dirty="0">
              <a:solidFill>
                <a:schemeClr val="bg1"/>
              </a:solidFill>
            </a:endParaRPr>
          </a:p>
          <a:p>
            <a:r>
              <a:rPr lang="en-US" dirty="0">
                <a:solidFill>
                  <a:schemeClr val="bg1"/>
                </a:solidFill>
              </a:rPr>
              <a:t>The form below started off as a Google Form used to collect information about the specific needs and offerings of individuals and households. We have moved to this web form and this website to better handle the data and track ongoing needs and offerings. </a:t>
            </a:r>
          </a:p>
          <a:p>
            <a:endParaRPr lang="en-US" dirty="0">
              <a:solidFill>
                <a:schemeClr val="bg1"/>
              </a:solidFill>
            </a:endParaRPr>
          </a:p>
          <a:p>
            <a:r>
              <a:rPr lang="en-US" dirty="0">
                <a:solidFill>
                  <a:schemeClr val="bg1"/>
                </a:solidFill>
              </a:rPr>
              <a:t>You can complete the form below without signing up with a username and password, but you must have a login to edit the information on the form after submission. We suggest </a:t>
            </a:r>
            <a:r>
              <a:rPr lang="en-US" dirty="0">
                <a:solidFill>
                  <a:srgbClr val="EBC043"/>
                </a:solidFill>
              </a:rPr>
              <a:t>signing up </a:t>
            </a:r>
            <a:r>
              <a:rPr lang="en-US" dirty="0">
                <a:solidFill>
                  <a:schemeClr val="bg1"/>
                </a:solidFill>
              </a:rPr>
              <a:t>and logging in before completing the form. </a:t>
            </a:r>
          </a:p>
          <a:p>
            <a:endParaRPr lang="en-US" dirty="0">
              <a:solidFill>
                <a:schemeClr val="bg1"/>
              </a:solidFill>
            </a:endParaRPr>
          </a:p>
          <a:p>
            <a:pPr algn="ctr"/>
            <a:r>
              <a:rPr lang="en-US" dirty="0">
                <a:solidFill>
                  <a:schemeClr val="bg1"/>
                </a:solidFill>
              </a:rPr>
              <a:t>(see next slide for page view when user scrolls down)</a:t>
            </a:r>
          </a:p>
        </p:txBody>
      </p:sp>
    </p:spTree>
    <p:extLst>
      <p:ext uri="{BB962C8B-B14F-4D97-AF65-F5344CB8AC3E}">
        <p14:creationId xmlns:p14="http://schemas.microsoft.com/office/powerpoint/2010/main" val="2014440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897384"/>
        </a:solidFill>
        <a:effectLst/>
      </p:bgPr>
    </p:bg>
    <p:spTree>
      <p:nvGrpSpPr>
        <p:cNvPr id="1" name=""/>
        <p:cNvGrpSpPr/>
        <p:nvPr/>
      </p:nvGrpSpPr>
      <p:grpSpPr>
        <a:xfrm>
          <a:off x="0" y="0"/>
          <a:ext cx="0" cy="0"/>
          <a:chOff x="0" y="0"/>
          <a:chExt cx="0" cy="0"/>
        </a:xfrm>
      </p:grpSpPr>
      <p:pic>
        <p:nvPicPr>
          <p:cNvPr id="3" name="Picture 2" descr="A view of a city at sunset&#10;&#10;Description automatically generated">
            <a:extLst>
              <a:ext uri="{FF2B5EF4-FFF2-40B4-BE49-F238E27FC236}">
                <a16:creationId xmlns:a16="http://schemas.microsoft.com/office/drawing/2014/main" id="{4CE118F0-C155-D140-9CEF-8514BCA094A3}"/>
              </a:ext>
            </a:extLst>
          </p:cNvPr>
          <p:cNvPicPr>
            <a:picLocks noChangeAspect="1"/>
          </p:cNvPicPr>
          <p:nvPr/>
        </p:nvPicPr>
        <p:blipFill rotWithShape="1">
          <a:blip r:embed="rId3"/>
          <a:srcRect b="15319"/>
          <a:stretch/>
        </p:blipFill>
        <p:spPr>
          <a:xfrm>
            <a:off x="0" y="0"/>
            <a:ext cx="12192000" cy="6882837"/>
          </a:xfrm>
          <a:prstGeom prst="rect">
            <a:avLst/>
          </a:prstGeom>
        </p:spPr>
      </p:pic>
      <p:sp>
        <p:nvSpPr>
          <p:cNvPr id="4" name="TextBox 3">
            <a:extLst>
              <a:ext uri="{FF2B5EF4-FFF2-40B4-BE49-F238E27FC236}">
                <a16:creationId xmlns:a16="http://schemas.microsoft.com/office/drawing/2014/main" id="{E953D1F6-BD54-3C4D-99E0-5340C4996CC2}"/>
              </a:ext>
            </a:extLst>
          </p:cNvPr>
          <p:cNvSpPr txBox="1"/>
          <p:nvPr/>
        </p:nvSpPr>
        <p:spPr>
          <a:xfrm>
            <a:off x="0" y="227135"/>
            <a:ext cx="7734666" cy="584775"/>
          </a:xfrm>
          <a:prstGeom prst="rect">
            <a:avLst/>
          </a:prstGeom>
          <a:noFill/>
        </p:spPr>
        <p:txBody>
          <a:bodyPr wrap="square" rtlCol="0">
            <a:spAutoFit/>
          </a:bodyPr>
          <a:lstStyle/>
          <a:p>
            <a:pPr algn="ctr"/>
            <a:r>
              <a:rPr lang="en-US" sz="3200" dirty="0">
                <a:solidFill>
                  <a:schemeClr val="bg1"/>
                </a:solidFill>
              </a:rPr>
              <a:t>DORCHESTER COMMUNITY CARE NETWORK</a:t>
            </a:r>
          </a:p>
        </p:txBody>
      </p:sp>
      <p:sp>
        <p:nvSpPr>
          <p:cNvPr id="5" name="Rounded Rectangle 4">
            <a:extLst>
              <a:ext uri="{FF2B5EF4-FFF2-40B4-BE49-F238E27FC236}">
                <a16:creationId xmlns:a16="http://schemas.microsoft.com/office/drawing/2014/main" id="{0471E269-BC56-1343-90BE-FB53C7062528}"/>
              </a:ext>
            </a:extLst>
          </p:cNvPr>
          <p:cNvSpPr/>
          <p:nvPr/>
        </p:nvSpPr>
        <p:spPr>
          <a:xfrm>
            <a:off x="7734666" y="298719"/>
            <a:ext cx="996286" cy="441605"/>
          </a:xfrm>
          <a:prstGeom prst="roundRect">
            <a:avLst/>
          </a:prstGeom>
          <a:solidFill>
            <a:srgbClr val="513D4C"/>
          </a:solidFill>
          <a:ln>
            <a:solidFill>
              <a:srgbClr val="F8C1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8C14A"/>
                </a:solidFill>
              </a:rPr>
              <a:t>Donate</a:t>
            </a:r>
          </a:p>
        </p:txBody>
      </p:sp>
      <p:sp>
        <p:nvSpPr>
          <p:cNvPr id="6" name="Rounded Rectangle 5">
            <a:extLst>
              <a:ext uri="{FF2B5EF4-FFF2-40B4-BE49-F238E27FC236}">
                <a16:creationId xmlns:a16="http://schemas.microsoft.com/office/drawing/2014/main" id="{C8E70646-FCE9-6F4E-94AD-9BE3B43F5BCC}"/>
              </a:ext>
            </a:extLst>
          </p:cNvPr>
          <p:cNvSpPr/>
          <p:nvPr/>
        </p:nvSpPr>
        <p:spPr>
          <a:xfrm>
            <a:off x="8861030" y="298718"/>
            <a:ext cx="996286" cy="441605"/>
          </a:xfrm>
          <a:prstGeom prst="roundRect">
            <a:avLst/>
          </a:prstGeom>
          <a:solidFill>
            <a:srgbClr val="EBC043"/>
          </a:solidFill>
          <a:ln>
            <a:solidFill>
              <a:srgbClr val="120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20501"/>
                </a:solidFill>
              </a:rPr>
              <a:t>Login</a:t>
            </a:r>
          </a:p>
        </p:txBody>
      </p:sp>
      <p:sp>
        <p:nvSpPr>
          <p:cNvPr id="7" name="Rounded Rectangle 6">
            <a:extLst>
              <a:ext uri="{FF2B5EF4-FFF2-40B4-BE49-F238E27FC236}">
                <a16:creationId xmlns:a16="http://schemas.microsoft.com/office/drawing/2014/main" id="{FD442A84-4971-A74A-AAD2-C7C3DAE71683}"/>
              </a:ext>
            </a:extLst>
          </p:cNvPr>
          <p:cNvSpPr/>
          <p:nvPr/>
        </p:nvSpPr>
        <p:spPr>
          <a:xfrm>
            <a:off x="11076516" y="298718"/>
            <a:ext cx="996286" cy="441605"/>
          </a:xfrm>
          <a:prstGeom prst="roundRect">
            <a:avLst/>
          </a:prstGeom>
          <a:solidFill>
            <a:srgbClr val="EBC043"/>
          </a:solidFill>
          <a:ln>
            <a:solidFill>
              <a:srgbClr val="120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20501"/>
                </a:solidFill>
              </a:rPr>
              <a:t>Translate</a:t>
            </a:r>
          </a:p>
        </p:txBody>
      </p:sp>
      <p:sp>
        <p:nvSpPr>
          <p:cNvPr id="8" name="Rounded Rectangle 7">
            <a:extLst>
              <a:ext uri="{FF2B5EF4-FFF2-40B4-BE49-F238E27FC236}">
                <a16:creationId xmlns:a16="http://schemas.microsoft.com/office/drawing/2014/main" id="{008052D9-9FF6-A441-8BA8-B219E1BB8EEB}"/>
              </a:ext>
            </a:extLst>
          </p:cNvPr>
          <p:cNvSpPr/>
          <p:nvPr/>
        </p:nvSpPr>
        <p:spPr>
          <a:xfrm>
            <a:off x="9963333" y="298717"/>
            <a:ext cx="996286" cy="441605"/>
          </a:xfrm>
          <a:prstGeom prst="roundRect">
            <a:avLst/>
          </a:prstGeom>
          <a:solidFill>
            <a:srgbClr val="EBC043"/>
          </a:solidFill>
          <a:ln>
            <a:solidFill>
              <a:srgbClr val="120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20501"/>
                </a:solidFill>
              </a:rPr>
              <a:t>Help</a:t>
            </a:r>
          </a:p>
        </p:txBody>
      </p:sp>
      <p:sp>
        <p:nvSpPr>
          <p:cNvPr id="12" name="Rounded Rectangle 11">
            <a:extLst>
              <a:ext uri="{FF2B5EF4-FFF2-40B4-BE49-F238E27FC236}">
                <a16:creationId xmlns:a16="http://schemas.microsoft.com/office/drawing/2014/main" id="{51A9FB20-62F3-FF48-85C2-4A89D949074A}"/>
              </a:ext>
            </a:extLst>
          </p:cNvPr>
          <p:cNvSpPr/>
          <p:nvPr/>
        </p:nvSpPr>
        <p:spPr>
          <a:xfrm>
            <a:off x="6188939" y="1005426"/>
            <a:ext cx="1631769" cy="735539"/>
          </a:xfrm>
          <a:prstGeom prst="roundRect">
            <a:avLst/>
          </a:prstGeom>
          <a:solidFill>
            <a:srgbClr val="29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Community Resources</a:t>
            </a:r>
          </a:p>
        </p:txBody>
      </p:sp>
      <p:sp>
        <p:nvSpPr>
          <p:cNvPr id="13" name="Rounded Rectangle 12">
            <a:extLst>
              <a:ext uri="{FF2B5EF4-FFF2-40B4-BE49-F238E27FC236}">
                <a16:creationId xmlns:a16="http://schemas.microsoft.com/office/drawing/2014/main" id="{78C19C25-4D17-7B4C-A2A9-30B88E9037DA}"/>
              </a:ext>
            </a:extLst>
          </p:cNvPr>
          <p:cNvSpPr/>
          <p:nvPr/>
        </p:nvSpPr>
        <p:spPr>
          <a:xfrm>
            <a:off x="4156934" y="1005425"/>
            <a:ext cx="1631769" cy="735539"/>
          </a:xfrm>
          <a:prstGeom prst="roundRect">
            <a:avLst/>
          </a:prstGeom>
          <a:solidFill>
            <a:srgbClr val="29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Volunteer</a:t>
            </a:r>
          </a:p>
        </p:txBody>
      </p:sp>
      <p:sp>
        <p:nvSpPr>
          <p:cNvPr id="14" name="Rounded Rectangle 13">
            <a:extLst>
              <a:ext uri="{FF2B5EF4-FFF2-40B4-BE49-F238E27FC236}">
                <a16:creationId xmlns:a16="http://schemas.microsoft.com/office/drawing/2014/main" id="{34CCCA0A-0183-9C46-836B-F6CF2A16FDAF}"/>
              </a:ext>
            </a:extLst>
          </p:cNvPr>
          <p:cNvSpPr/>
          <p:nvPr/>
        </p:nvSpPr>
        <p:spPr>
          <a:xfrm>
            <a:off x="2113064" y="1005424"/>
            <a:ext cx="1631769" cy="735539"/>
          </a:xfrm>
          <a:prstGeom prst="roundRect">
            <a:avLst/>
          </a:prstGeom>
          <a:solidFill>
            <a:srgbClr val="29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Update </a:t>
            </a:r>
            <a:br>
              <a:rPr lang="en-US" sz="2000" dirty="0">
                <a:solidFill>
                  <a:schemeClr val="bg1"/>
                </a:solidFill>
              </a:rPr>
            </a:br>
            <a:r>
              <a:rPr lang="en-US" sz="2000" dirty="0">
                <a:solidFill>
                  <a:schemeClr val="bg1"/>
                </a:solidFill>
              </a:rPr>
              <a:t>Form</a:t>
            </a:r>
          </a:p>
        </p:txBody>
      </p:sp>
      <p:sp>
        <p:nvSpPr>
          <p:cNvPr id="15" name="Rounded Rectangle 14">
            <a:extLst>
              <a:ext uri="{FF2B5EF4-FFF2-40B4-BE49-F238E27FC236}">
                <a16:creationId xmlns:a16="http://schemas.microsoft.com/office/drawing/2014/main" id="{D987624B-26C2-624F-97A2-C3295B41C1CF}"/>
              </a:ext>
            </a:extLst>
          </p:cNvPr>
          <p:cNvSpPr/>
          <p:nvPr/>
        </p:nvSpPr>
        <p:spPr>
          <a:xfrm>
            <a:off x="159118" y="1024473"/>
            <a:ext cx="1631769" cy="735539"/>
          </a:xfrm>
          <a:prstGeom prst="roundRect">
            <a:avLst/>
          </a:prstGeom>
          <a:solidFill>
            <a:srgbClr val="29372A"/>
          </a:solidFill>
          <a:ln w="28575">
            <a:solidFill>
              <a:srgbClr val="EBC0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EBC043"/>
                </a:solidFill>
              </a:rPr>
              <a:t>Complete Form</a:t>
            </a:r>
          </a:p>
        </p:txBody>
      </p:sp>
      <p:sp>
        <p:nvSpPr>
          <p:cNvPr id="16" name="Rounded Rectangle 15">
            <a:extLst>
              <a:ext uri="{FF2B5EF4-FFF2-40B4-BE49-F238E27FC236}">
                <a16:creationId xmlns:a16="http://schemas.microsoft.com/office/drawing/2014/main" id="{86209B33-00B7-AF4B-9BE2-4EE91FD9E595}"/>
              </a:ext>
            </a:extLst>
          </p:cNvPr>
          <p:cNvSpPr/>
          <p:nvPr/>
        </p:nvSpPr>
        <p:spPr>
          <a:xfrm>
            <a:off x="8232809" y="1024469"/>
            <a:ext cx="1631769" cy="735539"/>
          </a:xfrm>
          <a:prstGeom prst="roundRect">
            <a:avLst/>
          </a:prstGeom>
          <a:solidFill>
            <a:srgbClr val="29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Become a </a:t>
            </a:r>
            <a:br>
              <a:rPr lang="en-US" sz="2000" dirty="0">
                <a:solidFill>
                  <a:schemeClr val="bg1"/>
                </a:solidFill>
              </a:rPr>
            </a:br>
            <a:r>
              <a:rPr lang="en-US" sz="2000" dirty="0">
                <a:solidFill>
                  <a:schemeClr val="bg1"/>
                </a:solidFill>
              </a:rPr>
              <a:t>Block Leader</a:t>
            </a:r>
          </a:p>
        </p:txBody>
      </p:sp>
      <p:sp>
        <p:nvSpPr>
          <p:cNvPr id="17" name="Rounded Rectangle 16">
            <a:extLst>
              <a:ext uri="{FF2B5EF4-FFF2-40B4-BE49-F238E27FC236}">
                <a16:creationId xmlns:a16="http://schemas.microsoft.com/office/drawing/2014/main" id="{72197F7E-FB6E-E94D-A9CD-E0C027AFF877}"/>
              </a:ext>
            </a:extLst>
          </p:cNvPr>
          <p:cNvSpPr/>
          <p:nvPr/>
        </p:nvSpPr>
        <p:spPr>
          <a:xfrm>
            <a:off x="10220711" y="1024470"/>
            <a:ext cx="1631769" cy="735539"/>
          </a:xfrm>
          <a:prstGeom prst="roundRect">
            <a:avLst/>
          </a:prstGeom>
          <a:solidFill>
            <a:srgbClr val="29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About Us</a:t>
            </a:r>
          </a:p>
        </p:txBody>
      </p:sp>
      <p:sp>
        <p:nvSpPr>
          <p:cNvPr id="19" name="TextBox 18">
            <a:extLst>
              <a:ext uri="{FF2B5EF4-FFF2-40B4-BE49-F238E27FC236}">
                <a16:creationId xmlns:a16="http://schemas.microsoft.com/office/drawing/2014/main" id="{83B90F2B-4874-EB46-8E0E-D12DE4886990}"/>
              </a:ext>
            </a:extLst>
          </p:cNvPr>
          <p:cNvSpPr txBox="1"/>
          <p:nvPr/>
        </p:nvSpPr>
        <p:spPr>
          <a:xfrm>
            <a:off x="404446" y="2205141"/>
            <a:ext cx="11448034" cy="4508927"/>
          </a:xfrm>
          <a:prstGeom prst="rect">
            <a:avLst/>
          </a:prstGeom>
          <a:solidFill>
            <a:srgbClr val="86B59A"/>
          </a:solidFill>
        </p:spPr>
        <p:txBody>
          <a:bodyPr wrap="square" lIns="274320" tIns="274320" rIns="274320" rtlCol="0">
            <a:spAutoFit/>
          </a:bodyPr>
          <a:lstStyle/>
          <a:p>
            <a:pPr algn="ctr"/>
            <a:r>
              <a:rPr lang="en-US" sz="2800" dirty="0"/>
              <a:t>COMPLETE THE FORM BELOW</a:t>
            </a:r>
          </a:p>
          <a:p>
            <a:r>
              <a:rPr lang="en-US" dirty="0"/>
              <a:t>Name </a:t>
            </a:r>
          </a:p>
          <a:p>
            <a:endParaRPr lang="en-US" dirty="0"/>
          </a:p>
          <a:p>
            <a:endParaRPr lang="en-US" dirty="0"/>
          </a:p>
          <a:p>
            <a:r>
              <a:rPr lang="en-US" dirty="0"/>
              <a:t>Pseudonym </a:t>
            </a:r>
            <a:r>
              <a:rPr lang="en-US" sz="1400" dirty="0"/>
              <a:t>(not required – what will appear publicly, </a:t>
            </a:r>
            <a:br>
              <a:rPr lang="en-US" sz="1400" dirty="0"/>
            </a:br>
            <a:r>
              <a:rPr lang="en-US" sz="1400" dirty="0"/>
              <a:t>if left blank, Name entry above will be used)</a:t>
            </a:r>
          </a:p>
          <a:p>
            <a:endParaRPr lang="en-US" dirty="0"/>
          </a:p>
          <a:p>
            <a:endParaRPr lang="en-US" dirty="0"/>
          </a:p>
          <a:p>
            <a:r>
              <a:rPr lang="en-US" dirty="0"/>
              <a:t>Phone Number </a:t>
            </a:r>
            <a:r>
              <a:rPr lang="en-US" sz="1400" dirty="0"/>
              <a:t>(will not be shared publicly)</a:t>
            </a:r>
          </a:p>
          <a:p>
            <a:endParaRPr lang="en-US" dirty="0"/>
          </a:p>
          <a:p>
            <a:endParaRPr lang="en-US" dirty="0"/>
          </a:p>
          <a:p>
            <a:r>
              <a:rPr lang="en-US" dirty="0"/>
              <a:t>Address </a:t>
            </a:r>
            <a:r>
              <a:rPr lang="en-US" sz="1400" dirty="0"/>
              <a:t>(will not be shared publicly)</a:t>
            </a:r>
          </a:p>
          <a:p>
            <a:endParaRPr lang="en-US" sz="1400" dirty="0"/>
          </a:p>
          <a:p>
            <a:endParaRPr lang="en-US" dirty="0"/>
          </a:p>
          <a:p>
            <a:pPr algn="ctr"/>
            <a:r>
              <a:rPr lang="en-US" dirty="0"/>
              <a:t>ETC.</a:t>
            </a:r>
          </a:p>
        </p:txBody>
      </p:sp>
      <p:sp>
        <p:nvSpPr>
          <p:cNvPr id="2" name="Rounded Rectangle 1">
            <a:extLst>
              <a:ext uri="{FF2B5EF4-FFF2-40B4-BE49-F238E27FC236}">
                <a16:creationId xmlns:a16="http://schemas.microsoft.com/office/drawing/2014/main" id="{850C8B55-6E08-0A4C-AD21-246A1FDF2793}"/>
              </a:ext>
            </a:extLst>
          </p:cNvPr>
          <p:cNvSpPr/>
          <p:nvPr/>
        </p:nvSpPr>
        <p:spPr>
          <a:xfrm>
            <a:off x="666130" y="3257987"/>
            <a:ext cx="5304609" cy="389965"/>
          </a:xfrm>
          <a:prstGeom prst="roundRect">
            <a:avLst/>
          </a:prstGeom>
          <a:solidFill>
            <a:schemeClr val="bg1"/>
          </a:solidFill>
          <a:ln>
            <a:solidFill>
              <a:srgbClr val="354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86B59A"/>
                </a:solidFill>
              </a:rPr>
              <a:t>Full Name or Household Name</a:t>
            </a:r>
          </a:p>
        </p:txBody>
      </p:sp>
      <p:sp>
        <p:nvSpPr>
          <p:cNvPr id="20" name="Rounded Rectangle 19">
            <a:extLst>
              <a:ext uri="{FF2B5EF4-FFF2-40B4-BE49-F238E27FC236}">
                <a16:creationId xmlns:a16="http://schemas.microsoft.com/office/drawing/2014/main" id="{766CAEF4-84B5-ED44-B9CC-03E829471E19}"/>
              </a:ext>
            </a:extLst>
          </p:cNvPr>
          <p:cNvSpPr/>
          <p:nvPr/>
        </p:nvSpPr>
        <p:spPr>
          <a:xfrm>
            <a:off x="666130" y="4310833"/>
            <a:ext cx="5304608" cy="389965"/>
          </a:xfrm>
          <a:prstGeom prst="roundRect">
            <a:avLst/>
          </a:prstGeom>
          <a:solidFill>
            <a:schemeClr val="bg1"/>
          </a:solidFill>
          <a:ln>
            <a:solidFill>
              <a:srgbClr val="354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86B59A"/>
                </a:solidFill>
              </a:rPr>
              <a:t>Pseudonym</a:t>
            </a:r>
          </a:p>
        </p:txBody>
      </p:sp>
      <p:sp>
        <p:nvSpPr>
          <p:cNvPr id="21" name="Rounded Rectangle 20">
            <a:extLst>
              <a:ext uri="{FF2B5EF4-FFF2-40B4-BE49-F238E27FC236}">
                <a16:creationId xmlns:a16="http://schemas.microsoft.com/office/drawing/2014/main" id="{27C5D425-6D68-D94E-A96E-1D50F1BE78D0}"/>
              </a:ext>
            </a:extLst>
          </p:cNvPr>
          <p:cNvSpPr/>
          <p:nvPr/>
        </p:nvSpPr>
        <p:spPr>
          <a:xfrm>
            <a:off x="632011" y="5142854"/>
            <a:ext cx="5304608" cy="389965"/>
          </a:xfrm>
          <a:prstGeom prst="roundRect">
            <a:avLst/>
          </a:prstGeom>
          <a:solidFill>
            <a:schemeClr val="bg1"/>
          </a:solidFill>
          <a:ln>
            <a:solidFill>
              <a:srgbClr val="354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86B59A"/>
                </a:solidFill>
              </a:rPr>
              <a:t>(XXX)XXX-XXXX</a:t>
            </a:r>
          </a:p>
        </p:txBody>
      </p:sp>
      <p:sp>
        <p:nvSpPr>
          <p:cNvPr id="22" name="Rounded Rectangle 21">
            <a:extLst>
              <a:ext uri="{FF2B5EF4-FFF2-40B4-BE49-F238E27FC236}">
                <a16:creationId xmlns:a16="http://schemas.microsoft.com/office/drawing/2014/main" id="{DCD2C5BA-2BF0-DE44-8A15-0D0AE5737551}"/>
              </a:ext>
            </a:extLst>
          </p:cNvPr>
          <p:cNvSpPr/>
          <p:nvPr/>
        </p:nvSpPr>
        <p:spPr>
          <a:xfrm>
            <a:off x="632011" y="5899046"/>
            <a:ext cx="3672841" cy="389965"/>
          </a:xfrm>
          <a:prstGeom prst="roundRect">
            <a:avLst/>
          </a:prstGeom>
          <a:solidFill>
            <a:schemeClr val="bg1"/>
          </a:solidFill>
          <a:ln>
            <a:solidFill>
              <a:srgbClr val="354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86B59A"/>
                </a:solidFill>
              </a:rPr>
              <a:t>Number + Street Name</a:t>
            </a:r>
          </a:p>
        </p:txBody>
      </p:sp>
      <p:sp>
        <p:nvSpPr>
          <p:cNvPr id="23" name="Rounded Rectangle 22">
            <a:extLst>
              <a:ext uri="{FF2B5EF4-FFF2-40B4-BE49-F238E27FC236}">
                <a16:creationId xmlns:a16="http://schemas.microsoft.com/office/drawing/2014/main" id="{5DCBB194-D1A9-BC4D-ABB0-4818A025907A}"/>
              </a:ext>
            </a:extLst>
          </p:cNvPr>
          <p:cNvSpPr/>
          <p:nvPr/>
        </p:nvSpPr>
        <p:spPr>
          <a:xfrm>
            <a:off x="4384499" y="5917525"/>
            <a:ext cx="1552120" cy="389965"/>
          </a:xfrm>
          <a:prstGeom prst="roundRect">
            <a:avLst/>
          </a:prstGeom>
          <a:solidFill>
            <a:schemeClr val="bg1"/>
          </a:solidFill>
          <a:ln>
            <a:solidFill>
              <a:srgbClr val="354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86B59A"/>
                </a:solidFill>
              </a:rPr>
              <a:t>Apt. Number</a:t>
            </a:r>
          </a:p>
        </p:txBody>
      </p:sp>
    </p:spTree>
    <p:extLst>
      <p:ext uri="{BB962C8B-B14F-4D97-AF65-F5344CB8AC3E}">
        <p14:creationId xmlns:p14="http://schemas.microsoft.com/office/powerpoint/2010/main" val="2968972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897384"/>
        </a:solidFill>
        <a:effectLst/>
      </p:bgPr>
    </p:bg>
    <p:spTree>
      <p:nvGrpSpPr>
        <p:cNvPr id="1" name=""/>
        <p:cNvGrpSpPr/>
        <p:nvPr/>
      </p:nvGrpSpPr>
      <p:grpSpPr>
        <a:xfrm>
          <a:off x="0" y="0"/>
          <a:ext cx="0" cy="0"/>
          <a:chOff x="0" y="0"/>
          <a:chExt cx="0" cy="0"/>
        </a:xfrm>
      </p:grpSpPr>
      <p:pic>
        <p:nvPicPr>
          <p:cNvPr id="3" name="Picture 2" descr="A view of a city at sunset&#10;&#10;Description automatically generated">
            <a:extLst>
              <a:ext uri="{FF2B5EF4-FFF2-40B4-BE49-F238E27FC236}">
                <a16:creationId xmlns:a16="http://schemas.microsoft.com/office/drawing/2014/main" id="{4CE118F0-C155-D140-9CEF-8514BCA094A3}"/>
              </a:ext>
            </a:extLst>
          </p:cNvPr>
          <p:cNvPicPr>
            <a:picLocks noChangeAspect="1"/>
          </p:cNvPicPr>
          <p:nvPr/>
        </p:nvPicPr>
        <p:blipFill rotWithShape="1">
          <a:blip r:embed="rId3"/>
          <a:srcRect b="15319"/>
          <a:stretch/>
        </p:blipFill>
        <p:spPr>
          <a:xfrm>
            <a:off x="0" y="0"/>
            <a:ext cx="12192000" cy="6882837"/>
          </a:xfrm>
          <a:prstGeom prst="rect">
            <a:avLst/>
          </a:prstGeom>
        </p:spPr>
      </p:pic>
      <p:sp>
        <p:nvSpPr>
          <p:cNvPr id="4" name="TextBox 3">
            <a:extLst>
              <a:ext uri="{FF2B5EF4-FFF2-40B4-BE49-F238E27FC236}">
                <a16:creationId xmlns:a16="http://schemas.microsoft.com/office/drawing/2014/main" id="{E953D1F6-BD54-3C4D-99E0-5340C4996CC2}"/>
              </a:ext>
            </a:extLst>
          </p:cNvPr>
          <p:cNvSpPr txBox="1"/>
          <p:nvPr/>
        </p:nvSpPr>
        <p:spPr>
          <a:xfrm>
            <a:off x="0" y="227135"/>
            <a:ext cx="7734666" cy="584775"/>
          </a:xfrm>
          <a:prstGeom prst="rect">
            <a:avLst/>
          </a:prstGeom>
          <a:noFill/>
        </p:spPr>
        <p:txBody>
          <a:bodyPr wrap="square" rtlCol="0">
            <a:spAutoFit/>
          </a:bodyPr>
          <a:lstStyle/>
          <a:p>
            <a:pPr algn="ctr"/>
            <a:r>
              <a:rPr lang="en-US" sz="3200" dirty="0">
                <a:solidFill>
                  <a:schemeClr val="bg1"/>
                </a:solidFill>
              </a:rPr>
              <a:t>DORCHESTER COMMUNITY CARE NETWORK</a:t>
            </a:r>
          </a:p>
        </p:txBody>
      </p:sp>
      <p:sp>
        <p:nvSpPr>
          <p:cNvPr id="5" name="Rounded Rectangle 4">
            <a:extLst>
              <a:ext uri="{FF2B5EF4-FFF2-40B4-BE49-F238E27FC236}">
                <a16:creationId xmlns:a16="http://schemas.microsoft.com/office/drawing/2014/main" id="{0471E269-BC56-1343-90BE-FB53C7062528}"/>
              </a:ext>
            </a:extLst>
          </p:cNvPr>
          <p:cNvSpPr/>
          <p:nvPr/>
        </p:nvSpPr>
        <p:spPr>
          <a:xfrm>
            <a:off x="7734666" y="298719"/>
            <a:ext cx="996286" cy="441605"/>
          </a:xfrm>
          <a:prstGeom prst="roundRect">
            <a:avLst/>
          </a:prstGeom>
          <a:solidFill>
            <a:srgbClr val="513D4C"/>
          </a:solidFill>
          <a:ln>
            <a:solidFill>
              <a:srgbClr val="F8C1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8C14A"/>
                </a:solidFill>
              </a:rPr>
              <a:t>Donate</a:t>
            </a:r>
          </a:p>
        </p:txBody>
      </p:sp>
      <p:sp>
        <p:nvSpPr>
          <p:cNvPr id="6" name="Rounded Rectangle 5">
            <a:extLst>
              <a:ext uri="{FF2B5EF4-FFF2-40B4-BE49-F238E27FC236}">
                <a16:creationId xmlns:a16="http://schemas.microsoft.com/office/drawing/2014/main" id="{C8E70646-FCE9-6F4E-94AD-9BE3B43F5BCC}"/>
              </a:ext>
            </a:extLst>
          </p:cNvPr>
          <p:cNvSpPr/>
          <p:nvPr/>
        </p:nvSpPr>
        <p:spPr>
          <a:xfrm>
            <a:off x="8861030" y="298718"/>
            <a:ext cx="996286" cy="441605"/>
          </a:xfrm>
          <a:prstGeom prst="roundRect">
            <a:avLst/>
          </a:prstGeom>
          <a:solidFill>
            <a:srgbClr val="EBC043"/>
          </a:solidFill>
          <a:ln>
            <a:solidFill>
              <a:srgbClr val="120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20501"/>
                </a:solidFill>
              </a:rPr>
              <a:t>Login</a:t>
            </a:r>
          </a:p>
        </p:txBody>
      </p:sp>
      <p:sp>
        <p:nvSpPr>
          <p:cNvPr id="7" name="Rounded Rectangle 6">
            <a:extLst>
              <a:ext uri="{FF2B5EF4-FFF2-40B4-BE49-F238E27FC236}">
                <a16:creationId xmlns:a16="http://schemas.microsoft.com/office/drawing/2014/main" id="{FD442A84-4971-A74A-AAD2-C7C3DAE71683}"/>
              </a:ext>
            </a:extLst>
          </p:cNvPr>
          <p:cNvSpPr/>
          <p:nvPr/>
        </p:nvSpPr>
        <p:spPr>
          <a:xfrm>
            <a:off x="11076516" y="298718"/>
            <a:ext cx="996286" cy="441605"/>
          </a:xfrm>
          <a:prstGeom prst="roundRect">
            <a:avLst/>
          </a:prstGeom>
          <a:solidFill>
            <a:srgbClr val="EBC043"/>
          </a:solidFill>
          <a:ln>
            <a:solidFill>
              <a:srgbClr val="120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20501"/>
                </a:solidFill>
              </a:rPr>
              <a:t>Translate</a:t>
            </a:r>
          </a:p>
        </p:txBody>
      </p:sp>
      <p:sp>
        <p:nvSpPr>
          <p:cNvPr id="8" name="Rounded Rectangle 7">
            <a:extLst>
              <a:ext uri="{FF2B5EF4-FFF2-40B4-BE49-F238E27FC236}">
                <a16:creationId xmlns:a16="http://schemas.microsoft.com/office/drawing/2014/main" id="{008052D9-9FF6-A441-8BA8-B219E1BB8EEB}"/>
              </a:ext>
            </a:extLst>
          </p:cNvPr>
          <p:cNvSpPr/>
          <p:nvPr/>
        </p:nvSpPr>
        <p:spPr>
          <a:xfrm>
            <a:off x="9963333" y="298717"/>
            <a:ext cx="996286" cy="441605"/>
          </a:xfrm>
          <a:prstGeom prst="roundRect">
            <a:avLst/>
          </a:prstGeom>
          <a:solidFill>
            <a:srgbClr val="EBC043"/>
          </a:solidFill>
          <a:ln>
            <a:solidFill>
              <a:srgbClr val="120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20501"/>
                </a:solidFill>
              </a:rPr>
              <a:t>Help</a:t>
            </a:r>
          </a:p>
        </p:txBody>
      </p:sp>
      <p:sp>
        <p:nvSpPr>
          <p:cNvPr id="12" name="Rounded Rectangle 11">
            <a:extLst>
              <a:ext uri="{FF2B5EF4-FFF2-40B4-BE49-F238E27FC236}">
                <a16:creationId xmlns:a16="http://schemas.microsoft.com/office/drawing/2014/main" id="{51A9FB20-62F3-FF48-85C2-4A89D949074A}"/>
              </a:ext>
            </a:extLst>
          </p:cNvPr>
          <p:cNvSpPr/>
          <p:nvPr/>
        </p:nvSpPr>
        <p:spPr>
          <a:xfrm>
            <a:off x="6188939" y="1005426"/>
            <a:ext cx="1631769" cy="735539"/>
          </a:xfrm>
          <a:prstGeom prst="roundRect">
            <a:avLst/>
          </a:prstGeom>
          <a:solidFill>
            <a:srgbClr val="29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Community Resources</a:t>
            </a:r>
          </a:p>
        </p:txBody>
      </p:sp>
      <p:sp>
        <p:nvSpPr>
          <p:cNvPr id="13" name="Rounded Rectangle 12">
            <a:extLst>
              <a:ext uri="{FF2B5EF4-FFF2-40B4-BE49-F238E27FC236}">
                <a16:creationId xmlns:a16="http://schemas.microsoft.com/office/drawing/2014/main" id="{78C19C25-4D17-7B4C-A2A9-30B88E9037DA}"/>
              </a:ext>
            </a:extLst>
          </p:cNvPr>
          <p:cNvSpPr/>
          <p:nvPr/>
        </p:nvSpPr>
        <p:spPr>
          <a:xfrm>
            <a:off x="4156934" y="1005425"/>
            <a:ext cx="1631769" cy="735539"/>
          </a:xfrm>
          <a:prstGeom prst="roundRect">
            <a:avLst/>
          </a:prstGeom>
          <a:solidFill>
            <a:srgbClr val="29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Volunteer</a:t>
            </a:r>
          </a:p>
        </p:txBody>
      </p:sp>
      <p:sp>
        <p:nvSpPr>
          <p:cNvPr id="14" name="Rounded Rectangle 13">
            <a:extLst>
              <a:ext uri="{FF2B5EF4-FFF2-40B4-BE49-F238E27FC236}">
                <a16:creationId xmlns:a16="http://schemas.microsoft.com/office/drawing/2014/main" id="{34CCCA0A-0183-9C46-836B-F6CF2A16FDAF}"/>
              </a:ext>
            </a:extLst>
          </p:cNvPr>
          <p:cNvSpPr/>
          <p:nvPr/>
        </p:nvSpPr>
        <p:spPr>
          <a:xfrm>
            <a:off x="2108481" y="1043696"/>
            <a:ext cx="1631769" cy="735539"/>
          </a:xfrm>
          <a:prstGeom prst="roundRect">
            <a:avLst/>
          </a:prstGeom>
          <a:solidFill>
            <a:srgbClr val="29372A"/>
          </a:solidFill>
          <a:ln w="28575">
            <a:solidFill>
              <a:srgbClr val="EBC0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EBC043"/>
                </a:solidFill>
              </a:rPr>
              <a:t>Update </a:t>
            </a:r>
            <a:br>
              <a:rPr lang="en-US" sz="2000" dirty="0">
                <a:solidFill>
                  <a:srgbClr val="EBC043"/>
                </a:solidFill>
              </a:rPr>
            </a:br>
            <a:r>
              <a:rPr lang="en-US" sz="2000" dirty="0">
                <a:solidFill>
                  <a:srgbClr val="EBC043"/>
                </a:solidFill>
              </a:rPr>
              <a:t>Form</a:t>
            </a:r>
          </a:p>
        </p:txBody>
      </p:sp>
      <p:sp>
        <p:nvSpPr>
          <p:cNvPr id="15" name="Rounded Rectangle 14">
            <a:extLst>
              <a:ext uri="{FF2B5EF4-FFF2-40B4-BE49-F238E27FC236}">
                <a16:creationId xmlns:a16="http://schemas.microsoft.com/office/drawing/2014/main" id="{D987624B-26C2-624F-97A2-C3295B41C1CF}"/>
              </a:ext>
            </a:extLst>
          </p:cNvPr>
          <p:cNvSpPr/>
          <p:nvPr/>
        </p:nvSpPr>
        <p:spPr>
          <a:xfrm>
            <a:off x="159118" y="1024473"/>
            <a:ext cx="1631769" cy="735539"/>
          </a:xfrm>
          <a:prstGeom prst="roundRect">
            <a:avLst/>
          </a:prstGeom>
          <a:solidFill>
            <a:srgbClr val="29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Complete Form</a:t>
            </a:r>
          </a:p>
        </p:txBody>
      </p:sp>
      <p:sp>
        <p:nvSpPr>
          <p:cNvPr id="16" name="Rounded Rectangle 15">
            <a:extLst>
              <a:ext uri="{FF2B5EF4-FFF2-40B4-BE49-F238E27FC236}">
                <a16:creationId xmlns:a16="http://schemas.microsoft.com/office/drawing/2014/main" id="{86209B33-00B7-AF4B-9BE2-4EE91FD9E595}"/>
              </a:ext>
            </a:extLst>
          </p:cNvPr>
          <p:cNvSpPr/>
          <p:nvPr/>
        </p:nvSpPr>
        <p:spPr>
          <a:xfrm>
            <a:off x="8232809" y="1024469"/>
            <a:ext cx="1631769" cy="735539"/>
          </a:xfrm>
          <a:prstGeom prst="roundRect">
            <a:avLst/>
          </a:prstGeom>
          <a:solidFill>
            <a:srgbClr val="29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Become a </a:t>
            </a:r>
            <a:br>
              <a:rPr lang="en-US" sz="2000" dirty="0">
                <a:solidFill>
                  <a:schemeClr val="bg1"/>
                </a:solidFill>
              </a:rPr>
            </a:br>
            <a:r>
              <a:rPr lang="en-US" sz="2000" dirty="0">
                <a:solidFill>
                  <a:schemeClr val="bg1"/>
                </a:solidFill>
              </a:rPr>
              <a:t>Block Leader</a:t>
            </a:r>
          </a:p>
        </p:txBody>
      </p:sp>
      <p:sp>
        <p:nvSpPr>
          <p:cNvPr id="17" name="Rounded Rectangle 16">
            <a:extLst>
              <a:ext uri="{FF2B5EF4-FFF2-40B4-BE49-F238E27FC236}">
                <a16:creationId xmlns:a16="http://schemas.microsoft.com/office/drawing/2014/main" id="{72197F7E-FB6E-E94D-A9CD-E0C027AFF877}"/>
              </a:ext>
            </a:extLst>
          </p:cNvPr>
          <p:cNvSpPr/>
          <p:nvPr/>
        </p:nvSpPr>
        <p:spPr>
          <a:xfrm>
            <a:off x="10220711" y="1024470"/>
            <a:ext cx="1631769" cy="735539"/>
          </a:xfrm>
          <a:prstGeom prst="roundRect">
            <a:avLst/>
          </a:prstGeom>
          <a:solidFill>
            <a:srgbClr val="29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About Us</a:t>
            </a:r>
          </a:p>
        </p:txBody>
      </p:sp>
      <p:sp>
        <p:nvSpPr>
          <p:cNvPr id="19" name="TextBox 18">
            <a:extLst>
              <a:ext uri="{FF2B5EF4-FFF2-40B4-BE49-F238E27FC236}">
                <a16:creationId xmlns:a16="http://schemas.microsoft.com/office/drawing/2014/main" id="{83B90F2B-4874-EB46-8E0E-D12DE4886990}"/>
              </a:ext>
            </a:extLst>
          </p:cNvPr>
          <p:cNvSpPr txBox="1"/>
          <p:nvPr/>
        </p:nvSpPr>
        <p:spPr>
          <a:xfrm>
            <a:off x="464922" y="2214271"/>
            <a:ext cx="11448034" cy="4416594"/>
          </a:xfrm>
          <a:prstGeom prst="rect">
            <a:avLst/>
          </a:prstGeom>
          <a:solidFill>
            <a:srgbClr val="513D4C"/>
          </a:solidFill>
        </p:spPr>
        <p:txBody>
          <a:bodyPr wrap="square" lIns="274320" tIns="182880" rIns="274320" rtlCol="0">
            <a:spAutoFit/>
          </a:bodyPr>
          <a:lstStyle/>
          <a:p>
            <a:pPr algn="ctr"/>
            <a:r>
              <a:rPr lang="en-US" sz="2800" dirty="0">
                <a:solidFill>
                  <a:schemeClr val="bg1"/>
                </a:solidFill>
              </a:rPr>
              <a:t>UPDATE YOUR FORM</a:t>
            </a:r>
          </a:p>
          <a:p>
            <a:r>
              <a:rPr lang="en-US" dirty="0">
                <a:solidFill>
                  <a:schemeClr val="bg1"/>
                </a:solidFill>
              </a:rPr>
              <a:t>Name</a:t>
            </a:r>
            <a:r>
              <a:rPr lang="en-US" dirty="0"/>
              <a:t> </a:t>
            </a:r>
          </a:p>
          <a:p>
            <a:endParaRPr lang="en-US" dirty="0"/>
          </a:p>
          <a:p>
            <a:endParaRPr lang="en-US" dirty="0"/>
          </a:p>
          <a:p>
            <a:r>
              <a:rPr lang="en-US" dirty="0">
                <a:solidFill>
                  <a:schemeClr val="bg1"/>
                </a:solidFill>
              </a:rPr>
              <a:t>Pseudonym </a:t>
            </a:r>
            <a:r>
              <a:rPr lang="en-US" sz="1400" dirty="0">
                <a:solidFill>
                  <a:schemeClr val="bg1"/>
                </a:solidFill>
              </a:rPr>
              <a:t>(not required – what will appear publicly, </a:t>
            </a:r>
            <a:br>
              <a:rPr lang="en-US" sz="1400" dirty="0">
                <a:solidFill>
                  <a:schemeClr val="bg1"/>
                </a:solidFill>
              </a:rPr>
            </a:br>
            <a:r>
              <a:rPr lang="en-US" sz="1400" dirty="0">
                <a:solidFill>
                  <a:schemeClr val="bg1"/>
                </a:solidFill>
              </a:rPr>
              <a:t>if left blank, Name entry above will be used)</a:t>
            </a:r>
          </a:p>
          <a:p>
            <a:endParaRPr lang="en-US" dirty="0"/>
          </a:p>
          <a:p>
            <a:endParaRPr lang="en-US" dirty="0"/>
          </a:p>
          <a:p>
            <a:r>
              <a:rPr lang="en-US" dirty="0">
                <a:solidFill>
                  <a:schemeClr val="bg1"/>
                </a:solidFill>
              </a:rPr>
              <a:t>Phone Number </a:t>
            </a:r>
            <a:r>
              <a:rPr lang="en-US" sz="1400" dirty="0">
                <a:solidFill>
                  <a:schemeClr val="bg1"/>
                </a:solidFill>
              </a:rPr>
              <a:t>(will not be shared publicly)</a:t>
            </a:r>
          </a:p>
          <a:p>
            <a:endParaRPr lang="en-US" dirty="0"/>
          </a:p>
          <a:p>
            <a:endParaRPr lang="en-US" dirty="0"/>
          </a:p>
          <a:p>
            <a:r>
              <a:rPr lang="en-US" dirty="0">
                <a:solidFill>
                  <a:schemeClr val="bg1"/>
                </a:solidFill>
              </a:rPr>
              <a:t>Address </a:t>
            </a:r>
            <a:r>
              <a:rPr lang="en-US" sz="1400" dirty="0">
                <a:solidFill>
                  <a:schemeClr val="bg1"/>
                </a:solidFill>
              </a:rPr>
              <a:t>(will not be shared publicly)</a:t>
            </a:r>
          </a:p>
          <a:p>
            <a:endParaRPr lang="en-US" sz="1400" dirty="0"/>
          </a:p>
          <a:p>
            <a:endParaRPr lang="en-US" dirty="0"/>
          </a:p>
          <a:p>
            <a:pPr algn="ctr"/>
            <a:r>
              <a:rPr lang="en-US" dirty="0">
                <a:solidFill>
                  <a:schemeClr val="bg1"/>
                </a:solidFill>
              </a:rPr>
              <a:t>ETC… </a:t>
            </a:r>
          </a:p>
        </p:txBody>
      </p:sp>
      <p:sp>
        <p:nvSpPr>
          <p:cNvPr id="2" name="Rounded Rectangle 1">
            <a:extLst>
              <a:ext uri="{FF2B5EF4-FFF2-40B4-BE49-F238E27FC236}">
                <a16:creationId xmlns:a16="http://schemas.microsoft.com/office/drawing/2014/main" id="{850C8B55-6E08-0A4C-AD21-246A1FDF2793}"/>
              </a:ext>
            </a:extLst>
          </p:cNvPr>
          <p:cNvSpPr/>
          <p:nvPr/>
        </p:nvSpPr>
        <p:spPr>
          <a:xfrm>
            <a:off x="685799" y="3139040"/>
            <a:ext cx="5304609" cy="389965"/>
          </a:xfrm>
          <a:prstGeom prst="roundRect">
            <a:avLst/>
          </a:prstGeom>
          <a:solidFill>
            <a:schemeClr val="bg1"/>
          </a:solidFill>
          <a:ln>
            <a:solidFill>
              <a:srgbClr val="354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354033"/>
                </a:solidFill>
              </a:rPr>
              <a:t>Melissa Sawyer</a:t>
            </a:r>
          </a:p>
        </p:txBody>
      </p:sp>
      <p:sp>
        <p:nvSpPr>
          <p:cNvPr id="20" name="Rounded Rectangle 19">
            <a:extLst>
              <a:ext uri="{FF2B5EF4-FFF2-40B4-BE49-F238E27FC236}">
                <a16:creationId xmlns:a16="http://schemas.microsoft.com/office/drawing/2014/main" id="{766CAEF4-84B5-ED44-B9CC-03E829471E19}"/>
              </a:ext>
            </a:extLst>
          </p:cNvPr>
          <p:cNvSpPr/>
          <p:nvPr/>
        </p:nvSpPr>
        <p:spPr>
          <a:xfrm>
            <a:off x="685799" y="4157063"/>
            <a:ext cx="5304608" cy="389965"/>
          </a:xfrm>
          <a:prstGeom prst="roundRect">
            <a:avLst/>
          </a:prstGeom>
          <a:solidFill>
            <a:schemeClr val="bg1"/>
          </a:solidFill>
          <a:ln>
            <a:solidFill>
              <a:srgbClr val="354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354033"/>
                </a:solidFill>
              </a:rPr>
              <a:t>Pseudonym</a:t>
            </a:r>
          </a:p>
        </p:txBody>
      </p:sp>
      <p:sp>
        <p:nvSpPr>
          <p:cNvPr id="21" name="Rounded Rectangle 20">
            <a:extLst>
              <a:ext uri="{FF2B5EF4-FFF2-40B4-BE49-F238E27FC236}">
                <a16:creationId xmlns:a16="http://schemas.microsoft.com/office/drawing/2014/main" id="{27C5D425-6D68-D94E-A96E-1D50F1BE78D0}"/>
              </a:ext>
            </a:extLst>
          </p:cNvPr>
          <p:cNvSpPr/>
          <p:nvPr/>
        </p:nvSpPr>
        <p:spPr>
          <a:xfrm>
            <a:off x="685799" y="4993085"/>
            <a:ext cx="5304608" cy="389965"/>
          </a:xfrm>
          <a:prstGeom prst="roundRect">
            <a:avLst/>
          </a:prstGeom>
          <a:solidFill>
            <a:schemeClr val="bg1"/>
          </a:solidFill>
          <a:ln>
            <a:solidFill>
              <a:srgbClr val="354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354033"/>
                </a:solidFill>
              </a:rPr>
              <a:t>(440)864-8409</a:t>
            </a:r>
          </a:p>
        </p:txBody>
      </p:sp>
      <p:sp>
        <p:nvSpPr>
          <p:cNvPr id="22" name="Rounded Rectangle 21">
            <a:extLst>
              <a:ext uri="{FF2B5EF4-FFF2-40B4-BE49-F238E27FC236}">
                <a16:creationId xmlns:a16="http://schemas.microsoft.com/office/drawing/2014/main" id="{DCD2C5BA-2BF0-DE44-8A15-0D0AE5737551}"/>
              </a:ext>
            </a:extLst>
          </p:cNvPr>
          <p:cNvSpPr/>
          <p:nvPr/>
        </p:nvSpPr>
        <p:spPr>
          <a:xfrm>
            <a:off x="685799" y="5795550"/>
            <a:ext cx="3672841" cy="389965"/>
          </a:xfrm>
          <a:prstGeom prst="roundRect">
            <a:avLst/>
          </a:prstGeom>
          <a:solidFill>
            <a:schemeClr val="bg1"/>
          </a:solidFill>
          <a:ln>
            <a:solidFill>
              <a:srgbClr val="354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354033"/>
                </a:solidFill>
              </a:rPr>
              <a:t>14 Edwin Street</a:t>
            </a:r>
          </a:p>
        </p:txBody>
      </p:sp>
      <p:sp>
        <p:nvSpPr>
          <p:cNvPr id="23" name="Rounded Rectangle 22">
            <a:extLst>
              <a:ext uri="{FF2B5EF4-FFF2-40B4-BE49-F238E27FC236}">
                <a16:creationId xmlns:a16="http://schemas.microsoft.com/office/drawing/2014/main" id="{5DCBB194-D1A9-BC4D-ABB0-4818A025907A}"/>
              </a:ext>
            </a:extLst>
          </p:cNvPr>
          <p:cNvSpPr/>
          <p:nvPr/>
        </p:nvSpPr>
        <p:spPr>
          <a:xfrm>
            <a:off x="4438287" y="5795551"/>
            <a:ext cx="1552120" cy="389965"/>
          </a:xfrm>
          <a:prstGeom prst="roundRect">
            <a:avLst/>
          </a:prstGeom>
          <a:solidFill>
            <a:schemeClr val="bg1"/>
          </a:solidFill>
          <a:ln>
            <a:solidFill>
              <a:srgbClr val="354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354033"/>
                </a:solidFill>
              </a:rPr>
              <a:t>Apt. Number</a:t>
            </a:r>
          </a:p>
        </p:txBody>
      </p:sp>
    </p:spTree>
    <p:extLst>
      <p:ext uri="{BB962C8B-B14F-4D97-AF65-F5344CB8AC3E}">
        <p14:creationId xmlns:p14="http://schemas.microsoft.com/office/powerpoint/2010/main" val="581588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97384"/>
        </a:solidFill>
        <a:effectLst/>
      </p:bgPr>
    </p:bg>
    <p:spTree>
      <p:nvGrpSpPr>
        <p:cNvPr id="1" name=""/>
        <p:cNvGrpSpPr/>
        <p:nvPr/>
      </p:nvGrpSpPr>
      <p:grpSpPr>
        <a:xfrm>
          <a:off x="0" y="0"/>
          <a:ext cx="0" cy="0"/>
          <a:chOff x="0" y="0"/>
          <a:chExt cx="0" cy="0"/>
        </a:xfrm>
      </p:grpSpPr>
      <p:pic>
        <p:nvPicPr>
          <p:cNvPr id="3" name="Picture 2" descr="A view of a city at sunset&#10;&#10;Description automatically generated">
            <a:extLst>
              <a:ext uri="{FF2B5EF4-FFF2-40B4-BE49-F238E27FC236}">
                <a16:creationId xmlns:a16="http://schemas.microsoft.com/office/drawing/2014/main" id="{4CE118F0-C155-D140-9CEF-8514BCA094A3}"/>
              </a:ext>
            </a:extLst>
          </p:cNvPr>
          <p:cNvPicPr>
            <a:picLocks noChangeAspect="1"/>
          </p:cNvPicPr>
          <p:nvPr/>
        </p:nvPicPr>
        <p:blipFill rotWithShape="1">
          <a:blip r:embed="rId3"/>
          <a:srcRect b="15319"/>
          <a:stretch/>
        </p:blipFill>
        <p:spPr>
          <a:xfrm>
            <a:off x="0" y="0"/>
            <a:ext cx="12192000" cy="6882837"/>
          </a:xfrm>
          <a:prstGeom prst="rect">
            <a:avLst/>
          </a:prstGeom>
        </p:spPr>
      </p:pic>
      <p:sp>
        <p:nvSpPr>
          <p:cNvPr id="4" name="TextBox 3">
            <a:extLst>
              <a:ext uri="{FF2B5EF4-FFF2-40B4-BE49-F238E27FC236}">
                <a16:creationId xmlns:a16="http://schemas.microsoft.com/office/drawing/2014/main" id="{E953D1F6-BD54-3C4D-99E0-5340C4996CC2}"/>
              </a:ext>
            </a:extLst>
          </p:cNvPr>
          <p:cNvSpPr txBox="1"/>
          <p:nvPr/>
        </p:nvSpPr>
        <p:spPr>
          <a:xfrm>
            <a:off x="0" y="227135"/>
            <a:ext cx="7734666" cy="584775"/>
          </a:xfrm>
          <a:prstGeom prst="rect">
            <a:avLst/>
          </a:prstGeom>
          <a:noFill/>
        </p:spPr>
        <p:txBody>
          <a:bodyPr wrap="square" rtlCol="0">
            <a:spAutoFit/>
          </a:bodyPr>
          <a:lstStyle/>
          <a:p>
            <a:pPr algn="ctr"/>
            <a:r>
              <a:rPr lang="en-US" sz="3200" dirty="0">
                <a:solidFill>
                  <a:schemeClr val="bg1"/>
                </a:solidFill>
              </a:rPr>
              <a:t>DORCHESTER COMMUNITY CARE NETWORK</a:t>
            </a:r>
          </a:p>
        </p:txBody>
      </p:sp>
      <p:sp>
        <p:nvSpPr>
          <p:cNvPr id="5" name="Rounded Rectangle 4">
            <a:extLst>
              <a:ext uri="{FF2B5EF4-FFF2-40B4-BE49-F238E27FC236}">
                <a16:creationId xmlns:a16="http://schemas.microsoft.com/office/drawing/2014/main" id="{0471E269-BC56-1343-90BE-FB53C7062528}"/>
              </a:ext>
            </a:extLst>
          </p:cNvPr>
          <p:cNvSpPr/>
          <p:nvPr/>
        </p:nvSpPr>
        <p:spPr>
          <a:xfrm>
            <a:off x="7734666" y="298719"/>
            <a:ext cx="996286" cy="441605"/>
          </a:xfrm>
          <a:prstGeom prst="roundRect">
            <a:avLst/>
          </a:prstGeom>
          <a:solidFill>
            <a:srgbClr val="513D4C"/>
          </a:solidFill>
          <a:ln>
            <a:solidFill>
              <a:srgbClr val="F8C1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8C14A"/>
                </a:solidFill>
              </a:rPr>
              <a:t>Donate</a:t>
            </a:r>
          </a:p>
        </p:txBody>
      </p:sp>
      <p:sp>
        <p:nvSpPr>
          <p:cNvPr id="6" name="Rounded Rectangle 5">
            <a:extLst>
              <a:ext uri="{FF2B5EF4-FFF2-40B4-BE49-F238E27FC236}">
                <a16:creationId xmlns:a16="http://schemas.microsoft.com/office/drawing/2014/main" id="{C8E70646-FCE9-6F4E-94AD-9BE3B43F5BCC}"/>
              </a:ext>
            </a:extLst>
          </p:cNvPr>
          <p:cNvSpPr/>
          <p:nvPr/>
        </p:nvSpPr>
        <p:spPr>
          <a:xfrm>
            <a:off x="8847849" y="302041"/>
            <a:ext cx="996286" cy="441605"/>
          </a:xfrm>
          <a:prstGeom prst="roundRect">
            <a:avLst/>
          </a:prstGeom>
          <a:solidFill>
            <a:srgbClr val="EBC043"/>
          </a:solidFill>
          <a:ln>
            <a:solidFill>
              <a:srgbClr val="120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20501"/>
                </a:solidFill>
              </a:rPr>
              <a:t>Login</a:t>
            </a:r>
          </a:p>
        </p:txBody>
      </p:sp>
      <p:sp>
        <p:nvSpPr>
          <p:cNvPr id="7" name="Rounded Rectangle 6">
            <a:extLst>
              <a:ext uri="{FF2B5EF4-FFF2-40B4-BE49-F238E27FC236}">
                <a16:creationId xmlns:a16="http://schemas.microsoft.com/office/drawing/2014/main" id="{FD442A84-4971-A74A-AAD2-C7C3DAE71683}"/>
              </a:ext>
            </a:extLst>
          </p:cNvPr>
          <p:cNvSpPr/>
          <p:nvPr/>
        </p:nvSpPr>
        <p:spPr>
          <a:xfrm>
            <a:off x="11076516" y="298718"/>
            <a:ext cx="996286" cy="441605"/>
          </a:xfrm>
          <a:prstGeom prst="roundRect">
            <a:avLst/>
          </a:prstGeom>
          <a:solidFill>
            <a:srgbClr val="EBC043"/>
          </a:solidFill>
          <a:ln>
            <a:solidFill>
              <a:srgbClr val="120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20501"/>
                </a:solidFill>
              </a:rPr>
              <a:t>Translate</a:t>
            </a:r>
          </a:p>
        </p:txBody>
      </p:sp>
      <p:sp>
        <p:nvSpPr>
          <p:cNvPr id="8" name="Rounded Rectangle 7">
            <a:extLst>
              <a:ext uri="{FF2B5EF4-FFF2-40B4-BE49-F238E27FC236}">
                <a16:creationId xmlns:a16="http://schemas.microsoft.com/office/drawing/2014/main" id="{008052D9-9FF6-A441-8BA8-B219E1BB8EEB}"/>
              </a:ext>
            </a:extLst>
          </p:cNvPr>
          <p:cNvSpPr/>
          <p:nvPr/>
        </p:nvSpPr>
        <p:spPr>
          <a:xfrm>
            <a:off x="9963333" y="298717"/>
            <a:ext cx="996286" cy="441605"/>
          </a:xfrm>
          <a:prstGeom prst="roundRect">
            <a:avLst/>
          </a:prstGeom>
          <a:solidFill>
            <a:srgbClr val="EBC043"/>
          </a:solidFill>
          <a:ln>
            <a:solidFill>
              <a:srgbClr val="120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20501"/>
                </a:solidFill>
              </a:rPr>
              <a:t>Help</a:t>
            </a:r>
          </a:p>
        </p:txBody>
      </p:sp>
      <p:sp>
        <p:nvSpPr>
          <p:cNvPr id="12" name="Rounded Rectangle 11">
            <a:extLst>
              <a:ext uri="{FF2B5EF4-FFF2-40B4-BE49-F238E27FC236}">
                <a16:creationId xmlns:a16="http://schemas.microsoft.com/office/drawing/2014/main" id="{51A9FB20-62F3-FF48-85C2-4A89D949074A}"/>
              </a:ext>
            </a:extLst>
          </p:cNvPr>
          <p:cNvSpPr/>
          <p:nvPr/>
        </p:nvSpPr>
        <p:spPr>
          <a:xfrm>
            <a:off x="6188939" y="1005426"/>
            <a:ext cx="1631769" cy="735539"/>
          </a:xfrm>
          <a:prstGeom prst="roundRect">
            <a:avLst/>
          </a:prstGeom>
          <a:solidFill>
            <a:srgbClr val="29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Community Resources</a:t>
            </a:r>
          </a:p>
        </p:txBody>
      </p:sp>
      <p:sp>
        <p:nvSpPr>
          <p:cNvPr id="13" name="Rounded Rectangle 12">
            <a:extLst>
              <a:ext uri="{FF2B5EF4-FFF2-40B4-BE49-F238E27FC236}">
                <a16:creationId xmlns:a16="http://schemas.microsoft.com/office/drawing/2014/main" id="{78C19C25-4D17-7B4C-A2A9-30B88E9037DA}"/>
              </a:ext>
            </a:extLst>
          </p:cNvPr>
          <p:cNvSpPr/>
          <p:nvPr/>
        </p:nvSpPr>
        <p:spPr>
          <a:xfrm>
            <a:off x="4156934" y="1005425"/>
            <a:ext cx="1631769" cy="735539"/>
          </a:xfrm>
          <a:prstGeom prst="roundRect">
            <a:avLst/>
          </a:prstGeom>
          <a:solidFill>
            <a:srgbClr val="29372A"/>
          </a:solidFill>
          <a:ln w="28575">
            <a:solidFill>
              <a:srgbClr val="EBC0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EBC043"/>
                </a:solidFill>
              </a:rPr>
              <a:t>Needs and Offerings</a:t>
            </a:r>
          </a:p>
        </p:txBody>
      </p:sp>
      <p:sp>
        <p:nvSpPr>
          <p:cNvPr id="14" name="Rounded Rectangle 13">
            <a:extLst>
              <a:ext uri="{FF2B5EF4-FFF2-40B4-BE49-F238E27FC236}">
                <a16:creationId xmlns:a16="http://schemas.microsoft.com/office/drawing/2014/main" id="{34CCCA0A-0183-9C46-836B-F6CF2A16FDAF}"/>
              </a:ext>
            </a:extLst>
          </p:cNvPr>
          <p:cNvSpPr/>
          <p:nvPr/>
        </p:nvSpPr>
        <p:spPr>
          <a:xfrm>
            <a:off x="2108481" y="1043696"/>
            <a:ext cx="1631769" cy="735539"/>
          </a:xfrm>
          <a:prstGeom prst="roundRect">
            <a:avLst/>
          </a:prstGeom>
          <a:solidFill>
            <a:srgbClr val="29372A"/>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Update </a:t>
            </a:r>
            <a:br>
              <a:rPr lang="en-US" sz="2000" dirty="0">
                <a:solidFill>
                  <a:schemeClr val="bg1"/>
                </a:solidFill>
              </a:rPr>
            </a:br>
            <a:r>
              <a:rPr lang="en-US" sz="2000" dirty="0">
                <a:solidFill>
                  <a:schemeClr val="bg1"/>
                </a:solidFill>
              </a:rPr>
              <a:t>Form</a:t>
            </a:r>
          </a:p>
        </p:txBody>
      </p:sp>
      <p:sp>
        <p:nvSpPr>
          <p:cNvPr id="15" name="Rounded Rectangle 14">
            <a:extLst>
              <a:ext uri="{FF2B5EF4-FFF2-40B4-BE49-F238E27FC236}">
                <a16:creationId xmlns:a16="http://schemas.microsoft.com/office/drawing/2014/main" id="{D987624B-26C2-624F-97A2-C3295B41C1CF}"/>
              </a:ext>
            </a:extLst>
          </p:cNvPr>
          <p:cNvSpPr/>
          <p:nvPr/>
        </p:nvSpPr>
        <p:spPr>
          <a:xfrm>
            <a:off x="159118" y="1024473"/>
            <a:ext cx="1631769" cy="735539"/>
          </a:xfrm>
          <a:prstGeom prst="roundRect">
            <a:avLst/>
          </a:prstGeom>
          <a:solidFill>
            <a:srgbClr val="29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Complete Form</a:t>
            </a:r>
          </a:p>
        </p:txBody>
      </p:sp>
      <p:sp>
        <p:nvSpPr>
          <p:cNvPr id="16" name="Rounded Rectangle 15">
            <a:extLst>
              <a:ext uri="{FF2B5EF4-FFF2-40B4-BE49-F238E27FC236}">
                <a16:creationId xmlns:a16="http://schemas.microsoft.com/office/drawing/2014/main" id="{86209B33-00B7-AF4B-9BE2-4EE91FD9E595}"/>
              </a:ext>
            </a:extLst>
          </p:cNvPr>
          <p:cNvSpPr/>
          <p:nvPr/>
        </p:nvSpPr>
        <p:spPr>
          <a:xfrm>
            <a:off x="8232809" y="1024469"/>
            <a:ext cx="1631769" cy="735539"/>
          </a:xfrm>
          <a:prstGeom prst="roundRect">
            <a:avLst/>
          </a:prstGeom>
          <a:solidFill>
            <a:srgbClr val="29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Become a </a:t>
            </a:r>
            <a:br>
              <a:rPr lang="en-US" sz="2000" dirty="0">
                <a:solidFill>
                  <a:schemeClr val="bg1"/>
                </a:solidFill>
              </a:rPr>
            </a:br>
            <a:r>
              <a:rPr lang="en-US" sz="2000" dirty="0">
                <a:solidFill>
                  <a:schemeClr val="bg1"/>
                </a:solidFill>
              </a:rPr>
              <a:t>Block Leader</a:t>
            </a:r>
          </a:p>
        </p:txBody>
      </p:sp>
      <p:sp>
        <p:nvSpPr>
          <p:cNvPr id="17" name="Rounded Rectangle 16">
            <a:extLst>
              <a:ext uri="{FF2B5EF4-FFF2-40B4-BE49-F238E27FC236}">
                <a16:creationId xmlns:a16="http://schemas.microsoft.com/office/drawing/2014/main" id="{72197F7E-FB6E-E94D-A9CD-E0C027AFF877}"/>
              </a:ext>
            </a:extLst>
          </p:cNvPr>
          <p:cNvSpPr/>
          <p:nvPr/>
        </p:nvSpPr>
        <p:spPr>
          <a:xfrm>
            <a:off x="10220711" y="1024470"/>
            <a:ext cx="1631769" cy="735539"/>
          </a:xfrm>
          <a:prstGeom prst="roundRect">
            <a:avLst/>
          </a:prstGeom>
          <a:solidFill>
            <a:srgbClr val="29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About Us</a:t>
            </a:r>
          </a:p>
        </p:txBody>
      </p:sp>
      <p:sp>
        <p:nvSpPr>
          <p:cNvPr id="19" name="TextBox 18">
            <a:extLst>
              <a:ext uri="{FF2B5EF4-FFF2-40B4-BE49-F238E27FC236}">
                <a16:creationId xmlns:a16="http://schemas.microsoft.com/office/drawing/2014/main" id="{83B90F2B-4874-EB46-8E0E-D12DE4886990}"/>
              </a:ext>
            </a:extLst>
          </p:cNvPr>
          <p:cNvSpPr txBox="1"/>
          <p:nvPr/>
        </p:nvSpPr>
        <p:spPr>
          <a:xfrm>
            <a:off x="0" y="2127298"/>
            <a:ext cx="12192000" cy="4862870"/>
          </a:xfrm>
          <a:prstGeom prst="rect">
            <a:avLst/>
          </a:prstGeom>
          <a:solidFill>
            <a:srgbClr val="86B59A"/>
          </a:solidFill>
        </p:spPr>
        <p:txBody>
          <a:bodyPr wrap="square" rtlCol="0">
            <a:spAutoFit/>
          </a:bodyPr>
          <a:lstStyle/>
          <a:p>
            <a:pPr algn="ctr"/>
            <a:r>
              <a:rPr lang="en-US" sz="2800" dirty="0"/>
              <a:t>Browse Individual Needs and Offerings Below</a:t>
            </a:r>
          </a:p>
          <a:p>
            <a:pPr algn="ctr"/>
            <a:endParaRPr lang="en-US" sz="2800" dirty="0"/>
          </a:p>
          <a:p>
            <a:pPr algn="ctr"/>
            <a:endParaRPr lang="en-US" sz="2800" dirty="0"/>
          </a:p>
          <a:p>
            <a:pPr algn="ctr"/>
            <a:endParaRPr lang="en-US" dirty="0"/>
          </a:p>
          <a:p>
            <a:endParaRPr lang="en-US"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dirty="0"/>
          </a:p>
          <a:p>
            <a:pPr algn="ctr"/>
            <a:r>
              <a:rPr lang="en-US" dirty="0"/>
              <a:t>ETC.</a:t>
            </a:r>
          </a:p>
        </p:txBody>
      </p:sp>
      <p:graphicFrame>
        <p:nvGraphicFramePr>
          <p:cNvPr id="9" name="Table 8">
            <a:extLst>
              <a:ext uri="{FF2B5EF4-FFF2-40B4-BE49-F238E27FC236}">
                <a16:creationId xmlns:a16="http://schemas.microsoft.com/office/drawing/2014/main" id="{55622D4F-87F6-6F47-8C7C-1BBEA6461028}"/>
              </a:ext>
            </a:extLst>
          </p:cNvPr>
          <p:cNvGraphicFramePr>
            <a:graphicFrameLocks noGrp="1"/>
          </p:cNvGraphicFramePr>
          <p:nvPr>
            <p:extLst>
              <p:ext uri="{D42A27DB-BD31-4B8C-83A1-F6EECF244321}">
                <p14:modId xmlns:p14="http://schemas.microsoft.com/office/powerpoint/2010/main" val="2406754738"/>
              </p:ext>
            </p:extLst>
          </p:nvPr>
        </p:nvGraphicFramePr>
        <p:xfrm>
          <a:off x="588345" y="2751885"/>
          <a:ext cx="11015310" cy="3887656"/>
        </p:xfrm>
        <a:graphic>
          <a:graphicData uri="http://schemas.openxmlformats.org/drawingml/2006/table">
            <a:tbl>
              <a:tblPr firstRow="1" bandRow="1">
                <a:tableStyleId>{D7AC3CCA-C797-4891-BE02-D94E43425B78}</a:tableStyleId>
              </a:tblPr>
              <a:tblGrid>
                <a:gridCol w="1835885">
                  <a:extLst>
                    <a:ext uri="{9D8B030D-6E8A-4147-A177-3AD203B41FA5}">
                      <a16:colId xmlns:a16="http://schemas.microsoft.com/office/drawing/2014/main" val="2418757604"/>
                    </a:ext>
                  </a:extLst>
                </a:gridCol>
                <a:gridCol w="1835885">
                  <a:extLst>
                    <a:ext uri="{9D8B030D-6E8A-4147-A177-3AD203B41FA5}">
                      <a16:colId xmlns:a16="http://schemas.microsoft.com/office/drawing/2014/main" val="2205217926"/>
                    </a:ext>
                  </a:extLst>
                </a:gridCol>
                <a:gridCol w="1835885">
                  <a:extLst>
                    <a:ext uri="{9D8B030D-6E8A-4147-A177-3AD203B41FA5}">
                      <a16:colId xmlns:a16="http://schemas.microsoft.com/office/drawing/2014/main" val="1073115467"/>
                    </a:ext>
                  </a:extLst>
                </a:gridCol>
                <a:gridCol w="1835885">
                  <a:extLst>
                    <a:ext uri="{9D8B030D-6E8A-4147-A177-3AD203B41FA5}">
                      <a16:colId xmlns:a16="http://schemas.microsoft.com/office/drawing/2014/main" val="1786724827"/>
                    </a:ext>
                  </a:extLst>
                </a:gridCol>
                <a:gridCol w="1835885">
                  <a:extLst>
                    <a:ext uri="{9D8B030D-6E8A-4147-A177-3AD203B41FA5}">
                      <a16:colId xmlns:a16="http://schemas.microsoft.com/office/drawing/2014/main" val="1558418020"/>
                    </a:ext>
                  </a:extLst>
                </a:gridCol>
                <a:gridCol w="1835885">
                  <a:extLst>
                    <a:ext uri="{9D8B030D-6E8A-4147-A177-3AD203B41FA5}">
                      <a16:colId xmlns:a16="http://schemas.microsoft.com/office/drawing/2014/main" val="3205425110"/>
                    </a:ext>
                  </a:extLst>
                </a:gridCol>
              </a:tblGrid>
              <a:tr h="1134315">
                <a:tc>
                  <a:txBody>
                    <a:bodyPr/>
                    <a:lstStyle/>
                    <a:p>
                      <a:pPr algn="ctr"/>
                      <a:r>
                        <a:rPr lang="en-US" dirty="0">
                          <a:solidFill>
                            <a:schemeClr val="bg1"/>
                          </a:solidFill>
                        </a:rPr>
                        <a:t>Name</a:t>
                      </a:r>
                    </a:p>
                  </a:txBody>
                  <a:tcPr>
                    <a:solidFill>
                      <a:srgbClr val="685764"/>
                    </a:solidFill>
                  </a:tcPr>
                </a:tc>
                <a:tc>
                  <a:txBody>
                    <a:bodyPr/>
                    <a:lstStyle/>
                    <a:p>
                      <a:pPr marL="0" algn="ctr" rtl="0" eaLnBrk="1" latinLnBrk="0" hangingPunct="1">
                        <a:spcBef>
                          <a:spcPts val="0"/>
                        </a:spcBef>
                        <a:spcAft>
                          <a:spcPts val="0"/>
                        </a:spcAft>
                      </a:pPr>
                      <a:r>
                        <a:rPr lang="en-US" sz="1800" b="1" kern="1200" dirty="0">
                          <a:solidFill>
                            <a:srgbClr val="FFFFFF"/>
                          </a:solidFill>
                          <a:effectLst/>
                          <a:latin typeface="Calibri" panose="020F0502020204030204" pitchFamily="34" charset="0"/>
                          <a:ea typeface="+mn-ea"/>
                          <a:cs typeface="+mn-cs"/>
                        </a:rPr>
                        <a:t>Contact</a:t>
                      </a:r>
                      <a:endParaRPr lang="en-US" sz="1800" dirty="0">
                        <a:effectLst/>
                      </a:endParaRPr>
                    </a:p>
                    <a:p>
                      <a:pPr marL="0" algn="l" rtl="0" eaLnBrk="1" latinLnBrk="0" hangingPunct="1">
                        <a:spcBef>
                          <a:spcPts val="0"/>
                        </a:spcBef>
                        <a:spcAft>
                          <a:spcPts val="0"/>
                        </a:spcAft>
                      </a:pPr>
                      <a:r>
                        <a:rPr lang="en-US" sz="1200" b="0" kern="1200" dirty="0">
                          <a:solidFill>
                            <a:srgbClr val="FFFFFF"/>
                          </a:solidFill>
                          <a:effectLst/>
                          <a:latin typeface="Calibri" panose="020F0502020204030204" pitchFamily="34" charset="0"/>
                          <a:ea typeface="+mn-ea"/>
                          <a:cs typeface="+mn-cs"/>
                        </a:rPr>
                        <a:t>Email </a:t>
                      </a:r>
                      <a:r>
                        <a:rPr lang="en-US" sz="1200" b="0" u="none" kern="1200" dirty="0">
                          <a:solidFill>
                            <a:schemeClr val="bg1"/>
                          </a:solidFill>
                          <a:effectLst/>
                          <a:latin typeface="Calibri" panose="020F0502020204030204" pitchFamily="34" charset="0"/>
                          <a:ea typeface="+mn-ea"/>
                          <a:cs typeface="+mn-cs"/>
                          <a:hlinkClick r:id="rId4">
                            <a:extLst>
                              <a:ext uri="{A12FA001-AC4F-418D-AE19-62706E023703}">
                                <ahyp:hlinkClr xmlns:ahyp="http://schemas.microsoft.com/office/drawing/2018/hyperlinkcolor" val="tx"/>
                              </a:ext>
                            </a:extLst>
                          </a:hlinkClick>
                        </a:rPr>
                        <a:t>dorchestercommunitycare@gmail.com</a:t>
                      </a:r>
                      <a:r>
                        <a:rPr lang="en-US" sz="1200" b="0" u="none" kern="1200" dirty="0">
                          <a:solidFill>
                            <a:schemeClr val="bg1"/>
                          </a:solidFill>
                          <a:effectLst/>
                          <a:latin typeface="Calibri" panose="020F0502020204030204" pitchFamily="34" charset="0"/>
                          <a:ea typeface="+mn-ea"/>
                          <a:cs typeface="+mn-cs"/>
                        </a:rPr>
                        <a:t> </a:t>
                      </a:r>
                      <a:r>
                        <a:rPr lang="en-US" sz="1200" b="0" kern="1200" dirty="0">
                          <a:solidFill>
                            <a:srgbClr val="FFFFFF"/>
                          </a:solidFill>
                          <a:effectLst/>
                          <a:latin typeface="Calibri" panose="020F0502020204030204" pitchFamily="34" charset="0"/>
                          <a:ea typeface="+mn-ea"/>
                          <a:cs typeface="+mn-cs"/>
                        </a:rPr>
                        <a:t>for contact information if not listed.</a:t>
                      </a:r>
                      <a:endParaRPr lang="en-US" sz="1200" dirty="0">
                        <a:effectLst/>
                      </a:endParaRPr>
                    </a:p>
                  </a:txBody>
                  <a:tcPr>
                    <a:solidFill>
                      <a:srgbClr val="685764"/>
                    </a:solidFill>
                  </a:tcPr>
                </a:tc>
                <a:tc>
                  <a:txBody>
                    <a:bodyPr/>
                    <a:lstStyle/>
                    <a:p>
                      <a:pPr marL="0" algn="ctr" rtl="0" eaLnBrk="1" latinLnBrk="0" hangingPunct="1">
                        <a:spcBef>
                          <a:spcPts val="0"/>
                        </a:spcBef>
                        <a:spcAft>
                          <a:spcPts val="0"/>
                        </a:spcAft>
                      </a:pPr>
                      <a:r>
                        <a:rPr lang="en-US" sz="1800" b="1" kern="1200" dirty="0">
                          <a:solidFill>
                            <a:srgbClr val="FFFFFF"/>
                          </a:solidFill>
                          <a:effectLst/>
                          <a:latin typeface="Calibri" panose="020F0502020204030204" pitchFamily="34" charset="0"/>
                          <a:ea typeface="+mn-ea"/>
                          <a:cs typeface="+mn-cs"/>
                        </a:rPr>
                        <a:t>Offerings </a:t>
                      </a:r>
                      <a:endParaRPr lang="en-US" sz="1800" dirty="0">
                        <a:effectLst/>
                      </a:endParaRPr>
                    </a:p>
                    <a:p>
                      <a:pPr marL="0" algn="l" rtl="0" eaLnBrk="1" latinLnBrk="0" hangingPunct="1">
                        <a:spcBef>
                          <a:spcPts val="0"/>
                        </a:spcBef>
                        <a:spcAft>
                          <a:spcPts val="0"/>
                        </a:spcAft>
                      </a:pPr>
                      <a:r>
                        <a:rPr lang="en-US" sz="1200" b="0" kern="1200" dirty="0">
                          <a:solidFill>
                            <a:srgbClr val="FFFFFF"/>
                          </a:solidFill>
                          <a:effectLst/>
                          <a:latin typeface="Calibri" panose="020F0502020204030204" pitchFamily="34" charset="0"/>
                          <a:ea typeface="+mn-ea"/>
                          <a:cs typeface="+mn-cs"/>
                        </a:rPr>
                        <a:t>What they’ve indicated they need or are looking for. </a:t>
                      </a:r>
                    </a:p>
                    <a:p>
                      <a:pPr marL="0" algn="l" rtl="0" eaLnBrk="1" latinLnBrk="0" hangingPunct="1">
                        <a:spcBef>
                          <a:spcPts val="0"/>
                        </a:spcBef>
                        <a:spcAft>
                          <a:spcPts val="0"/>
                        </a:spcAft>
                      </a:pPr>
                      <a:endParaRPr lang="en-US" sz="1200" dirty="0">
                        <a:effectLst/>
                      </a:endParaRPr>
                    </a:p>
                    <a:p>
                      <a:pPr marL="0" marR="0" indent="0" algn="l" rtl="0" eaLnBrk="1" fontAlgn="auto" latinLnBrk="0" hangingPunct="1">
                        <a:spcBef>
                          <a:spcPts val="0"/>
                        </a:spcBef>
                        <a:spcAft>
                          <a:spcPts val="0"/>
                        </a:spcAft>
                      </a:pPr>
                      <a:r>
                        <a:rPr lang="en-US" sz="1200" b="0" i="0" kern="1200" baseline="0" dirty="0">
                          <a:solidFill>
                            <a:srgbClr val="FFFFFF"/>
                          </a:solidFill>
                          <a:effectLst/>
                          <a:latin typeface="Calibri" panose="020F0502020204030204" pitchFamily="34" charset="0"/>
                          <a:ea typeface="+mn-ea"/>
                          <a:cs typeface="+mn-cs"/>
                        </a:rPr>
                        <a:t>Sort by ↓ </a:t>
                      </a:r>
                      <a:r>
                        <a:rPr lang="en-US" sz="1000" b="0" i="0" kern="1200" baseline="0" dirty="0">
                          <a:solidFill>
                            <a:srgbClr val="FFFFFF"/>
                          </a:solidFill>
                          <a:effectLst/>
                          <a:latin typeface="Calibri" panose="020F0502020204030204" pitchFamily="34" charset="0"/>
                          <a:ea typeface="+mn-ea"/>
                          <a:cs typeface="+mn-cs"/>
                        </a:rPr>
                        <a:t>(dropdown menu)</a:t>
                      </a:r>
                      <a:endParaRPr lang="en-US" sz="1000" dirty="0">
                        <a:effectLst/>
                      </a:endParaRPr>
                    </a:p>
                  </a:txBody>
                  <a:tcPr>
                    <a:solidFill>
                      <a:srgbClr val="685764"/>
                    </a:solidFill>
                  </a:tcPr>
                </a:tc>
                <a:tc>
                  <a:txBody>
                    <a:bodyPr/>
                    <a:lstStyle/>
                    <a:p>
                      <a:pPr algn="ctr"/>
                      <a:r>
                        <a:rPr lang="en-US" dirty="0">
                          <a:solidFill>
                            <a:schemeClr val="bg1"/>
                          </a:solidFill>
                        </a:rPr>
                        <a:t>More Information on Offerings</a:t>
                      </a:r>
                    </a:p>
                  </a:txBody>
                  <a:tcPr>
                    <a:solidFill>
                      <a:srgbClr val="685764"/>
                    </a:solidFill>
                  </a:tcPr>
                </a:tc>
                <a:tc>
                  <a:txBody>
                    <a:bodyPr/>
                    <a:lstStyle/>
                    <a:p>
                      <a:pPr algn="ctr"/>
                      <a:r>
                        <a:rPr lang="en-US" dirty="0">
                          <a:solidFill>
                            <a:schemeClr val="bg1"/>
                          </a:solidFill>
                        </a:rPr>
                        <a:t>Needs </a:t>
                      </a:r>
                    </a:p>
                    <a:p>
                      <a:pPr algn="l"/>
                      <a:r>
                        <a:rPr lang="en-US" sz="1200" b="0" dirty="0">
                          <a:solidFill>
                            <a:schemeClr val="bg1"/>
                          </a:solidFill>
                        </a:rPr>
                        <a:t>What they’ve indicated they need or are looking for. </a:t>
                      </a:r>
                    </a:p>
                    <a:p>
                      <a:pPr algn="l"/>
                      <a:endParaRPr lang="en-US" sz="1200" b="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bg1"/>
                          </a:solidFill>
                          <a:latin typeface="Calibri" panose="020F0502020204030204" pitchFamily="34" charset="0"/>
                        </a:rPr>
                        <a:t>Sort by ↓ </a:t>
                      </a:r>
                      <a:r>
                        <a:rPr lang="en-US" sz="1000" b="0" i="0" kern="1200" baseline="0" dirty="0">
                          <a:solidFill>
                            <a:srgbClr val="FFFFFF"/>
                          </a:solidFill>
                          <a:effectLst/>
                          <a:latin typeface="Calibri" panose="020F0502020204030204" pitchFamily="34" charset="0"/>
                          <a:ea typeface="+mn-ea"/>
                          <a:cs typeface="+mn-cs"/>
                        </a:rPr>
                        <a:t>(dropdown menu)</a:t>
                      </a:r>
                      <a:endParaRPr lang="en-US" sz="1000" b="0" i="0" u="none" strike="noStrike" kern="1200" baseline="0" dirty="0">
                        <a:solidFill>
                          <a:schemeClr val="bg1"/>
                        </a:solidFill>
                        <a:latin typeface="Calibri" panose="020F0502020204030204" pitchFamily="34" charset="0"/>
                      </a:endParaRPr>
                    </a:p>
                  </a:txBody>
                  <a:tcPr>
                    <a:solidFill>
                      <a:srgbClr val="68576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More Information on Needs</a:t>
                      </a:r>
                    </a:p>
                  </a:txBody>
                  <a:tcPr>
                    <a:solidFill>
                      <a:srgbClr val="685764"/>
                    </a:solidFill>
                  </a:tcPr>
                </a:tc>
                <a:extLst>
                  <a:ext uri="{0D108BD9-81ED-4DB2-BD59-A6C34878D82A}">
                    <a16:rowId xmlns:a16="http://schemas.microsoft.com/office/drawing/2014/main" val="3439167045"/>
                  </a:ext>
                </a:extLst>
              </a:tr>
              <a:tr h="687256">
                <a:tc>
                  <a:txBody>
                    <a:bodyPr/>
                    <a:lstStyle/>
                    <a:p>
                      <a:r>
                        <a:rPr lang="en-US" sz="1200" dirty="0"/>
                        <a:t>Rev. Mariama</a:t>
                      </a:r>
                    </a:p>
                  </a:txBody>
                  <a:tcPr anchor="ctr"/>
                </a:tc>
                <a:tc>
                  <a:txBody>
                    <a:bodyPr/>
                    <a:lstStyle/>
                    <a:p>
                      <a:r>
                        <a:rPr lang="en-US" sz="1200" dirty="0" err="1"/>
                        <a:t>revmariama@newroots.church</a:t>
                      </a:r>
                      <a:endParaRPr lang="en-US" sz="1200" dirty="0"/>
                    </a:p>
                  </a:txBody>
                  <a:tcPr anchor="ctr"/>
                </a:tc>
                <a:tc>
                  <a:txBody>
                    <a:bodyPr/>
                    <a:lstStyle/>
                    <a:p>
                      <a:pPr marL="285750" indent="-285750">
                        <a:buFont typeface="Arial" panose="020B0604020202020204" pitchFamily="34" charset="0"/>
                        <a:buChar char="•"/>
                      </a:pPr>
                      <a:r>
                        <a:rPr lang="en-US" sz="1200" dirty="0"/>
                        <a:t>cooking for someone</a:t>
                      </a:r>
                    </a:p>
                    <a:p>
                      <a:pPr marL="285750" indent="-285750">
                        <a:buFont typeface="Arial" panose="020B0604020202020204" pitchFamily="34" charset="0"/>
                        <a:buChar char="•"/>
                      </a:pPr>
                      <a:r>
                        <a:rPr lang="en-US" sz="1200" dirty="0"/>
                        <a:t>food &amp; supplies</a:t>
                      </a:r>
                    </a:p>
                    <a:p>
                      <a:pPr marL="285750" indent="-285750">
                        <a:buFont typeface="Arial" panose="020B0604020202020204" pitchFamily="34" charset="0"/>
                        <a:buChar char="•"/>
                      </a:pPr>
                      <a:r>
                        <a:rPr lang="en-US" sz="1200" dirty="0"/>
                        <a:t>internet subscriptions</a:t>
                      </a:r>
                    </a:p>
                  </a:txBody>
                  <a:tcPr anchor="ctr"/>
                </a:tc>
                <a:tc>
                  <a:txBody>
                    <a:bodyPr/>
                    <a:lstStyle/>
                    <a:p>
                      <a:r>
                        <a:rPr lang="en-US" sz="1200" dirty="0"/>
                        <a:t>I am cooking large amounts of food and could easily add enough for a couple more people if folks want prepared meals. I have food that can freeze well and I have enough Tupperware to give away that they could pick it up. </a:t>
                      </a:r>
                    </a:p>
                  </a:txBody>
                  <a:tcPr anchor="ctr"/>
                </a:tc>
                <a:tc>
                  <a:txBody>
                    <a:bodyPr/>
                    <a:lstStyle/>
                    <a:p>
                      <a:endParaRPr lang="en-US" sz="1400" dirty="0"/>
                    </a:p>
                  </a:txBody>
                  <a:tcPr anchor="ctr"/>
                </a:tc>
                <a:tc>
                  <a:txBody>
                    <a:bodyPr/>
                    <a:lstStyle/>
                    <a:p>
                      <a:endParaRPr lang="en-US" sz="1400" dirty="0"/>
                    </a:p>
                  </a:txBody>
                  <a:tcPr anchor="ctr"/>
                </a:tc>
                <a:extLst>
                  <a:ext uri="{0D108BD9-81ED-4DB2-BD59-A6C34878D82A}">
                    <a16:rowId xmlns:a16="http://schemas.microsoft.com/office/drawing/2014/main" val="786416584"/>
                  </a:ext>
                </a:extLst>
              </a:tr>
              <a:tr h="687256">
                <a:tc>
                  <a:txBody>
                    <a:bodyPr/>
                    <a:lstStyle/>
                    <a:p>
                      <a:r>
                        <a:rPr lang="en-US" sz="1400" dirty="0"/>
                        <a:t>sample</a:t>
                      </a:r>
                    </a:p>
                  </a:txBody>
                  <a:tcPr anchor="ctr"/>
                </a:tc>
                <a:tc>
                  <a:txBody>
                    <a:bodyPr/>
                    <a:lstStyle/>
                    <a:p>
                      <a:r>
                        <a:rPr lang="en-US" sz="1400" dirty="0"/>
                        <a:t>sample</a:t>
                      </a:r>
                    </a:p>
                  </a:txBody>
                  <a:tcPr anchor="ctr"/>
                </a:tc>
                <a:tc>
                  <a:txBody>
                    <a:bodyPr/>
                    <a:lstStyle/>
                    <a:p>
                      <a:pPr marL="285750" indent="-285750">
                        <a:buFont typeface="Arial" panose="020B0604020202020204" pitchFamily="34" charset="0"/>
                        <a:buChar char="•"/>
                      </a:pPr>
                      <a:r>
                        <a:rPr lang="en-US" sz="1400" dirty="0"/>
                        <a:t>sample</a:t>
                      </a:r>
                    </a:p>
                    <a:p>
                      <a:pPr marL="285750" indent="-285750">
                        <a:buFont typeface="Arial" panose="020B0604020202020204" pitchFamily="34" charset="0"/>
                        <a:buChar char="•"/>
                      </a:pPr>
                      <a:r>
                        <a:rPr lang="en-US" sz="1400" dirty="0"/>
                        <a:t>sample</a:t>
                      </a:r>
                    </a:p>
                  </a:txBody>
                  <a:tcPr anchor="ctr"/>
                </a:tc>
                <a:tc>
                  <a:txBody>
                    <a:bodyPr/>
                    <a:lstStyle/>
                    <a:p>
                      <a:r>
                        <a:rPr lang="en-US" sz="1400" dirty="0"/>
                        <a:t>sample</a:t>
                      </a:r>
                    </a:p>
                  </a:txBody>
                  <a:tcPr anchor="ctr"/>
                </a:tc>
                <a:tc>
                  <a:txBody>
                    <a:bodyPr/>
                    <a:lstStyle/>
                    <a:p>
                      <a:pPr marL="285750" indent="-285750">
                        <a:buFont typeface="Arial" panose="020B0604020202020204" pitchFamily="34" charset="0"/>
                        <a:buChar char="•"/>
                      </a:pPr>
                      <a:r>
                        <a:rPr lang="en-US" sz="1400" dirty="0"/>
                        <a:t>sample</a:t>
                      </a:r>
                    </a:p>
                    <a:p>
                      <a:pPr marL="285750" indent="-285750">
                        <a:buFont typeface="Arial" panose="020B0604020202020204" pitchFamily="34" charset="0"/>
                        <a:buChar char="•"/>
                      </a:pPr>
                      <a:r>
                        <a:rPr lang="en-US" sz="1400" dirty="0"/>
                        <a:t>sample</a:t>
                      </a:r>
                    </a:p>
                  </a:txBody>
                  <a:tcPr anchor="ctr"/>
                </a:tc>
                <a:tc>
                  <a:txBody>
                    <a:bodyPr/>
                    <a:lstStyle/>
                    <a:p>
                      <a:r>
                        <a:rPr lang="en-US" sz="1400" dirty="0"/>
                        <a:t>sample</a:t>
                      </a:r>
                    </a:p>
                  </a:txBody>
                  <a:tcPr anchor="ctr"/>
                </a:tc>
                <a:extLst>
                  <a:ext uri="{0D108BD9-81ED-4DB2-BD59-A6C34878D82A}">
                    <a16:rowId xmlns:a16="http://schemas.microsoft.com/office/drawing/2014/main" val="2239983454"/>
                  </a:ext>
                </a:extLst>
              </a:tr>
            </a:tbl>
          </a:graphicData>
        </a:graphic>
      </p:graphicFrame>
    </p:spTree>
    <p:extLst>
      <p:ext uri="{BB962C8B-B14F-4D97-AF65-F5344CB8AC3E}">
        <p14:creationId xmlns:p14="http://schemas.microsoft.com/office/powerpoint/2010/main" val="1698041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897384"/>
        </a:solidFill>
        <a:effectLst/>
      </p:bgPr>
    </p:bg>
    <p:spTree>
      <p:nvGrpSpPr>
        <p:cNvPr id="1" name=""/>
        <p:cNvGrpSpPr/>
        <p:nvPr/>
      </p:nvGrpSpPr>
      <p:grpSpPr>
        <a:xfrm>
          <a:off x="0" y="0"/>
          <a:ext cx="0" cy="0"/>
          <a:chOff x="0" y="0"/>
          <a:chExt cx="0" cy="0"/>
        </a:xfrm>
      </p:grpSpPr>
      <p:pic>
        <p:nvPicPr>
          <p:cNvPr id="3" name="Picture 2" descr="A view of a city at sunset&#10;&#10;Description automatically generated">
            <a:extLst>
              <a:ext uri="{FF2B5EF4-FFF2-40B4-BE49-F238E27FC236}">
                <a16:creationId xmlns:a16="http://schemas.microsoft.com/office/drawing/2014/main" id="{4CE118F0-C155-D140-9CEF-8514BCA094A3}"/>
              </a:ext>
            </a:extLst>
          </p:cNvPr>
          <p:cNvPicPr>
            <a:picLocks noChangeAspect="1"/>
          </p:cNvPicPr>
          <p:nvPr/>
        </p:nvPicPr>
        <p:blipFill rotWithShape="1">
          <a:blip r:embed="rId2"/>
          <a:srcRect b="15319"/>
          <a:stretch/>
        </p:blipFill>
        <p:spPr>
          <a:xfrm>
            <a:off x="0" y="-1"/>
            <a:ext cx="12196597" cy="6885432"/>
          </a:xfrm>
          <a:prstGeom prst="rect">
            <a:avLst/>
          </a:prstGeom>
        </p:spPr>
      </p:pic>
      <p:sp>
        <p:nvSpPr>
          <p:cNvPr id="4" name="TextBox 3">
            <a:extLst>
              <a:ext uri="{FF2B5EF4-FFF2-40B4-BE49-F238E27FC236}">
                <a16:creationId xmlns:a16="http://schemas.microsoft.com/office/drawing/2014/main" id="{E953D1F6-BD54-3C4D-99E0-5340C4996CC2}"/>
              </a:ext>
            </a:extLst>
          </p:cNvPr>
          <p:cNvSpPr txBox="1"/>
          <p:nvPr/>
        </p:nvSpPr>
        <p:spPr>
          <a:xfrm>
            <a:off x="0" y="227135"/>
            <a:ext cx="7734666" cy="584775"/>
          </a:xfrm>
          <a:prstGeom prst="rect">
            <a:avLst/>
          </a:prstGeom>
          <a:noFill/>
        </p:spPr>
        <p:txBody>
          <a:bodyPr wrap="square" rtlCol="0">
            <a:spAutoFit/>
          </a:bodyPr>
          <a:lstStyle/>
          <a:p>
            <a:pPr algn="ctr"/>
            <a:r>
              <a:rPr lang="en-US" sz="3200" dirty="0">
                <a:solidFill>
                  <a:schemeClr val="bg1"/>
                </a:solidFill>
              </a:rPr>
              <a:t>DORCHESTER COMMUNITY CARE NETWORK</a:t>
            </a:r>
          </a:p>
        </p:txBody>
      </p:sp>
      <p:sp>
        <p:nvSpPr>
          <p:cNvPr id="5" name="Rounded Rectangle 4">
            <a:extLst>
              <a:ext uri="{FF2B5EF4-FFF2-40B4-BE49-F238E27FC236}">
                <a16:creationId xmlns:a16="http://schemas.microsoft.com/office/drawing/2014/main" id="{0471E269-BC56-1343-90BE-FB53C7062528}"/>
              </a:ext>
            </a:extLst>
          </p:cNvPr>
          <p:cNvSpPr/>
          <p:nvPr/>
        </p:nvSpPr>
        <p:spPr>
          <a:xfrm>
            <a:off x="7734666" y="298719"/>
            <a:ext cx="996286" cy="441605"/>
          </a:xfrm>
          <a:prstGeom prst="roundRect">
            <a:avLst/>
          </a:prstGeom>
          <a:solidFill>
            <a:srgbClr val="513D4C"/>
          </a:solidFill>
          <a:ln>
            <a:solidFill>
              <a:srgbClr val="F8C1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8C14A"/>
                </a:solidFill>
              </a:rPr>
              <a:t>Donate</a:t>
            </a:r>
          </a:p>
        </p:txBody>
      </p:sp>
      <p:sp>
        <p:nvSpPr>
          <p:cNvPr id="6" name="Rounded Rectangle 5">
            <a:extLst>
              <a:ext uri="{FF2B5EF4-FFF2-40B4-BE49-F238E27FC236}">
                <a16:creationId xmlns:a16="http://schemas.microsoft.com/office/drawing/2014/main" id="{C8E70646-FCE9-6F4E-94AD-9BE3B43F5BCC}"/>
              </a:ext>
            </a:extLst>
          </p:cNvPr>
          <p:cNvSpPr/>
          <p:nvPr/>
        </p:nvSpPr>
        <p:spPr>
          <a:xfrm>
            <a:off x="8861030" y="298718"/>
            <a:ext cx="996286" cy="441605"/>
          </a:xfrm>
          <a:prstGeom prst="roundRect">
            <a:avLst/>
          </a:prstGeom>
          <a:solidFill>
            <a:srgbClr val="EBC043"/>
          </a:solidFill>
          <a:ln>
            <a:solidFill>
              <a:srgbClr val="120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20501"/>
                </a:solidFill>
              </a:rPr>
              <a:t>Login</a:t>
            </a:r>
          </a:p>
        </p:txBody>
      </p:sp>
      <p:sp>
        <p:nvSpPr>
          <p:cNvPr id="7" name="Rounded Rectangle 6">
            <a:extLst>
              <a:ext uri="{FF2B5EF4-FFF2-40B4-BE49-F238E27FC236}">
                <a16:creationId xmlns:a16="http://schemas.microsoft.com/office/drawing/2014/main" id="{FD442A84-4971-A74A-AAD2-C7C3DAE71683}"/>
              </a:ext>
            </a:extLst>
          </p:cNvPr>
          <p:cNvSpPr/>
          <p:nvPr/>
        </p:nvSpPr>
        <p:spPr>
          <a:xfrm>
            <a:off x="11076516" y="298718"/>
            <a:ext cx="996286" cy="441605"/>
          </a:xfrm>
          <a:prstGeom prst="roundRect">
            <a:avLst/>
          </a:prstGeom>
          <a:solidFill>
            <a:srgbClr val="EBC043"/>
          </a:solidFill>
          <a:ln>
            <a:solidFill>
              <a:srgbClr val="120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20501"/>
                </a:solidFill>
              </a:rPr>
              <a:t>Translate</a:t>
            </a:r>
          </a:p>
        </p:txBody>
      </p:sp>
      <p:sp>
        <p:nvSpPr>
          <p:cNvPr id="8" name="Rounded Rectangle 7">
            <a:extLst>
              <a:ext uri="{FF2B5EF4-FFF2-40B4-BE49-F238E27FC236}">
                <a16:creationId xmlns:a16="http://schemas.microsoft.com/office/drawing/2014/main" id="{008052D9-9FF6-A441-8BA8-B219E1BB8EEB}"/>
              </a:ext>
            </a:extLst>
          </p:cNvPr>
          <p:cNvSpPr/>
          <p:nvPr/>
        </p:nvSpPr>
        <p:spPr>
          <a:xfrm>
            <a:off x="9963333" y="298717"/>
            <a:ext cx="996286" cy="441605"/>
          </a:xfrm>
          <a:prstGeom prst="roundRect">
            <a:avLst/>
          </a:prstGeom>
          <a:solidFill>
            <a:srgbClr val="EBC043"/>
          </a:solidFill>
          <a:ln>
            <a:solidFill>
              <a:srgbClr val="1205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20501"/>
                </a:solidFill>
              </a:rPr>
              <a:t>Help</a:t>
            </a:r>
          </a:p>
        </p:txBody>
      </p:sp>
      <p:sp>
        <p:nvSpPr>
          <p:cNvPr id="12" name="Rounded Rectangle 11">
            <a:extLst>
              <a:ext uri="{FF2B5EF4-FFF2-40B4-BE49-F238E27FC236}">
                <a16:creationId xmlns:a16="http://schemas.microsoft.com/office/drawing/2014/main" id="{51A9FB20-62F3-FF48-85C2-4A89D949074A}"/>
              </a:ext>
            </a:extLst>
          </p:cNvPr>
          <p:cNvSpPr/>
          <p:nvPr/>
        </p:nvSpPr>
        <p:spPr>
          <a:xfrm>
            <a:off x="6188939" y="1005426"/>
            <a:ext cx="1631769" cy="735539"/>
          </a:xfrm>
          <a:prstGeom prst="roundRect">
            <a:avLst/>
          </a:prstGeom>
          <a:solidFill>
            <a:srgbClr val="29372A"/>
          </a:solidFill>
          <a:ln w="28575">
            <a:solidFill>
              <a:srgbClr val="EBC0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EBC043"/>
                </a:solidFill>
              </a:rPr>
              <a:t>Community Resources</a:t>
            </a:r>
          </a:p>
        </p:txBody>
      </p:sp>
      <p:sp>
        <p:nvSpPr>
          <p:cNvPr id="13" name="Rounded Rectangle 12">
            <a:extLst>
              <a:ext uri="{FF2B5EF4-FFF2-40B4-BE49-F238E27FC236}">
                <a16:creationId xmlns:a16="http://schemas.microsoft.com/office/drawing/2014/main" id="{78C19C25-4D17-7B4C-A2A9-30B88E9037DA}"/>
              </a:ext>
            </a:extLst>
          </p:cNvPr>
          <p:cNvSpPr/>
          <p:nvPr/>
        </p:nvSpPr>
        <p:spPr>
          <a:xfrm>
            <a:off x="4156934" y="1005425"/>
            <a:ext cx="1631769" cy="735539"/>
          </a:xfrm>
          <a:prstGeom prst="roundRect">
            <a:avLst/>
          </a:prstGeom>
          <a:solidFill>
            <a:srgbClr val="29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Volunteer</a:t>
            </a:r>
          </a:p>
        </p:txBody>
      </p:sp>
      <p:sp>
        <p:nvSpPr>
          <p:cNvPr id="14" name="Rounded Rectangle 13">
            <a:extLst>
              <a:ext uri="{FF2B5EF4-FFF2-40B4-BE49-F238E27FC236}">
                <a16:creationId xmlns:a16="http://schemas.microsoft.com/office/drawing/2014/main" id="{34CCCA0A-0183-9C46-836B-F6CF2A16FDAF}"/>
              </a:ext>
            </a:extLst>
          </p:cNvPr>
          <p:cNvSpPr/>
          <p:nvPr/>
        </p:nvSpPr>
        <p:spPr>
          <a:xfrm>
            <a:off x="2108481" y="1043696"/>
            <a:ext cx="1631769" cy="735539"/>
          </a:xfrm>
          <a:prstGeom prst="roundRect">
            <a:avLst/>
          </a:prstGeom>
          <a:solidFill>
            <a:srgbClr val="29372A"/>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Update </a:t>
            </a:r>
            <a:br>
              <a:rPr lang="en-US" sz="2000" dirty="0">
                <a:solidFill>
                  <a:schemeClr val="bg1"/>
                </a:solidFill>
              </a:rPr>
            </a:br>
            <a:r>
              <a:rPr lang="en-US" sz="2000" dirty="0">
                <a:solidFill>
                  <a:schemeClr val="bg1"/>
                </a:solidFill>
              </a:rPr>
              <a:t>Form</a:t>
            </a:r>
          </a:p>
        </p:txBody>
      </p:sp>
      <p:sp>
        <p:nvSpPr>
          <p:cNvPr id="15" name="Rounded Rectangle 14">
            <a:extLst>
              <a:ext uri="{FF2B5EF4-FFF2-40B4-BE49-F238E27FC236}">
                <a16:creationId xmlns:a16="http://schemas.microsoft.com/office/drawing/2014/main" id="{D987624B-26C2-624F-97A2-C3295B41C1CF}"/>
              </a:ext>
            </a:extLst>
          </p:cNvPr>
          <p:cNvSpPr/>
          <p:nvPr/>
        </p:nvSpPr>
        <p:spPr>
          <a:xfrm>
            <a:off x="159118" y="1024473"/>
            <a:ext cx="1631769" cy="735539"/>
          </a:xfrm>
          <a:prstGeom prst="roundRect">
            <a:avLst/>
          </a:prstGeom>
          <a:solidFill>
            <a:srgbClr val="29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Complete Form</a:t>
            </a:r>
          </a:p>
        </p:txBody>
      </p:sp>
      <p:sp>
        <p:nvSpPr>
          <p:cNvPr id="16" name="Rounded Rectangle 15">
            <a:extLst>
              <a:ext uri="{FF2B5EF4-FFF2-40B4-BE49-F238E27FC236}">
                <a16:creationId xmlns:a16="http://schemas.microsoft.com/office/drawing/2014/main" id="{86209B33-00B7-AF4B-9BE2-4EE91FD9E595}"/>
              </a:ext>
            </a:extLst>
          </p:cNvPr>
          <p:cNvSpPr/>
          <p:nvPr/>
        </p:nvSpPr>
        <p:spPr>
          <a:xfrm>
            <a:off x="8232809" y="1024469"/>
            <a:ext cx="1631769" cy="735539"/>
          </a:xfrm>
          <a:prstGeom prst="roundRect">
            <a:avLst/>
          </a:prstGeom>
          <a:solidFill>
            <a:srgbClr val="29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Become a </a:t>
            </a:r>
            <a:br>
              <a:rPr lang="en-US" sz="2000" dirty="0">
                <a:solidFill>
                  <a:schemeClr val="bg1"/>
                </a:solidFill>
              </a:rPr>
            </a:br>
            <a:r>
              <a:rPr lang="en-US" sz="2000" dirty="0">
                <a:solidFill>
                  <a:schemeClr val="bg1"/>
                </a:solidFill>
              </a:rPr>
              <a:t>Block Leader</a:t>
            </a:r>
          </a:p>
        </p:txBody>
      </p:sp>
      <p:sp>
        <p:nvSpPr>
          <p:cNvPr id="17" name="Rounded Rectangle 16">
            <a:extLst>
              <a:ext uri="{FF2B5EF4-FFF2-40B4-BE49-F238E27FC236}">
                <a16:creationId xmlns:a16="http://schemas.microsoft.com/office/drawing/2014/main" id="{72197F7E-FB6E-E94D-A9CD-E0C027AFF877}"/>
              </a:ext>
            </a:extLst>
          </p:cNvPr>
          <p:cNvSpPr/>
          <p:nvPr/>
        </p:nvSpPr>
        <p:spPr>
          <a:xfrm>
            <a:off x="10220711" y="1024470"/>
            <a:ext cx="1631769" cy="735539"/>
          </a:xfrm>
          <a:prstGeom prst="roundRect">
            <a:avLst/>
          </a:prstGeom>
          <a:solidFill>
            <a:srgbClr val="29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About Us</a:t>
            </a:r>
          </a:p>
        </p:txBody>
      </p:sp>
      <p:sp>
        <p:nvSpPr>
          <p:cNvPr id="19" name="TextBox 18">
            <a:extLst>
              <a:ext uri="{FF2B5EF4-FFF2-40B4-BE49-F238E27FC236}">
                <a16:creationId xmlns:a16="http://schemas.microsoft.com/office/drawing/2014/main" id="{83B90F2B-4874-EB46-8E0E-D12DE4886990}"/>
              </a:ext>
            </a:extLst>
          </p:cNvPr>
          <p:cNvSpPr txBox="1"/>
          <p:nvPr/>
        </p:nvSpPr>
        <p:spPr>
          <a:xfrm>
            <a:off x="174176" y="5563786"/>
            <a:ext cx="11732829" cy="1215717"/>
          </a:xfrm>
          <a:prstGeom prst="rect">
            <a:avLst/>
          </a:prstGeom>
          <a:solidFill>
            <a:srgbClr val="513D4C"/>
          </a:solidFill>
        </p:spPr>
        <p:txBody>
          <a:bodyPr wrap="square" lIns="274320" tIns="182880" rIns="274320" rtlCol="0">
            <a:spAutoFit/>
          </a:bodyPr>
          <a:lstStyle/>
          <a:p>
            <a:r>
              <a:rPr lang="en-US" sz="2800" dirty="0">
                <a:solidFill>
                  <a:schemeClr val="bg1"/>
                </a:solidFill>
              </a:rPr>
              <a:t>				INDIVIDUAL ORGANIZATION NAME</a:t>
            </a:r>
          </a:p>
          <a:p>
            <a:r>
              <a:rPr lang="en-US" dirty="0">
                <a:solidFill>
                  <a:schemeClr val="bg1"/>
                </a:solidFill>
              </a:rPr>
              <a:t>				</a:t>
            </a:r>
          </a:p>
          <a:p>
            <a:r>
              <a:rPr lang="en-US" dirty="0">
                <a:solidFill>
                  <a:schemeClr val="bg1"/>
                </a:solidFill>
              </a:rPr>
              <a:t>				See the following slide for a better view of this box. </a:t>
            </a:r>
          </a:p>
        </p:txBody>
      </p:sp>
      <p:sp>
        <p:nvSpPr>
          <p:cNvPr id="24" name="TextBox 23">
            <a:extLst>
              <a:ext uri="{FF2B5EF4-FFF2-40B4-BE49-F238E27FC236}">
                <a16:creationId xmlns:a16="http://schemas.microsoft.com/office/drawing/2014/main" id="{3E7346E3-8BCA-C148-8DD3-DC0FB62AFFFE}"/>
              </a:ext>
            </a:extLst>
          </p:cNvPr>
          <p:cNvSpPr txBox="1"/>
          <p:nvPr/>
        </p:nvSpPr>
        <p:spPr>
          <a:xfrm>
            <a:off x="174176" y="1952451"/>
            <a:ext cx="6063779" cy="3154710"/>
          </a:xfrm>
          <a:prstGeom prst="rect">
            <a:avLst/>
          </a:prstGeom>
          <a:solidFill>
            <a:srgbClr val="86B59A"/>
          </a:solidFill>
        </p:spPr>
        <p:txBody>
          <a:bodyPr wrap="square" lIns="274320" tIns="182880" rIns="274320" rtlCol="0">
            <a:spAutoFit/>
          </a:bodyPr>
          <a:lstStyle/>
          <a:p>
            <a:pPr algn="ctr"/>
            <a:r>
              <a:rPr lang="en-US" sz="2800" dirty="0"/>
              <a:t>COMMUNITY RESOURCES</a:t>
            </a:r>
          </a:p>
          <a:p>
            <a:pPr algn="ctr"/>
            <a:endParaRPr lang="en-US" dirty="0"/>
          </a:p>
          <a:p>
            <a:r>
              <a:rPr lang="en-US" dirty="0"/>
              <a:t>Many organizations are doing mutual aid work at a larger scale than at the individual level. Below, you can find out more information about these organization, what they’re offering, how to sign up for assistance, and how you can contribute as a volunteer. </a:t>
            </a:r>
          </a:p>
          <a:p>
            <a:endParaRPr lang="en-US" dirty="0"/>
          </a:p>
          <a:p>
            <a:endParaRPr lang="en-US" dirty="0"/>
          </a:p>
          <a:p>
            <a:endParaRPr lang="en-US" dirty="0"/>
          </a:p>
        </p:txBody>
      </p:sp>
      <p:sp>
        <p:nvSpPr>
          <p:cNvPr id="25" name="TextBox 24">
            <a:extLst>
              <a:ext uri="{FF2B5EF4-FFF2-40B4-BE49-F238E27FC236}">
                <a16:creationId xmlns:a16="http://schemas.microsoft.com/office/drawing/2014/main" id="{77CE95E0-47ED-F243-B316-68F4D89D1980}"/>
              </a:ext>
            </a:extLst>
          </p:cNvPr>
          <p:cNvSpPr txBox="1"/>
          <p:nvPr/>
        </p:nvSpPr>
        <p:spPr>
          <a:xfrm>
            <a:off x="6527546" y="1934481"/>
            <a:ext cx="5379459" cy="3154710"/>
          </a:xfrm>
          <a:prstGeom prst="rect">
            <a:avLst/>
          </a:prstGeom>
          <a:solidFill>
            <a:srgbClr val="EBC043"/>
          </a:solidFill>
        </p:spPr>
        <p:txBody>
          <a:bodyPr wrap="square" lIns="274320" tIns="182880" rIns="274320" rtlCol="0">
            <a:spAutoFit/>
          </a:bodyPr>
          <a:lstStyle/>
          <a:p>
            <a:pPr algn="ctr"/>
            <a:r>
              <a:rPr lang="en-US" sz="2800" dirty="0">
                <a:solidFill>
                  <a:srgbClr val="354033"/>
                </a:solidFill>
              </a:rPr>
              <a:t>ADD AN ORGANIZATION</a:t>
            </a:r>
            <a:endParaRPr lang="en-US" dirty="0"/>
          </a:p>
          <a:p>
            <a:endParaRPr lang="en-US" dirty="0">
              <a:solidFill>
                <a:srgbClr val="354033"/>
              </a:solidFill>
            </a:endParaRPr>
          </a:p>
          <a:p>
            <a:r>
              <a:rPr lang="en-US" dirty="0">
                <a:solidFill>
                  <a:srgbClr val="354033"/>
                </a:solidFill>
              </a:rPr>
              <a:t>Want to add a resource to this page? Click </a:t>
            </a:r>
            <a:r>
              <a:rPr lang="en-US" dirty="0">
                <a:solidFill>
                  <a:srgbClr val="513D4C"/>
                </a:solidFill>
              </a:rPr>
              <a:t>here</a:t>
            </a:r>
            <a:r>
              <a:rPr lang="en-US" dirty="0">
                <a:solidFill>
                  <a:srgbClr val="354033"/>
                </a:solidFill>
              </a:rPr>
              <a:t> to complete the form and submit it to our organizers for review. </a:t>
            </a:r>
          </a:p>
          <a:p>
            <a:endParaRPr lang="en-US" dirty="0">
              <a:solidFill>
                <a:srgbClr val="354033"/>
              </a:solidFill>
            </a:endParaRPr>
          </a:p>
          <a:p>
            <a:r>
              <a:rPr lang="en-US" dirty="0">
                <a:solidFill>
                  <a:srgbClr val="354033"/>
                </a:solidFill>
              </a:rPr>
              <a:t>Criteria for review:</a:t>
            </a:r>
          </a:p>
          <a:p>
            <a:pPr marL="285750" indent="-285750">
              <a:buFont typeface="Arial" panose="020B0604020202020204" pitchFamily="34" charset="0"/>
              <a:buChar char="•"/>
            </a:pPr>
            <a:r>
              <a:rPr lang="en-US" dirty="0">
                <a:solidFill>
                  <a:srgbClr val="354033"/>
                </a:solidFill>
              </a:rPr>
              <a:t>Must be offering services in Dorchester and Mattapan</a:t>
            </a:r>
          </a:p>
          <a:p>
            <a:pPr algn="ctr"/>
            <a:r>
              <a:rPr lang="en-US" dirty="0">
                <a:solidFill>
                  <a:srgbClr val="354033"/>
                </a:solidFill>
              </a:rPr>
              <a:t>(see the slide after the next for page this links to)</a:t>
            </a:r>
          </a:p>
        </p:txBody>
      </p:sp>
      <p:sp>
        <p:nvSpPr>
          <p:cNvPr id="10" name="Chord 9">
            <a:extLst>
              <a:ext uri="{FF2B5EF4-FFF2-40B4-BE49-F238E27FC236}">
                <a16:creationId xmlns:a16="http://schemas.microsoft.com/office/drawing/2014/main" id="{CEBE452A-6341-F946-832E-6B0D2966197E}"/>
              </a:ext>
            </a:extLst>
          </p:cNvPr>
          <p:cNvSpPr/>
          <p:nvPr/>
        </p:nvSpPr>
        <p:spPr>
          <a:xfrm rot="6708519">
            <a:off x="1072987" y="5636663"/>
            <a:ext cx="1435800" cy="1651767"/>
          </a:xfrm>
          <a:prstGeom prst="chord">
            <a:avLst/>
          </a:prstGeom>
          <a:solidFill>
            <a:srgbClr val="EBC0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2805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{09585FB0-12EF-1941-8843-15CA1C014CB6}tf16401378</Template>
  <TotalTime>1955</TotalTime>
  <Words>1837</Words>
  <Application>Microsoft Macintosh PowerPoint</Application>
  <PresentationFormat>Widescreen</PresentationFormat>
  <Paragraphs>421</Paragraphs>
  <Slides>18</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Users &amp; Needs</vt:lpstr>
      <vt:lpstr>Focus Pages</vt:lpstr>
      <vt:lpstr>Basic Pages</vt:lpstr>
      <vt:lpstr>Sitemap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Melissa Sawyer</dc:creator>
  <cp:lastModifiedBy>Melissa Sawyer</cp:lastModifiedBy>
  <cp:revision>38</cp:revision>
  <dcterms:created xsi:type="dcterms:W3CDTF">2020-04-09T20:34:26Z</dcterms:created>
  <dcterms:modified xsi:type="dcterms:W3CDTF">2020-04-11T05:09:46Z</dcterms:modified>
</cp:coreProperties>
</file>