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layfair Display Medium"/>
      <p:regular r:id="rId17"/>
      <p:bold r:id="rId18"/>
      <p:italic r:id="rId19"/>
      <p:boldItalic r:id="rId20"/>
    </p:embeddedFont>
    <p:embeddedFont>
      <p:font typeface="Raleway"/>
      <p:regular r:id="rId21"/>
      <p:bold r:id="rId22"/>
      <p:italic r:id="rId23"/>
      <p:boldItalic r:id="rId24"/>
    </p:embeddedFont>
    <p:embeddedFont>
      <p:font typeface="Playfair Display"/>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Medium-bold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DM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Medium-regular.fntdata"/><Relationship Id="rId16" Type="http://schemas.openxmlformats.org/officeDocument/2006/relationships/slide" Target="slides/slide12.xml"/><Relationship Id="rId19" Type="http://schemas.openxmlformats.org/officeDocument/2006/relationships/font" Target="fonts/PlayfairDisplayMedium-italic.fntdata"/><Relationship Id="rId18" Type="http://schemas.openxmlformats.org/officeDocument/2006/relationships/font" Target="fonts/PlayfairDisplay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f71e1c69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f71e1c69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we plan to take:</a:t>
            </a:r>
            <a:endParaRPr/>
          </a:p>
          <a:p>
            <a:pPr indent="-298450" lvl="0" marL="457200" rtl="0" algn="l">
              <a:spcBef>
                <a:spcPts val="0"/>
              </a:spcBef>
              <a:spcAft>
                <a:spcPts val="0"/>
              </a:spcAft>
              <a:buSzPts val="1100"/>
              <a:buAutoNum type="arabicPeriod"/>
            </a:pPr>
            <a:r>
              <a:rPr lang="en"/>
              <a:t>First, we partitioned our dataset into training, </a:t>
            </a:r>
            <a:r>
              <a:rPr lang="en"/>
              <a:t>validation</a:t>
            </a:r>
            <a:r>
              <a:rPr lang="en"/>
              <a:t>, and testing subsets. About 10% of the training data will be reserved for validation so that we can monitor potential overfitting. Later in the process, the test dataset, which is completely separate, will be used to provide a final unbiased evaluation of the model’s performance. </a:t>
            </a:r>
            <a:endParaRPr/>
          </a:p>
          <a:p>
            <a:pPr indent="-298450" lvl="0" marL="457200" rtl="0" algn="l">
              <a:spcBef>
                <a:spcPts val="0"/>
              </a:spcBef>
              <a:spcAft>
                <a:spcPts val="0"/>
              </a:spcAft>
              <a:buSzPts val="1100"/>
              <a:buAutoNum type="arabicPeriod"/>
            </a:pPr>
            <a:r>
              <a:rPr lang="en"/>
              <a:t>- Accuracy (to evaluate a general model performance by measuring % of correct yoga pose predictions)</a:t>
            </a:r>
            <a:endParaRPr/>
          </a:p>
          <a:p>
            <a:pPr indent="0" lvl="0" marL="457200" rtl="0" algn="l">
              <a:spcBef>
                <a:spcPts val="0"/>
              </a:spcBef>
              <a:spcAft>
                <a:spcPts val="0"/>
              </a:spcAft>
              <a:buNone/>
            </a:pPr>
            <a:r>
              <a:rPr lang="en"/>
              <a:t>- Precision per pose: when the model predicted a certain pose, measures how often it was right</a:t>
            </a:r>
            <a:endParaRPr/>
          </a:p>
          <a:p>
            <a:pPr indent="0" lvl="0" marL="457200" rtl="0" algn="l">
              <a:spcBef>
                <a:spcPts val="0"/>
              </a:spcBef>
              <a:spcAft>
                <a:spcPts val="0"/>
              </a:spcAft>
              <a:buNone/>
            </a:pPr>
            <a:r>
              <a:rPr lang="en"/>
              <a:t>- Recall per pose: measures out of the actual pose images, how many did the model correctly </a:t>
            </a:r>
            <a:r>
              <a:rPr lang="en"/>
              <a:t>identify</a:t>
            </a:r>
            <a:r>
              <a:rPr lang="en"/>
              <a:t>. </a:t>
            </a:r>
            <a:endParaRPr/>
          </a:p>
          <a:p>
            <a:pPr indent="0" lvl="0" marL="457200" rtl="0" algn="l">
              <a:spcBef>
                <a:spcPts val="0"/>
              </a:spcBef>
              <a:spcAft>
                <a:spcPts val="0"/>
              </a:spcAft>
              <a:buNone/>
            </a:pPr>
            <a:r>
              <a:rPr lang="en"/>
              <a:t>- We will </a:t>
            </a:r>
            <a:r>
              <a:rPr lang="en"/>
              <a:t>monitor</a:t>
            </a:r>
            <a:r>
              <a:rPr lang="en"/>
              <a:t> categorical cross-entropy loss during </a:t>
            </a:r>
            <a:r>
              <a:rPr lang="en"/>
              <a:t>training</a:t>
            </a:r>
            <a:r>
              <a:rPr lang="en"/>
              <a:t> and validation. We want to see if the model might be overfitting if the validation loss begins to diverge </a:t>
            </a:r>
            <a:r>
              <a:rPr lang="en"/>
              <a:t>significantly</a:t>
            </a:r>
            <a:r>
              <a:rPr lang="en"/>
              <a:t> from the training loss – in this case we will modify our model. </a:t>
            </a:r>
            <a:endParaRPr/>
          </a:p>
          <a:p>
            <a:pPr indent="-298450" lvl="0" marL="457200" rtl="0" algn="l">
              <a:spcBef>
                <a:spcPts val="0"/>
              </a:spcBef>
              <a:spcAft>
                <a:spcPts val="0"/>
              </a:spcAft>
              <a:buSzPts val="1100"/>
              <a:buAutoNum type="arabicPeriod"/>
            </a:pPr>
            <a:r>
              <a:rPr lang="en"/>
              <a:t>(Reading off the line on the slide should be enough)</a:t>
            </a:r>
            <a:endParaRPr/>
          </a:p>
          <a:p>
            <a:pPr indent="-298450" lvl="0" marL="457200" rtl="0" algn="l">
              <a:spcBef>
                <a:spcPts val="0"/>
              </a:spcBef>
              <a:spcAft>
                <a:spcPts val="0"/>
              </a:spcAft>
              <a:buSzPts val="1100"/>
              <a:buAutoNum type="arabicPeriod"/>
            </a:pPr>
            <a:r>
              <a:rPr lang="en"/>
              <a:t>“</a:t>
            </a:r>
            <a:endParaRPr/>
          </a:p>
          <a:p>
            <a:pPr indent="-298450" lvl="0" marL="457200" rtl="0" algn="l">
              <a:spcBef>
                <a:spcPts val="0"/>
              </a:spcBef>
              <a:spcAft>
                <a:spcPts val="0"/>
              </a:spcAft>
              <a:buSzPts val="1100"/>
              <a:buAutoNum type="arabicPeriod"/>
            </a:pPr>
            <a:r>
              <a:rPr lang="en"/>
              <a:t>“ (we expect a significant improvement in accuracy, robustness, and generalization for our fine-tuned MovileNetV2)</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8b42b13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8b42b13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f71e1c69b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f71e1c69b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f71e1c6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f71e1c6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8b42b13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8b42b13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8b42b13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8b42b13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8b42b13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8b42b13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c7563d23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4c7563d23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f71e1c69b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f71e1c69b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8b42b13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8b42b13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8b42b13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8b42b13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latin typeface="Playfair Display"/>
                <a:ea typeface="Playfair Display"/>
                <a:cs typeface="Playfair Display"/>
                <a:sym typeface="Playfair Display"/>
              </a:rPr>
              <a:t>Summary:</a:t>
            </a:r>
            <a:endParaRPr b="1" sz="1300">
              <a:solidFill>
                <a:schemeClr val="dk1"/>
              </a:solidFill>
              <a:latin typeface="Playfair Display"/>
              <a:ea typeface="Playfair Display"/>
              <a:cs typeface="Playfair Display"/>
              <a:sym typeface="Playfair Display"/>
            </a:endParaRPr>
          </a:p>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Model can effectively classify yoga poses using BlazePose landmark features</a:t>
            </a:r>
            <a:endParaRPr sz="1300">
              <a:solidFill>
                <a:schemeClr val="dk1"/>
              </a:solidFill>
              <a:latin typeface="Playfair Display"/>
              <a:ea typeface="Playfair Display"/>
              <a:cs typeface="Playfair Display"/>
              <a:sym typeface="Playfair Display"/>
            </a:endParaRPr>
          </a:p>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Deep learning model achieves high accuracy on both validation and test sets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560825"/>
            <a:ext cx="4595700" cy="18924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75" y="1007350"/>
            <a:ext cx="2208900" cy="569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713225" y="3408625"/>
            <a:ext cx="2466300" cy="8190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713225" y="2622925"/>
            <a:ext cx="2466300" cy="66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cxnSp>
        <p:nvCxnSpPr>
          <p:cNvPr id="57" name="Google Shape;57;p11"/>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0" name="Shape 60"/>
        <p:cNvGrpSpPr/>
        <p:nvPr/>
      </p:nvGrpSpPr>
      <p:grpSpPr>
        <a:xfrm>
          <a:off x="0" y="0"/>
          <a:ext cx="0" cy="0"/>
          <a:chOff x="0" y="0"/>
          <a:chExt cx="0" cy="0"/>
        </a:xfrm>
      </p:grpSpPr>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hasCustomPrompt="1" idx="2" type="title"/>
          </p:nvPr>
        </p:nvSpPr>
        <p:spPr>
          <a:xfrm>
            <a:off x="720000" y="264840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3" type="title"/>
          </p:nvPr>
        </p:nvSpPr>
        <p:spPr>
          <a:xfrm>
            <a:off x="3760200" y="26483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4" type="title"/>
          </p:nvPr>
        </p:nvSpPr>
        <p:spPr>
          <a:xfrm>
            <a:off x="720000" y="32474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hasCustomPrompt="1" idx="5" type="title"/>
          </p:nvPr>
        </p:nvSpPr>
        <p:spPr>
          <a:xfrm>
            <a:off x="3760200" y="324746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hasCustomPrompt="1" idx="6" type="title"/>
          </p:nvPr>
        </p:nvSpPr>
        <p:spPr>
          <a:xfrm>
            <a:off x="720000" y="384655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7" type="title"/>
          </p:nvPr>
        </p:nvSpPr>
        <p:spPr>
          <a:xfrm>
            <a:off x="3760200" y="384654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1" type="subTitle"/>
          </p:nvPr>
        </p:nvSpPr>
        <p:spPr>
          <a:xfrm>
            <a:off x="1454700" y="264840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 name="Google Shape;69;p13"/>
          <p:cNvSpPr txBox="1"/>
          <p:nvPr>
            <p:ph idx="8" type="subTitle"/>
          </p:nvPr>
        </p:nvSpPr>
        <p:spPr>
          <a:xfrm>
            <a:off x="1454700" y="32474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0" name="Google Shape;70;p13"/>
          <p:cNvSpPr txBox="1"/>
          <p:nvPr>
            <p:ph idx="9" type="subTitle"/>
          </p:nvPr>
        </p:nvSpPr>
        <p:spPr>
          <a:xfrm>
            <a:off x="1454700" y="38465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13"/>
          <p:cNvSpPr txBox="1"/>
          <p:nvPr>
            <p:ph idx="13" type="subTitle"/>
          </p:nvPr>
        </p:nvSpPr>
        <p:spPr>
          <a:xfrm>
            <a:off x="4494900" y="264840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2" name="Google Shape;72;p13"/>
          <p:cNvSpPr txBox="1"/>
          <p:nvPr>
            <p:ph idx="14" type="subTitle"/>
          </p:nvPr>
        </p:nvSpPr>
        <p:spPr>
          <a:xfrm>
            <a:off x="4494900" y="32474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3" name="Google Shape;73;p13"/>
          <p:cNvSpPr txBox="1"/>
          <p:nvPr>
            <p:ph idx="15" type="subTitle"/>
          </p:nvPr>
        </p:nvSpPr>
        <p:spPr>
          <a:xfrm>
            <a:off x="4494900" y="38465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74" name="Google Shape;74;p13"/>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 name="Shape 76"/>
        <p:cNvGrpSpPr/>
        <p:nvPr/>
      </p:nvGrpSpPr>
      <p:grpSpPr>
        <a:xfrm>
          <a:off x="0" y="0"/>
          <a:ext cx="0" cy="0"/>
          <a:chOff x="0" y="0"/>
          <a:chExt cx="0" cy="0"/>
        </a:xfrm>
      </p:grpSpPr>
      <p:sp>
        <p:nvSpPr>
          <p:cNvPr id="77" name="Google Shape;77;p14"/>
          <p:cNvSpPr txBox="1"/>
          <p:nvPr>
            <p:ph type="title"/>
          </p:nvPr>
        </p:nvSpPr>
        <p:spPr>
          <a:xfrm>
            <a:off x="1727575" y="537275"/>
            <a:ext cx="3021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8" name="Google Shape;78;p14"/>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79" name="Google Shape;79;p14"/>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0" name="Shape 80"/>
        <p:cNvGrpSpPr/>
        <p:nvPr/>
      </p:nvGrpSpPr>
      <p:grpSpPr>
        <a:xfrm>
          <a:off x="0" y="0"/>
          <a:ext cx="0" cy="0"/>
          <a:chOff x="0" y="0"/>
          <a:chExt cx="0" cy="0"/>
        </a:xfrm>
      </p:grpSpPr>
      <p:sp>
        <p:nvSpPr>
          <p:cNvPr id="81" name="Google Shape;8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2" name="Google Shape;82;p1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84" name="Shape 84"/>
        <p:cNvGrpSpPr/>
        <p:nvPr/>
      </p:nvGrpSpPr>
      <p:grpSpPr>
        <a:xfrm>
          <a:off x="0" y="0"/>
          <a:ext cx="0" cy="0"/>
          <a:chOff x="0" y="0"/>
          <a:chExt cx="0" cy="0"/>
        </a:xfrm>
      </p:grpSpPr>
      <p:sp>
        <p:nvSpPr>
          <p:cNvPr id="85" name="Google Shape;85;p16"/>
          <p:cNvSpPr txBox="1"/>
          <p:nvPr>
            <p:ph type="title"/>
          </p:nvPr>
        </p:nvSpPr>
        <p:spPr>
          <a:xfrm>
            <a:off x="713225" y="3404150"/>
            <a:ext cx="4598400" cy="628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6"/>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7" name="Google Shape;87;p16"/>
          <p:cNvSpPr/>
          <p:nvPr>
            <p:ph idx="2" type="pic"/>
          </p:nvPr>
        </p:nvSpPr>
        <p:spPr>
          <a:xfrm>
            <a:off x="713225" y="539500"/>
            <a:ext cx="4598400" cy="2598300"/>
          </a:xfrm>
          <a:prstGeom prst="rect">
            <a:avLst/>
          </a:prstGeom>
          <a:noFill/>
          <a:ln>
            <a:noFill/>
          </a:ln>
        </p:spPr>
      </p:sp>
      <p:sp>
        <p:nvSpPr>
          <p:cNvPr id="88" name="Google Shape;88;p16"/>
          <p:cNvSpPr/>
          <p:nvPr>
            <p:ph idx="3" type="pic"/>
          </p:nvPr>
        </p:nvSpPr>
        <p:spPr>
          <a:xfrm>
            <a:off x="5564583" y="539500"/>
            <a:ext cx="2866200" cy="4064400"/>
          </a:xfrm>
          <a:prstGeom prst="rect">
            <a:avLst/>
          </a:prstGeom>
          <a:noFill/>
          <a:ln>
            <a:noFill/>
          </a:ln>
        </p:spPr>
      </p:sp>
      <p:cxnSp>
        <p:nvCxnSpPr>
          <p:cNvPr id="89" name="Google Shape;89;p16"/>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6"/>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91" name="Shape 91"/>
        <p:cNvGrpSpPr/>
        <p:nvPr/>
      </p:nvGrpSpPr>
      <p:grpSpPr>
        <a:xfrm>
          <a:off x="0" y="0"/>
          <a:ext cx="0" cy="0"/>
          <a:chOff x="0" y="0"/>
          <a:chExt cx="0" cy="0"/>
        </a:xfrm>
      </p:grpSpPr>
      <p:sp>
        <p:nvSpPr>
          <p:cNvPr id="92" name="Google Shape;92;p17"/>
          <p:cNvSpPr txBox="1"/>
          <p:nvPr>
            <p:ph type="title"/>
          </p:nvPr>
        </p:nvSpPr>
        <p:spPr>
          <a:xfrm>
            <a:off x="6279450" y="539500"/>
            <a:ext cx="21513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17"/>
          <p:cNvSpPr txBox="1"/>
          <p:nvPr>
            <p:ph idx="1" type="subTitle"/>
          </p:nvPr>
        </p:nvSpPr>
        <p:spPr>
          <a:xfrm>
            <a:off x="6279450" y="1486025"/>
            <a:ext cx="21513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4" name="Google Shape;94;p17"/>
          <p:cNvSpPr/>
          <p:nvPr>
            <p:ph idx="2" type="pic"/>
          </p:nvPr>
        </p:nvSpPr>
        <p:spPr>
          <a:xfrm>
            <a:off x="678047" y="539500"/>
            <a:ext cx="2709000" cy="4064400"/>
          </a:xfrm>
          <a:prstGeom prst="rect">
            <a:avLst/>
          </a:prstGeom>
          <a:noFill/>
          <a:ln>
            <a:noFill/>
          </a:ln>
        </p:spPr>
      </p:sp>
      <p:sp>
        <p:nvSpPr>
          <p:cNvPr id="95" name="Google Shape;95;p17"/>
          <p:cNvSpPr/>
          <p:nvPr>
            <p:ph idx="3" type="pic"/>
          </p:nvPr>
        </p:nvSpPr>
        <p:spPr>
          <a:xfrm>
            <a:off x="3690375" y="3055272"/>
            <a:ext cx="4740300" cy="1548600"/>
          </a:xfrm>
          <a:prstGeom prst="rect">
            <a:avLst/>
          </a:prstGeom>
          <a:noFill/>
          <a:ln>
            <a:noFill/>
          </a:ln>
        </p:spPr>
      </p:sp>
      <p:sp>
        <p:nvSpPr>
          <p:cNvPr id="96" name="Google Shape;96;p17"/>
          <p:cNvSpPr/>
          <p:nvPr>
            <p:ph idx="4" type="pic"/>
          </p:nvPr>
        </p:nvSpPr>
        <p:spPr>
          <a:xfrm>
            <a:off x="3690375" y="539500"/>
            <a:ext cx="2285700" cy="2285700"/>
          </a:xfrm>
          <a:prstGeom prst="rect">
            <a:avLst/>
          </a:prstGeom>
          <a:noFill/>
          <a:ln>
            <a:noFill/>
          </a:ln>
        </p:spPr>
      </p:sp>
      <p:cxnSp>
        <p:nvCxnSpPr>
          <p:cNvPr id="97" name="Google Shape;97;p17"/>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7"/>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99" name="Shape 99"/>
        <p:cNvGrpSpPr/>
        <p:nvPr/>
      </p:nvGrpSpPr>
      <p:grpSpPr>
        <a:xfrm>
          <a:off x="0" y="0"/>
          <a:ext cx="0" cy="0"/>
          <a:chOff x="0" y="0"/>
          <a:chExt cx="0" cy="0"/>
        </a:xfrm>
      </p:grpSpPr>
      <p:sp>
        <p:nvSpPr>
          <p:cNvPr id="100" name="Google Shape;100;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txBox="1"/>
          <p:nvPr>
            <p:ph idx="1" type="body"/>
          </p:nvPr>
        </p:nvSpPr>
        <p:spPr>
          <a:xfrm>
            <a:off x="713250" y="1406925"/>
            <a:ext cx="7717500" cy="2525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02" name="Google Shape;102;p18"/>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03" name="Google Shape;103;p18"/>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04" name="Shape 104"/>
        <p:cNvGrpSpPr/>
        <p:nvPr/>
      </p:nvGrpSpPr>
      <p:grpSpPr>
        <a:xfrm>
          <a:off x="0" y="0"/>
          <a:ext cx="0" cy="0"/>
          <a:chOff x="0" y="0"/>
          <a:chExt cx="0" cy="0"/>
        </a:xfrm>
      </p:grpSpPr>
      <p:sp>
        <p:nvSpPr>
          <p:cNvPr id="105" name="Google Shape;10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9"/>
          <p:cNvSpPr txBox="1"/>
          <p:nvPr>
            <p:ph idx="1" type="body"/>
          </p:nvPr>
        </p:nvSpPr>
        <p:spPr>
          <a:xfrm>
            <a:off x="720000" y="1187604"/>
            <a:ext cx="7704000" cy="28605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07" name="Google Shape;107;p19"/>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08" name="Google Shape;108;p19"/>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2">
    <p:spTree>
      <p:nvGrpSpPr>
        <p:cNvPr id="109" name="Shape 109"/>
        <p:cNvGrpSpPr/>
        <p:nvPr/>
      </p:nvGrpSpPr>
      <p:grpSpPr>
        <a:xfrm>
          <a:off x="0" y="0"/>
          <a:ext cx="0" cy="0"/>
          <a:chOff x="0" y="0"/>
          <a:chExt cx="0" cy="0"/>
        </a:xfrm>
      </p:grpSpPr>
      <p:sp>
        <p:nvSpPr>
          <p:cNvPr id="110" name="Google Shape;11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0"/>
          <p:cNvSpPr txBox="1"/>
          <p:nvPr>
            <p:ph idx="1" type="body"/>
          </p:nvPr>
        </p:nvSpPr>
        <p:spPr>
          <a:xfrm>
            <a:off x="720000" y="1187589"/>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30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12" name="Google Shape;112;p20"/>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20"/>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3225" y="3762200"/>
            <a:ext cx="28227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713225" y="2734600"/>
            <a:ext cx="1288800" cy="841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ph idx="3" type="pic"/>
          </p:nvPr>
        </p:nvSpPr>
        <p:spPr>
          <a:xfrm flipH="1">
            <a:off x="5468450" y="819367"/>
            <a:ext cx="2623800" cy="3826800"/>
          </a:xfrm>
          <a:prstGeom prst="rect">
            <a:avLst/>
          </a:prstGeom>
          <a:noFill/>
          <a:ln>
            <a:noFill/>
          </a:ln>
        </p:spPr>
      </p:sp>
      <p:cxnSp>
        <p:nvCxnSpPr>
          <p:cNvPr id="17" name="Google Shape;17;p3"/>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4" name="Shape 114"/>
        <p:cNvGrpSpPr/>
        <p:nvPr/>
      </p:nvGrpSpPr>
      <p:grpSpPr>
        <a:xfrm>
          <a:off x="0" y="0"/>
          <a:ext cx="0" cy="0"/>
          <a:chOff x="0" y="0"/>
          <a:chExt cx="0" cy="0"/>
        </a:xfrm>
      </p:grpSpPr>
      <p:sp>
        <p:nvSpPr>
          <p:cNvPr id="115" name="Google Shape;11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21"/>
          <p:cNvSpPr txBox="1"/>
          <p:nvPr>
            <p:ph idx="1" type="subTitle"/>
          </p:nvPr>
        </p:nvSpPr>
        <p:spPr>
          <a:xfrm>
            <a:off x="713225" y="3147477"/>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7" name="Google Shape;117;p21"/>
          <p:cNvSpPr txBox="1"/>
          <p:nvPr>
            <p:ph idx="2" type="subTitle"/>
          </p:nvPr>
        </p:nvSpPr>
        <p:spPr>
          <a:xfrm>
            <a:off x="3074432" y="3147477"/>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8" name="Google Shape;118;p21"/>
          <p:cNvSpPr txBox="1"/>
          <p:nvPr>
            <p:ph idx="3" type="subTitle"/>
          </p:nvPr>
        </p:nvSpPr>
        <p:spPr>
          <a:xfrm>
            <a:off x="5435639" y="3147479"/>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9" name="Google Shape;119;p21"/>
          <p:cNvSpPr txBox="1"/>
          <p:nvPr>
            <p:ph idx="4" type="subTitle"/>
          </p:nvPr>
        </p:nvSpPr>
        <p:spPr>
          <a:xfrm>
            <a:off x="713225"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0" name="Google Shape;120;p21"/>
          <p:cNvSpPr txBox="1"/>
          <p:nvPr>
            <p:ph idx="5" type="subTitle"/>
          </p:nvPr>
        </p:nvSpPr>
        <p:spPr>
          <a:xfrm>
            <a:off x="3074433"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1" name="Google Shape;121;p21"/>
          <p:cNvSpPr txBox="1"/>
          <p:nvPr>
            <p:ph idx="6" type="subTitle"/>
          </p:nvPr>
        </p:nvSpPr>
        <p:spPr>
          <a:xfrm>
            <a:off x="5435634"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22" name="Google Shape;122;p21"/>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21"/>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4" name="Shape 124"/>
        <p:cNvGrpSpPr/>
        <p:nvPr/>
      </p:nvGrpSpPr>
      <p:grpSpPr>
        <a:xfrm>
          <a:off x="0" y="0"/>
          <a:ext cx="0" cy="0"/>
          <a:chOff x="0" y="0"/>
          <a:chExt cx="0" cy="0"/>
        </a:xfrm>
      </p:grpSpPr>
      <p:sp>
        <p:nvSpPr>
          <p:cNvPr id="125" name="Google Shape;12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22"/>
          <p:cNvSpPr txBox="1"/>
          <p:nvPr>
            <p:ph idx="1" type="subTitle"/>
          </p:nvPr>
        </p:nvSpPr>
        <p:spPr>
          <a:xfrm>
            <a:off x="720000" y="1945660"/>
            <a:ext cx="28110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7" name="Google Shape;127;p22"/>
          <p:cNvSpPr txBox="1"/>
          <p:nvPr>
            <p:ph idx="2" type="subTitle"/>
          </p:nvPr>
        </p:nvSpPr>
        <p:spPr>
          <a:xfrm>
            <a:off x="4546553" y="1945654"/>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8" name="Google Shape;128;p22"/>
          <p:cNvSpPr txBox="1"/>
          <p:nvPr>
            <p:ph idx="3" type="subTitle"/>
          </p:nvPr>
        </p:nvSpPr>
        <p:spPr>
          <a:xfrm>
            <a:off x="720000" y="3515588"/>
            <a:ext cx="28110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9" name="Google Shape;129;p22"/>
          <p:cNvSpPr txBox="1"/>
          <p:nvPr>
            <p:ph idx="4" type="subTitle"/>
          </p:nvPr>
        </p:nvSpPr>
        <p:spPr>
          <a:xfrm>
            <a:off x="4546551" y="3515588"/>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0" name="Google Shape;130;p22"/>
          <p:cNvSpPr txBox="1"/>
          <p:nvPr>
            <p:ph idx="5" type="subTitle"/>
          </p:nvPr>
        </p:nvSpPr>
        <p:spPr>
          <a:xfrm>
            <a:off x="719999" y="1666404"/>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1" name="Google Shape;131;p22"/>
          <p:cNvSpPr txBox="1"/>
          <p:nvPr>
            <p:ph idx="6" type="subTitle"/>
          </p:nvPr>
        </p:nvSpPr>
        <p:spPr>
          <a:xfrm>
            <a:off x="719999" y="3236407"/>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2" name="Google Shape;132;p22"/>
          <p:cNvSpPr txBox="1"/>
          <p:nvPr>
            <p:ph idx="7" type="subTitle"/>
          </p:nvPr>
        </p:nvSpPr>
        <p:spPr>
          <a:xfrm>
            <a:off x="4546525" y="1666400"/>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3" name="Google Shape;133;p22"/>
          <p:cNvSpPr txBox="1"/>
          <p:nvPr>
            <p:ph idx="8" type="subTitle"/>
          </p:nvPr>
        </p:nvSpPr>
        <p:spPr>
          <a:xfrm>
            <a:off x="4546525" y="3236407"/>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34" name="Google Shape;134;p22"/>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22"/>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6" name="Shape 136"/>
        <p:cNvGrpSpPr/>
        <p:nvPr/>
      </p:nvGrpSpPr>
      <p:grpSpPr>
        <a:xfrm>
          <a:off x="0" y="0"/>
          <a:ext cx="0" cy="0"/>
          <a:chOff x="0" y="0"/>
          <a:chExt cx="0" cy="0"/>
        </a:xfrm>
      </p:grpSpPr>
      <p:sp>
        <p:nvSpPr>
          <p:cNvPr id="137" name="Google Shape;13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23"/>
          <p:cNvSpPr txBox="1"/>
          <p:nvPr>
            <p:ph idx="1" type="subTitle"/>
          </p:nvPr>
        </p:nvSpPr>
        <p:spPr>
          <a:xfrm>
            <a:off x="720025" y="1867400"/>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23"/>
          <p:cNvSpPr txBox="1"/>
          <p:nvPr>
            <p:ph idx="2" type="subTitle"/>
          </p:nvPr>
        </p:nvSpPr>
        <p:spPr>
          <a:xfrm>
            <a:off x="3282145" y="1867410"/>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23"/>
          <p:cNvSpPr txBox="1"/>
          <p:nvPr>
            <p:ph idx="3" type="subTitle"/>
          </p:nvPr>
        </p:nvSpPr>
        <p:spPr>
          <a:xfrm>
            <a:off x="720025"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1" name="Google Shape;141;p23"/>
          <p:cNvSpPr txBox="1"/>
          <p:nvPr>
            <p:ph idx="4" type="subTitle"/>
          </p:nvPr>
        </p:nvSpPr>
        <p:spPr>
          <a:xfrm>
            <a:off x="3282155" y="3544703"/>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2" name="Google Shape;142;p23"/>
          <p:cNvSpPr txBox="1"/>
          <p:nvPr>
            <p:ph idx="5" type="subTitle"/>
          </p:nvPr>
        </p:nvSpPr>
        <p:spPr>
          <a:xfrm>
            <a:off x="5954680" y="1867406"/>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 name="Google Shape;143;p23"/>
          <p:cNvSpPr txBox="1"/>
          <p:nvPr>
            <p:ph idx="6" type="subTitle"/>
          </p:nvPr>
        </p:nvSpPr>
        <p:spPr>
          <a:xfrm>
            <a:off x="5954699"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4" name="Google Shape;144;p23"/>
          <p:cNvSpPr txBox="1"/>
          <p:nvPr>
            <p:ph idx="7" type="subTitle"/>
          </p:nvPr>
        </p:nvSpPr>
        <p:spPr>
          <a:xfrm>
            <a:off x="720025" y="1305419"/>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5" name="Google Shape;145;p23"/>
          <p:cNvSpPr txBox="1"/>
          <p:nvPr>
            <p:ph idx="8" type="subTitle"/>
          </p:nvPr>
        </p:nvSpPr>
        <p:spPr>
          <a:xfrm>
            <a:off x="3282145" y="1305419"/>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6" name="Google Shape;146;p23"/>
          <p:cNvSpPr txBox="1"/>
          <p:nvPr>
            <p:ph idx="9" type="subTitle"/>
          </p:nvPr>
        </p:nvSpPr>
        <p:spPr>
          <a:xfrm>
            <a:off x="5954680" y="1305419"/>
            <a:ext cx="24669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7" name="Google Shape;147;p23"/>
          <p:cNvSpPr txBox="1"/>
          <p:nvPr>
            <p:ph idx="13" type="subTitle"/>
          </p:nvPr>
        </p:nvSpPr>
        <p:spPr>
          <a:xfrm>
            <a:off x="720025" y="298521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8" name="Google Shape;148;p23"/>
          <p:cNvSpPr txBox="1"/>
          <p:nvPr>
            <p:ph idx="14" type="subTitle"/>
          </p:nvPr>
        </p:nvSpPr>
        <p:spPr>
          <a:xfrm>
            <a:off x="3282145" y="2985206"/>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9" name="Google Shape;149;p23"/>
          <p:cNvSpPr txBox="1"/>
          <p:nvPr>
            <p:ph idx="15" type="subTitle"/>
          </p:nvPr>
        </p:nvSpPr>
        <p:spPr>
          <a:xfrm>
            <a:off x="5954680" y="298520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50" name="Google Shape;150;p23"/>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23"/>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2" name="Shape 152"/>
        <p:cNvGrpSpPr/>
        <p:nvPr/>
      </p:nvGrpSpPr>
      <p:grpSpPr>
        <a:xfrm>
          <a:off x="0" y="0"/>
          <a:ext cx="0" cy="0"/>
          <a:chOff x="0" y="0"/>
          <a:chExt cx="0" cy="0"/>
        </a:xfrm>
      </p:grpSpPr>
      <p:sp>
        <p:nvSpPr>
          <p:cNvPr id="153" name="Google Shape;153;p24"/>
          <p:cNvSpPr txBox="1"/>
          <p:nvPr>
            <p:ph type="title"/>
          </p:nvPr>
        </p:nvSpPr>
        <p:spPr>
          <a:xfrm>
            <a:off x="734825" y="2908025"/>
            <a:ext cx="3108300" cy="72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24"/>
          <p:cNvSpPr txBox="1"/>
          <p:nvPr>
            <p:ph idx="1" type="subTitle"/>
          </p:nvPr>
        </p:nvSpPr>
        <p:spPr>
          <a:xfrm>
            <a:off x="734825" y="3543900"/>
            <a:ext cx="3108300" cy="9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155" name="Google Shape;155;p24"/>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24"/>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4"/>
          <p:cNvSpPr txBox="1"/>
          <p:nvPr/>
        </p:nvSpPr>
        <p:spPr>
          <a:xfrm>
            <a:off x="4050875" y="3730325"/>
            <a:ext cx="42540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b="1" lang="en" sz="10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000">
                <a:solidFill>
                  <a:schemeClr val="dk1"/>
                </a:solidFill>
                <a:latin typeface="DM Sans"/>
                <a:ea typeface="DM Sans"/>
                <a:cs typeface="DM Sans"/>
                <a:sym typeface="DM Sans"/>
              </a:rPr>
              <a:t>, and includes icons by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000">
                <a:solidFill>
                  <a:schemeClr val="dk1"/>
                </a:solidFill>
                <a:latin typeface="DM Sans"/>
                <a:ea typeface="DM Sans"/>
                <a:cs typeface="DM Sans"/>
                <a:sym typeface="DM Sans"/>
              </a:rPr>
              <a:t>, and infographics &amp; images by </a:t>
            </a:r>
            <a:r>
              <a:rPr b="1" lang="en" sz="10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000" u="sng">
                <a:solidFill>
                  <a:schemeClr val="dk1"/>
                </a:solidFill>
                <a:latin typeface="DM Sans"/>
                <a:ea typeface="DM Sans"/>
                <a:cs typeface="DM Sans"/>
                <a:sym typeface="DM Sans"/>
              </a:rPr>
              <a:t> </a:t>
            </a:r>
            <a:endParaRPr b="1" sz="1000" u="sng">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8" name="Shape 158"/>
        <p:cNvGrpSpPr/>
        <p:nvPr/>
      </p:nvGrpSpPr>
      <p:grpSpPr>
        <a:xfrm>
          <a:off x="0" y="0"/>
          <a:ext cx="0" cy="0"/>
          <a:chOff x="0" y="0"/>
          <a:chExt cx="0" cy="0"/>
        </a:xfrm>
      </p:grpSpPr>
      <p:cxnSp>
        <p:nvCxnSpPr>
          <p:cNvPr id="159" name="Google Shape;159;p2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2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1" name="Shape 161"/>
        <p:cNvGrpSpPr/>
        <p:nvPr/>
      </p:nvGrpSpPr>
      <p:grpSpPr>
        <a:xfrm>
          <a:off x="0" y="0"/>
          <a:ext cx="0" cy="0"/>
          <a:chOff x="0" y="0"/>
          <a:chExt cx="0" cy="0"/>
        </a:xfrm>
      </p:grpSpPr>
      <p:cxnSp>
        <p:nvCxnSpPr>
          <p:cNvPr id="162" name="Google Shape;162;p26"/>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26"/>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187601"/>
            <a:ext cx="7704000" cy="3879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22" name="Google Shape;22;p4"/>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subTitle"/>
          </p:nvPr>
        </p:nvSpPr>
        <p:spPr>
          <a:xfrm>
            <a:off x="4299414" y="2860575"/>
            <a:ext cx="2695800" cy="16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idx="2" type="subTitle"/>
          </p:nvPr>
        </p:nvSpPr>
        <p:spPr>
          <a:xfrm>
            <a:off x="713225" y="2860581"/>
            <a:ext cx="2695800" cy="16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3" type="subTitle"/>
          </p:nvPr>
        </p:nvSpPr>
        <p:spPr>
          <a:xfrm>
            <a:off x="713237" y="2123225"/>
            <a:ext cx="26958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 name="Google Shape;29;p5"/>
          <p:cNvSpPr txBox="1"/>
          <p:nvPr>
            <p:ph idx="4" type="subTitle"/>
          </p:nvPr>
        </p:nvSpPr>
        <p:spPr>
          <a:xfrm>
            <a:off x="4299412" y="2123225"/>
            <a:ext cx="26958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30" name="Google Shape;30;p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4" name="Google Shape;34;p6"/>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713225" y="734725"/>
            <a:ext cx="37374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7"/>
          <p:cNvSpPr txBox="1"/>
          <p:nvPr>
            <p:ph idx="1" type="subTitle"/>
          </p:nvPr>
        </p:nvSpPr>
        <p:spPr>
          <a:xfrm>
            <a:off x="713225" y="1878000"/>
            <a:ext cx="4337400" cy="253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39" name="Google Shape;39;p7"/>
          <p:cNvSpPr/>
          <p:nvPr>
            <p:ph idx="2" type="pic"/>
          </p:nvPr>
        </p:nvSpPr>
        <p:spPr>
          <a:xfrm>
            <a:off x="5806850" y="658413"/>
            <a:ext cx="2623800" cy="3826800"/>
          </a:xfrm>
          <a:prstGeom prst="rect">
            <a:avLst/>
          </a:prstGeom>
          <a:noFill/>
          <a:ln>
            <a:noFill/>
          </a:ln>
        </p:spPr>
      </p:sp>
      <p:cxnSp>
        <p:nvCxnSpPr>
          <p:cNvPr id="40" name="Google Shape;40;p7"/>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7"/>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4" name="Google Shape;44;p8"/>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8"/>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49" name="Google Shape;49;p9"/>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9"/>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ph idx="2" type="pic"/>
          </p:nvPr>
        </p:nvSpPr>
        <p:spPr>
          <a:xfrm>
            <a:off x="0" y="-14875"/>
            <a:ext cx="9144000" cy="5158500"/>
          </a:xfrm>
          <a:prstGeom prst="rect">
            <a:avLst/>
          </a:prstGeom>
          <a:noFill/>
          <a:ln>
            <a:noFill/>
          </a:ln>
        </p:spPr>
      </p:sp>
      <p:sp>
        <p:nvSpPr>
          <p:cNvPr id="53" name="Google Shape;53;p10"/>
          <p:cNvSpPr txBox="1"/>
          <p:nvPr>
            <p:ph type="title"/>
          </p:nvPr>
        </p:nvSpPr>
        <p:spPr>
          <a:xfrm>
            <a:off x="713225" y="3887925"/>
            <a:ext cx="7717500" cy="4767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layfair Display Medium"/>
              <a:buNone/>
              <a:defRPr sz="28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704450" y="1199850"/>
            <a:ext cx="7482000" cy="149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Yoga Posture </a:t>
            </a:r>
            <a:endParaRPr sz="3500"/>
          </a:p>
          <a:p>
            <a:pPr indent="0" lvl="0" marL="0" rtl="0" algn="l">
              <a:spcBef>
                <a:spcPts val="0"/>
              </a:spcBef>
              <a:spcAft>
                <a:spcPts val="0"/>
              </a:spcAft>
              <a:buNone/>
            </a:pPr>
            <a:r>
              <a:rPr lang="en" sz="3500"/>
              <a:t>Classification</a:t>
            </a:r>
            <a:r>
              <a:rPr lang="en" sz="3500"/>
              <a:t> and </a:t>
            </a:r>
            <a:r>
              <a:rPr lang="en" sz="3500"/>
              <a:t>Grading</a:t>
            </a:r>
            <a:endParaRPr/>
          </a:p>
        </p:txBody>
      </p:sp>
      <p:sp>
        <p:nvSpPr>
          <p:cNvPr id="169" name="Google Shape;169;p27"/>
          <p:cNvSpPr txBox="1"/>
          <p:nvPr>
            <p:ph idx="1" type="subTitle"/>
          </p:nvPr>
        </p:nvSpPr>
        <p:spPr>
          <a:xfrm>
            <a:off x="850099" y="2690850"/>
            <a:ext cx="5331300" cy="7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Playfair Display"/>
                <a:ea typeface="Playfair Display"/>
                <a:cs typeface="Playfair Display"/>
                <a:sym typeface="Playfair Display"/>
              </a:rPr>
              <a:t>AI Innovators:</a:t>
            </a:r>
            <a:r>
              <a:rPr lang="en" sz="1600">
                <a:latin typeface="Playfair Display"/>
                <a:ea typeface="Playfair Display"/>
                <a:cs typeface="Playfair Display"/>
                <a:sym typeface="Playfair Display"/>
              </a:rPr>
              <a:t> </a:t>
            </a:r>
            <a:r>
              <a:rPr lang="en" sz="1600">
                <a:latin typeface="Playfair Display"/>
                <a:ea typeface="Playfair Display"/>
                <a:cs typeface="Playfair Display"/>
                <a:sym typeface="Playfair Display"/>
              </a:rPr>
              <a:t>Melita Madhurza, Caleb Kim, Minji Woo</a:t>
            </a:r>
            <a:endParaRPr sz="1600">
              <a:latin typeface="Playfair Display"/>
              <a:ea typeface="Playfair Display"/>
              <a:cs typeface="Playfair Display"/>
              <a:sym typeface="Playfair Display"/>
            </a:endParaRPr>
          </a:p>
          <a:p>
            <a:pPr indent="0" lvl="0" marL="0" rtl="0" algn="l">
              <a:spcBef>
                <a:spcPts val="0"/>
              </a:spcBef>
              <a:spcAft>
                <a:spcPts val="0"/>
              </a:spcAft>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0000" y="446000"/>
            <a:ext cx="7704000" cy="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pic>
        <p:nvPicPr>
          <p:cNvPr id="229" name="Google Shape;229;p36" title="deep learning model.png"/>
          <p:cNvPicPr preferRelativeResize="0"/>
          <p:nvPr/>
        </p:nvPicPr>
        <p:blipFill>
          <a:blip r:embed="rId3">
            <a:alphaModFix/>
          </a:blip>
          <a:stretch>
            <a:fillRect/>
          </a:stretch>
        </p:blipFill>
        <p:spPr>
          <a:xfrm>
            <a:off x="5773875" y="2743200"/>
            <a:ext cx="2535701" cy="2191350"/>
          </a:xfrm>
          <a:prstGeom prst="rect">
            <a:avLst/>
          </a:prstGeom>
          <a:noFill/>
          <a:ln>
            <a:noFill/>
          </a:ln>
        </p:spPr>
      </p:pic>
      <p:pic>
        <p:nvPicPr>
          <p:cNvPr id="230" name="Google Shape;230;p36" title="baseline model correlation matrix.png"/>
          <p:cNvPicPr preferRelativeResize="0"/>
          <p:nvPr/>
        </p:nvPicPr>
        <p:blipFill>
          <a:blip r:embed="rId4">
            <a:alphaModFix/>
          </a:blip>
          <a:stretch>
            <a:fillRect/>
          </a:stretch>
        </p:blipFill>
        <p:spPr>
          <a:xfrm>
            <a:off x="5773875" y="384900"/>
            <a:ext cx="2451375" cy="2118475"/>
          </a:xfrm>
          <a:prstGeom prst="rect">
            <a:avLst/>
          </a:prstGeom>
          <a:noFill/>
          <a:ln>
            <a:noFill/>
          </a:ln>
        </p:spPr>
      </p:pic>
      <p:sp>
        <p:nvSpPr>
          <p:cNvPr id="231" name="Google Shape;231;p36"/>
          <p:cNvSpPr txBox="1"/>
          <p:nvPr/>
        </p:nvSpPr>
        <p:spPr>
          <a:xfrm>
            <a:off x="490900" y="1076775"/>
            <a:ext cx="4912200" cy="368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Playfair Display"/>
                <a:ea typeface="Playfair Display"/>
                <a:cs typeface="Playfair Display"/>
                <a:sym typeface="Playfair Display"/>
              </a:rPr>
              <a:t>Baseline Model (~94% accuracy)</a:t>
            </a:r>
            <a:r>
              <a:rPr lang="en" sz="1300">
                <a:latin typeface="Playfair Display"/>
                <a:ea typeface="Playfair Display"/>
                <a:cs typeface="Playfair Display"/>
                <a:sym typeface="Playfair Display"/>
              </a:rPr>
              <a:t>:</a:t>
            </a:r>
            <a:endParaRPr sz="1300">
              <a:latin typeface="Playfair Display"/>
              <a:ea typeface="Playfair Display"/>
              <a:cs typeface="Playfair Display"/>
              <a:sym typeface="Playfair Display"/>
            </a:endParaRPr>
          </a:p>
          <a:p>
            <a:pPr indent="-311150" lvl="0" marL="457200" rtl="0" algn="l">
              <a:lnSpc>
                <a:spcPct val="115000"/>
              </a:lnSpc>
              <a:spcBef>
                <a:spcPts val="1200"/>
              </a:spcBef>
              <a:spcAft>
                <a:spcPts val="0"/>
              </a:spcAft>
              <a:buSzPts val="1300"/>
              <a:buFont typeface="Playfair Display"/>
              <a:buChar char="●"/>
            </a:pPr>
            <a:r>
              <a:rPr lang="en" sz="1300">
                <a:latin typeface="Playfair Display"/>
                <a:ea typeface="Playfair Display"/>
                <a:cs typeface="Playfair Display"/>
                <a:sym typeface="Playfair Display"/>
              </a:rPr>
              <a:t>Performs relatively well but struggles with more complex poses (For example, warrior vs. tree)</a:t>
            </a:r>
            <a:endParaRPr sz="1300">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300">
                <a:latin typeface="Playfair Display"/>
                <a:ea typeface="Playfair Display"/>
                <a:cs typeface="Playfair Display"/>
                <a:sym typeface="Playfair Display"/>
              </a:rPr>
              <a:t>Deep Learning Model (~98% accuracy)</a:t>
            </a:r>
            <a:endParaRPr b="1" sz="1300">
              <a:latin typeface="Playfair Display"/>
              <a:ea typeface="Playfair Display"/>
              <a:cs typeface="Playfair Display"/>
              <a:sym typeface="Playfair Display"/>
            </a:endParaRPr>
          </a:p>
          <a:p>
            <a:pPr indent="-311150" lvl="0" marL="457200" rtl="0" algn="l">
              <a:lnSpc>
                <a:spcPct val="115000"/>
              </a:lnSpc>
              <a:spcBef>
                <a:spcPts val="1200"/>
              </a:spcBef>
              <a:spcAft>
                <a:spcPts val="0"/>
              </a:spcAft>
              <a:buSzPts val="1300"/>
              <a:buFont typeface="Playfair Display"/>
              <a:buChar char="●"/>
            </a:pPr>
            <a:r>
              <a:rPr lang="en" sz="1300">
                <a:latin typeface="Playfair Display"/>
                <a:ea typeface="Playfair Display"/>
                <a:cs typeface="Playfair Display"/>
                <a:sym typeface="Playfair Display"/>
              </a:rPr>
              <a:t>Learned better pose distinctions</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Noticeable higher precision, recall, and F1-scores across all different poses.</a:t>
            </a:r>
            <a:endParaRPr sz="1300">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300">
                <a:latin typeface="Playfair Display"/>
                <a:ea typeface="Playfair Display"/>
                <a:cs typeface="Playfair Display"/>
                <a:sym typeface="Playfair Display"/>
              </a:rPr>
              <a:t>Conclusion</a:t>
            </a:r>
            <a:endParaRPr b="1" sz="1300">
              <a:latin typeface="Playfair Display"/>
              <a:ea typeface="Playfair Display"/>
              <a:cs typeface="Playfair Display"/>
              <a:sym typeface="Playfair Display"/>
            </a:endParaRPr>
          </a:p>
          <a:p>
            <a:pPr indent="-311150" lvl="0" marL="457200" rtl="0" algn="l">
              <a:lnSpc>
                <a:spcPct val="115000"/>
              </a:lnSpc>
              <a:spcBef>
                <a:spcPts val="1200"/>
              </a:spcBef>
              <a:spcAft>
                <a:spcPts val="0"/>
              </a:spcAft>
              <a:buSzPts val="1300"/>
              <a:buFont typeface="Playfair Display"/>
              <a:buChar char="●"/>
            </a:pPr>
            <a:r>
              <a:rPr lang="en" sz="1300">
                <a:latin typeface="Playfair Display"/>
                <a:ea typeface="Playfair Display"/>
                <a:cs typeface="Playfair Display"/>
                <a:sym typeface="Playfair Display"/>
              </a:rPr>
              <a:t>Deep learning outperforms the baseline model</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Training and validation trends showed stable learning with no major overfitting</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Deep Learning takes longer but generalizes better.</a:t>
            </a:r>
            <a:endParaRPr sz="13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237" name="Google Shape;237;p37"/>
          <p:cNvSpPr txBox="1"/>
          <p:nvPr>
            <p:ph idx="1" type="body"/>
          </p:nvPr>
        </p:nvSpPr>
        <p:spPr>
          <a:xfrm>
            <a:off x="685400" y="1167025"/>
            <a:ext cx="7704000" cy="3475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200"/>
              </a:spcBef>
              <a:spcAft>
                <a:spcPts val="0"/>
              </a:spcAft>
              <a:buClr>
                <a:srgbClr val="000000"/>
              </a:buClr>
              <a:buSzPts val="1300"/>
              <a:buFont typeface="Arial"/>
              <a:buChar char="●"/>
            </a:pPr>
            <a:r>
              <a:rPr b="1" lang="en" sz="1300">
                <a:solidFill>
                  <a:srgbClr val="000000"/>
                </a:solidFill>
                <a:latin typeface="Playfair Display"/>
                <a:ea typeface="Playfair Display"/>
                <a:cs typeface="Playfair Display"/>
                <a:sym typeface="Playfair Display"/>
              </a:rPr>
              <a:t>Strengths of Deep Learning Model</a:t>
            </a:r>
            <a:r>
              <a:rPr lang="en" sz="1300">
                <a:solidFill>
                  <a:srgbClr val="000000"/>
                </a:solidFill>
                <a:latin typeface="Playfair Display"/>
                <a:ea typeface="Playfair Display"/>
                <a:cs typeface="Playfair Display"/>
                <a:sym typeface="Playfair Display"/>
              </a:rPr>
              <a:t>:</a:t>
            </a:r>
            <a:br>
              <a:rPr lang="en" sz="1300">
                <a:solidFill>
                  <a:srgbClr val="000000"/>
                </a:solidFill>
                <a:latin typeface="Playfair Display"/>
                <a:ea typeface="Playfair Display"/>
                <a:cs typeface="Playfair Display"/>
                <a:sym typeface="Playfair Display"/>
              </a:rPr>
            </a:br>
            <a:endParaRPr sz="1300">
              <a:solidFill>
                <a:srgbClr val="000000"/>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BlazePose model allows accurate pose extraction using skeletal features.</a:t>
            </a:r>
            <a:endParaRPr sz="1300">
              <a:solidFill>
                <a:srgbClr val="000000"/>
              </a:solidFill>
              <a:latin typeface="Playfair Display"/>
              <a:ea typeface="Playfair Display"/>
              <a:cs typeface="Playfair Display"/>
              <a:sym typeface="Playfair Display"/>
            </a:endParaRPr>
          </a:p>
          <a:p>
            <a:pPr indent="-311150" lvl="1" marL="914400" rtl="0" algn="l">
              <a:lnSpc>
                <a:spcPct val="100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High test accuracy (~97%) demonstrates strong model performance.</a:t>
            </a:r>
            <a:br>
              <a:rPr lang="en" sz="1300">
                <a:solidFill>
                  <a:srgbClr val="000000"/>
                </a:solidFill>
                <a:latin typeface="Playfair Display"/>
                <a:ea typeface="Playfair Display"/>
                <a:cs typeface="Playfair Display"/>
                <a:sym typeface="Playfair Display"/>
              </a:rPr>
            </a:br>
            <a:endParaRPr sz="1300">
              <a:solidFill>
                <a:srgbClr val="000000"/>
              </a:solidFill>
              <a:latin typeface="Playfair Display"/>
              <a:ea typeface="Playfair Display"/>
              <a:cs typeface="Playfair Display"/>
              <a:sym typeface="Playfair Display"/>
            </a:endParaRPr>
          </a:p>
          <a:p>
            <a:pPr indent="-311150" lvl="0" marL="457200" rtl="0" algn="l">
              <a:lnSpc>
                <a:spcPct val="100000"/>
              </a:lnSpc>
              <a:spcBef>
                <a:spcPts val="0"/>
              </a:spcBef>
              <a:spcAft>
                <a:spcPts val="0"/>
              </a:spcAft>
              <a:buClr>
                <a:srgbClr val="000000"/>
              </a:buClr>
              <a:buSzPts val="1300"/>
              <a:buFont typeface="Arial"/>
              <a:buChar char="●"/>
            </a:pPr>
            <a:r>
              <a:rPr b="1" lang="en" sz="1300">
                <a:solidFill>
                  <a:srgbClr val="000000"/>
                </a:solidFill>
                <a:latin typeface="Playfair Display"/>
                <a:ea typeface="Playfair Display"/>
                <a:cs typeface="Playfair Display"/>
                <a:sym typeface="Playfair Display"/>
              </a:rPr>
              <a:t>Challenges</a:t>
            </a:r>
            <a:r>
              <a:rPr lang="en" sz="1300">
                <a:solidFill>
                  <a:srgbClr val="000000"/>
                </a:solidFill>
                <a:latin typeface="Playfair Display"/>
                <a:ea typeface="Playfair Display"/>
                <a:cs typeface="Playfair Display"/>
                <a:sym typeface="Playfair Display"/>
              </a:rPr>
              <a:t>:</a:t>
            </a:r>
            <a:br>
              <a:rPr lang="en" sz="1300">
                <a:solidFill>
                  <a:srgbClr val="000000"/>
                </a:solidFill>
                <a:latin typeface="Playfair Display"/>
                <a:ea typeface="Playfair Display"/>
                <a:cs typeface="Playfair Display"/>
                <a:sym typeface="Playfair Display"/>
              </a:rPr>
            </a:br>
            <a:endParaRPr sz="1300">
              <a:solidFill>
                <a:srgbClr val="000000"/>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Dataset limitations: small number of images per class may impact generalization.</a:t>
            </a:r>
            <a:endParaRPr sz="1300">
              <a:solidFill>
                <a:srgbClr val="000000"/>
              </a:solidFill>
              <a:latin typeface="Playfair Display"/>
              <a:ea typeface="Playfair Display"/>
              <a:cs typeface="Playfair Display"/>
              <a:sym typeface="Playfair Display"/>
            </a:endParaRPr>
          </a:p>
          <a:p>
            <a:pPr indent="-311150" lvl="1" marL="914400" rtl="0" algn="l">
              <a:lnSpc>
                <a:spcPct val="100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Pose variability: poses with more complex movements (e.g., Warrior) had lower accuracy.</a:t>
            </a:r>
            <a:br>
              <a:rPr lang="en" sz="1300">
                <a:solidFill>
                  <a:srgbClr val="000000"/>
                </a:solidFill>
                <a:latin typeface="Playfair Display"/>
                <a:ea typeface="Playfair Display"/>
                <a:cs typeface="Playfair Display"/>
                <a:sym typeface="Playfair Display"/>
              </a:rPr>
            </a:br>
            <a:endParaRPr sz="1300">
              <a:solidFill>
                <a:srgbClr val="000000"/>
              </a:solidFill>
              <a:latin typeface="Playfair Display"/>
              <a:ea typeface="Playfair Display"/>
              <a:cs typeface="Playfair Display"/>
              <a:sym typeface="Playfair Display"/>
            </a:endParaRPr>
          </a:p>
          <a:p>
            <a:pPr indent="-311150" lvl="0" marL="457200" rtl="0" algn="l">
              <a:lnSpc>
                <a:spcPct val="100000"/>
              </a:lnSpc>
              <a:spcBef>
                <a:spcPts val="0"/>
              </a:spcBef>
              <a:spcAft>
                <a:spcPts val="0"/>
              </a:spcAft>
              <a:buClr>
                <a:srgbClr val="000000"/>
              </a:buClr>
              <a:buSzPts val="1300"/>
              <a:buFont typeface="Arial"/>
              <a:buChar char="●"/>
            </a:pPr>
            <a:r>
              <a:rPr b="1" lang="en" sz="1300">
                <a:solidFill>
                  <a:srgbClr val="000000"/>
                </a:solidFill>
                <a:latin typeface="Playfair Display"/>
                <a:ea typeface="Playfair Display"/>
                <a:cs typeface="Playfair Display"/>
                <a:sym typeface="Playfair Display"/>
              </a:rPr>
              <a:t>Future Improvements</a:t>
            </a:r>
            <a:r>
              <a:rPr lang="en" sz="1300">
                <a:solidFill>
                  <a:srgbClr val="000000"/>
                </a:solidFill>
                <a:latin typeface="Playfair Display"/>
                <a:ea typeface="Playfair Display"/>
                <a:cs typeface="Playfair Display"/>
                <a:sym typeface="Playfair Display"/>
              </a:rPr>
              <a:t>:</a:t>
            </a:r>
            <a:br>
              <a:rPr lang="en" sz="1300">
                <a:solidFill>
                  <a:srgbClr val="000000"/>
                </a:solidFill>
                <a:latin typeface="Playfair Display"/>
                <a:ea typeface="Playfair Display"/>
                <a:cs typeface="Playfair Display"/>
                <a:sym typeface="Playfair Display"/>
              </a:rPr>
            </a:br>
            <a:endParaRPr sz="1300">
              <a:solidFill>
                <a:srgbClr val="000000"/>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Expand dataset for more diverse poses.</a:t>
            </a:r>
            <a:endParaRPr sz="1300">
              <a:solidFill>
                <a:srgbClr val="000000"/>
              </a:solidFill>
              <a:latin typeface="Playfair Display"/>
              <a:ea typeface="Playfair Display"/>
              <a:cs typeface="Playfair Display"/>
              <a:sym typeface="Playfair Display"/>
            </a:endParaRPr>
          </a:p>
          <a:p>
            <a:pPr indent="-311150" lvl="1" marL="914400" rtl="0" algn="l">
              <a:lnSpc>
                <a:spcPct val="115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Extend the model to real-time feedback and posture correction.</a:t>
            </a:r>
            <a:endParaRPr sz="1300">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497925" y="2102175"/>
            <a:ext cx="77040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75" name="Google Shape;175;p28"/>
          <p:cNvSpPr txBox="1"/>
          <p:nvPr/>
        </p:nvSpPr>
        <p:spPr>
          <a:xfrm>
            <a:off x="776200" y="1702975"/>
            <a:ext cx="7747200" cy="19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latin typeface="Playfair Display"/>
                <a:ea typeface="Playfair Display"/>
                <a:cs typeface="Playfair Display"/>
                <a:sym typeface="Playfair Display"/>
              </a:rPr>
              <a:t>Background:</a:t>
            </a:r>
            <a:endParaRPr b="1"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Growing popularity of home yoga, </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Beginners lack </a:t>
            </a:r>
            <a:r>
              <a:rPr lang="en" sz="1300">
                <a:latin typeface="Playfair Display"/>
                <a:ea typeface="Playfair Display"/>
                <a:cs typeface="Playfair Display"/>
                <a:sym typeface="Playfair Display"/>
              </a:rPr>
              <a:t>expert </a:t>
            </a:r>
            <a:r>
              <a:rPr lang="en" sz="1300">
                <a:latin typeface="Playfair Display"/>
                <a:ea typeface="Playfair Display"/>
                <a:cs typeface="Playfair Display"/>
                <a:sym typeface="Playfair Display"/>
              </a:rPr>
              <a:t>guidance on maintaining precise postures </a:t>
            </a:r>
            <a:endParaRPr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b="1" sz="13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300">
                <a:latin typeface="Playfair Display"/>
                <a:ea typeface="Playfair Display"/>
                <a:cs typeface="Playfair Display"/>
                <a:sym typeface="Playfair Display"/>
              </a:rPr>
              <a:t>Project Goal:</a:t>
            </a:r>
            <a:endParaRPr b="1"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Develop a yoga posture recognition model to </a:t>
            </a:r>
            <a:r>
              <a:rPr lang="en" sz="1300">
                <a:latin typeface="Playfair Display"/>
                <a:ea typeface="Playfair Display"/>
                <a:cs typeface="Playfair Display"/>
                <a:sym typeface="Playfair Display"/>
              </a:rPr>
              <a:t>classify five yoga poses from static images</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Contribute to future model development for real time feedback and posture correction</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idx="1" type="body"/>
          </p:nvPr>
        </p:nvSpPr>
        <p:spPr>
          <a:xfrm>
            <a:off x="675875" y="1252800"/>
            <a:ext cx="7704000" cy="3502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Nunito"/>
              <a:buAutoNum type="arabicPeriod"/>
            </a:pPr>
            <a:r>
              <a:rPr b="1" lang="en">
                <a:solidFill>
                  <a:srgbClr val="000000"/>
                </a:solidFill>
                <a:latin typeface="Playfair Display"/>
                <a:ea typeface="Playfair Display"/>
                <a:cs typeface="Playfair Display"/>
                <a:sym typeface="Playfair Display"/>
              </a:rPr>
              <a:t>A Computer Vision-Based Yoga Pose Grading Approach Using Contrastive Skeleton Feature Representations </a:t>
            </a:r>
            <a:r>
              <a:rPr lang="en">
                <a:solidFill>
                  <a:srgbClr val="000000"/>
                </a:solidFill>
                <a:latin typeface="Playfair Display"/>
                <a:ea typeface="Playfair Display"/>
                <a:cs typeface="Playfair Display"/>
                <a:sym typeface="Playfair Display"/>
              </a:rPr>
              <a:t>by Yubin Wu et al.</a:t>
            </a:r>
            <a:endParaRPr>
              <a:solidFill>
                <a:srgbClr val="000000"/>
              </a:solidFill>
              <a:latin typeface="Playfair Display"/>
              <a:ea typeface="Playfair Display"/>
              <a:cs typeface="Playfair Display"/>
              <a:sym typeface="Playfair Display"/>
            </a:endParaRPr>
          </a:p>
          <a:p>
            <a:pPr indent="-292100" lvl="0" marL="914400" rtl="0" algn="l">
              <a:spcBef>
                <a:spcPts val="0"/>
              </a:spcBef>
              <a:spcAft>
                <a:spcPts val="0"/>
              </a:spcAft>
              <a:buClr>
                <a:srgbClr val="000000"/>
              </a:buClr>
              <a:buSzPts val="1000"/>
              <a:buFont typeface="Playfair Display"/>
              <a:buChar char="●"/>
            </a:pPr>
            <a:r>
              <a:rPr lang="en" sz="1200">
                <a:solidFill>
                  <a:srgbClr val="000000"/>
                </a:solidFill>
                <a:latin typeface="Playfair Display"/>
                <a:ea typeface="Playfair Display"/>
                <a:cs typeface="Playfair Display"/>
                <a:sym typeface="Playfair Display"/>
              </a:rPr>
              <a:t>BlazePose model for pose estimation through skeletal keypoint extraction</a:t>
            </a:r>
            <a:endParaRPr sz="1200">
              <a:solidFill>
                <a:srgbClr val="000000"/>
              </a:solidFill>
              <a:latin typeface="Playfair Display"/>
              <a:ea typeface="Playfair Display"/>
              <a:cs typeface="Playfair Display"/>
              <a:sym typeface="Playfair Display"/>
            </a:endParaRPr>
          </a:p>
          <a:p>
            <a:pPr indent="-292100" lvl="0" marL="914400" rtl="0" algn="l">
              <a:spcBef>
                <a:spcPts val="0"/>
              </a:spcBef>
              <a:spcAft>
                <a:spcPts val="0"/>
              </a:spcAft>
              <a:buClr>
                <a:srgbClr val="000000"/>
              </a:buClr>
              <a:buSzPts val="1000"/>
              <a:buFont typeface="Playfair Display"/>
              <a:buChar char="●"/>
            </a:pPr>
            <a:r>
              <a:rPr lang="en" sz="1200">
                <a:solidFill>
                  <a:srgbClr val="000000"/>
                </a:solidFill>
                <a:latin typeface="Playfair Display"/>
                <a:ea typeface="Playfair Display"/>
                <a:cs typeface="Playfair Display"/>
                <a:sym typeface="Playfair Display"/>
              </a:rPr>
              <a:t>Contrastive learning to enhance pose feature representation</a:t>
            </a:r>
            <a:endParaRPr sz="1200">
              <a:solidFill>
                <a:srgbClr val="000000"/>
              </a:solidFill>
              <a:latin typeface="Playfair Display"/>
              <a:ea typeface="Playfair Display"/>
              <a:cs typeface="Playfair Display"/>
              <a:sym typeface="Playfair Display"/>
            </a:endParaRPr>
          </a:p>
          <a:p>
            <a:pPr indent="-292100" lvl="0" marL="914400" rtl="0" algn="l">
              <a:spcBef>
                <a:spcPts val="0"/>
              </a:spcBef>
              <a:spcAft>
                <a:spcPts val="0"/>
              </a:spcAft>
              <a:buClr>
                <a:srgbClr val="000000"/>
              </a:buClr>
              <a:buSzPts val="1000"/>
              <a:buFont typeface="Playfair Display"/>
              <a:buChar char="●"/>
            </a:pPr>
            <a:r>
              <a:rPr lang="en" sz="1200">
                <a:solidFill>
                  <a:srgbClr val="000000"/>
                </a:solidFill>
                <a:latin typeface="Playfair Display"/>
                <a:ea typeface="Playfair Display"/>
                <a:cs typeface="Playfair Display"/>
                <a:sym typeface="Playfair Display"/>
              </a:rPr>
              <a:t>Focused on grading yoga poses</a:t>
            </a:r>
            <a:endParaRPr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DM Sans"/>
              <a:buAutoNum type="arabicPeriod"/>
            </a:pPr>
            <a:r>
              <a:rPr b="1" lang="en">
                <a:solidFill>
                  <a:srgbClr val="000000"/>
                </a:solidFill>
                <a:latin typeface="Playfair Display"/>
                <a:ea typeface="Playfair Display"/>
                <a:cs typeface="Playfair Display"/>
                <a:sym typeface="Playfair Display"/>
              </a:rPr>
              <a:t>Real-time Pilates Posture Recognition System Using Deep Learning Model </a:t>
            </a:r>
            <a:r>
              <a:rPr lang="en">
                <a:solidFill>
                  <a:srgbClr val="000000"/>
                </a:solidFill>
                <a:latin typeface="Playfair Display"/>
                <a:ea typeface="Playfair Display"/>
                <a:cs typeface="Playfair Display"/>
                <a:sym typeface="Playfair Display"/>
              </a:rPr>
              <a:t>by Hayoung Kim et al. </a:t>
            </a:r>
            <a:endParaRPr>
              <a:solidFill>
                <a:srgbClr val="000000"/>
              </a:solidFill>
              <a:latin typeface="Playfair Display"/>
              <a:ea typeface="Playfair Display"/>
              <a:cs typeface="Playfair Display"/>
              <a:sym typeface="Playfair Display"/>
            </a:endParaRPr>
          </a:p>
          <a:p>
            <a:pPr indent="-292100" lvl="0" marL="914400" rtl="0" algn="l">
              <a:spcBef>
                <a:spcPts val="0"/>
              </a:spcBef>
              <a:spcAft>
                <a:spcPts val="0"/>
              </a:spcAft>
              <a:buClr>
                <a:srgbClr val="000000"/>
              </a:buClr>
              <a:buSzPts val="1000"/>
              <a:buFont typeface="Playfair Display"/>
              <a:buChar char="●"/>
            </a:pPr>
            <a:r>
              <a:rPr lang="en" sz="1200">
                <a:solidFill>
                  <a:srgbClr val="000000"/>
                </a:solidFill>
                <a:latin typeface="Playfair Display"/>
                <a:ea typeface="Playfair Display"/>
                <a:cs typeface="Playfair Display"/>
                <a:sym typeface="Playfair Display"/>
              </a:rPr>
              <a:t>BlazePose model for pose estimation</a:t>
            </a:r>
            <a:endParaRPr sz="1200">
              <a:solidFill>
                <a:srgbClr val="000000"/>
              </a:solidFill>
              <a:latin typeface="Playfair Display"/>
              <a:ea typeface="Playfair Display"/>
              <a:cs typeface="Playfair Display"/>
              <a:sym typeface="Playfair Display"/>
            </a:endParaRPr>
          </a:p>
          <a:p>
            <a:pPr indent="-292100" lvl="0" marL="914400" rtl="0" algn="l">
              <a:spcBef>
                <a:spcPts val="0"/>
              </a:spcBef>
              <a:spcAft>
                <a:spcPts val="0"/>
              </a:spcAft>
              <a:buClr>
                <a:srgbClr val="000000"/>
              </a:buClr>
              <a:buSzPts val="1000"/>
              <a:buFont typeface="Playfair Display"/>
              <a:buChar char="●"/>
            </a:pPr>
            <a:r>
              <a:rPr lang="en" sz="1200">
                <a:solidFill>
                  <a:srgbClr val="000000"/>
                </a:solidFill>
                <a:latin typeface="Playfair Display"/>
                <a:ea typeface="Playfair Display"/>
                <a:cs typeface="Playfair Display"/>
                <a:sym typeface="Playfair Display"/>
              </a:rPr>
              <a:t>Implemented deep learning-based classification of 8 Pilates and unknown postures  </a:t>
            </a:r>
            <a:endParaRPr sz="1200">
              <a:solidFill>
                <a:srgbClr val="000000"/>
              </a:solidFill>
              <a:latin typeface="Playfair Display"/>
              <a:ea typeface="Playfair Display"/>
              <a:cs typeface="Playfair Display"/>
              <a:sym typeface="Playfair Display"/>
            </a:endParaRPr>
          </a:p>
          <a:p>
            <a:pPr indent="-292100" lvl="0" marL="914400" rtl="0" algn="l">
              <a:spcBef>
                <a:spcPts val="0"/>
              </a:spcBef>
              <a:spcAft>
                <a:spcPts val="0"/>
              </a:spcAft>
              <a:buClr>
                <a:srgbClr val="000000"/>
              </a:buClr>
              <a:buSzPts val="1000"/>
              <a:buFont typeface="Playfair Display"/>
              <a:buChar char="●"/>
            </a:pPr>
            <a:r>
              <a:rPr lang="en" sz="1200">
                <a:solidFill>
                  <a:srgbClr val="000000"/>
                </a:solidFill>
                <a:latin typeface="Playfair Display"/>
                <a:ea typeface="Playfair Display"/>
                <a:cs typeface="Playfair Display"/>
                <a:sym typeface="Playfair Display"/>
              </a:rPr>
              <a:t>Optimized for real-time recognition with a lightweight architecture</a:t>
            </a:r>
            <a:endParaRPr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rgbClr val="000000"/>
              </a:solidFill>
            </a:endParaRPr>
          </a:p>
        </p:txBody>
      </p:sp>
      <p:sp>
        <p:nvSpPr>
          <p:cNvPr id="181" name="Google Shape;18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Past Research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609450" y="2085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900">
                <a:latin typeface="Playfair Display"/>
                <a:ea typeface="Playfair Display"/>
                <a:cs typeface="Playfair Display"/>
                <a:sym typeface="Playfair Display"/>
              </a:rPr>
              <a:t>Method</a:t>
            </a:r>
            <a:endParaRPr b="1" sz="3900">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0000" y="695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92" name="Google Shape;192;p31"/>
          <p:cNvSpPr txBox="1"/>
          <p:nvPr/>
        </p:nvSpPr>
        <p:spPr>
          <a:xfrm>
            <a:off x="449950" y="1432900"/>
            <a:ext cx="7781400" cy="1792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333333"/>
              </a:buClr>
              <a:buSzPts val="1400"/>
              <a:buFont typeface="Nunito Light"/>
              <a:buChar char="●"/>
            </a:pPr>
            <a:r>
              <a:rPr lang="en">
                <a:solidFill>
                  <a:srgbClr val="333333"/>
                </a:solidFill>
                <a:latin typeface="Playfair Display"/>
                <a:ea typeface="Playfair Display"/>
                <a:cs typeface="Playfair Display"/>
                <a:sym typeface="Playfair Display"/>
              </a:rPr>
              <a:t>Dataset originally sourced from </a:t>
            </a:r>
            <a:r>
              <a:rPr b="1" lang="en">
                <a:solidFill>
                  <a:srgbClr val="333333"/>
                </a:solidFill>
                <a:latin typeface="Playfair Display"/>
                <a:ea typeface="Playfair Display"/>
                <a:cs typeface="Playfair Display"/>
                <a:sym typeface="Playfair Display"/>
              </a:rPr>
              <a:t>Kaggle</a:t>
            </a:r>
            <a:r>
              <a:rPr lang="en">
                <a:solidFill>
                  <a:srgbClr val="333333"/>
                </a:solidFill>
                <a:latin typeface="Playfair Display"/>
                <a:ea typeface="Playfair Display"/>
                <a:cs typeface="Playfair Display"/>
                <a:sym typeface="Playfair Display"/>
              </a:rPr>
              <a:t> with </a:t>
            </a:r>
            <a:r>
              <a:rPr b="1" lang="en">
                <a:solidFill>
                  <a:srgbClr val="333333"/>
                </a:solidFill>
                <a:latin typeface="Playfair Display"/>
                <a:ea typeface="Playfair Display"/>
                <a:cs typeface="Playfair Display"/>
                <a:sym typeface="Playfair Display"/>
              </a:rPr>
              <a:t>5 yoga poses</a:t>
            </a:r>
            <a:endParaRPr b="1">
              <a:solidFill>
                <a:srgbClr val="333333"/>
              </a:solidFill>
              <a:latin typeface="Playfair Display"/>
              <a:ea typeface="Playfair Display"/>
              <a:cs typeface="Playfair Display"/>
              <a:sym typeface="Playfair Display"/>
            </a:endParaRPr>
          </a:p>
          <a:p>
            <a:pPr indent="-317500" lvl="1" marL="914400" rtl="0" algn="l">
              <a:lnSpc>
                <a:spcPct val="115000"/>
              </a:lnSpc>
              <a:spcBef>
                <a:spcPts val="0"/>
              </a:spcBef>
              <a:spcAft>
                <a:spcPts val="0"/>
              </a:spcAft>
              <a:buClr>
                <a:srgbClr val="333333"/>
              </a:buClr>
              <a:buSzPts val="1400"/>
              <a:buFont typeface="Playfair Display"/>
              <a:buChar char="○"/>
            </a:pPr>
            <a:r>
              <a:rPr lang="en">
                <a:solidFill>
                  <a:srgbClr val="333333"/>
                </a:solidFill>
                <a:latin typeface="Playfair Display"/>
                <a:ea typeface="Playfair Display"/>
                <a:cs typeface="Playfair Display"/>
                <a:sym typeface="Playfair Display"/>
              </a:rPr>
              <a:t>Down Dog, Goddess, Plank, Tree, and Warrior II</a:t>
            </a:r>
            <a:endParaRPr>
              <a:solidFill>
                <a:srgbClr val="333333"/>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333333"/>
              </a:buClr>
              <a:buSzPts val="1200"/>
              <a:buFont typeface="DM Sans"/>
              <a:buChar char="●"/>
            </a:pPr>
            <a:r>
              <a:rPr lang="en">
                <a:solidFill>
                  <a:srgbClr val="333333"/>
                </a:solidFill>
                <a:latin typeface="Playfair Display"/>
                <a:ea typeface="Playfair Display"/>
                <a:cs typeface="Playfair Display"/>
                <a:sym typeface="Playfair Display"/>
              </a:rPr>
              <a:t>Initial dataset was limited, so we utilized </a:t>
            </a:r>
            <a:r>
              <a:rPr b="1" lang="en">
                <a:solidFill>
                  <a:srgbClr val="333333"/>
                </a:solidFill>
                <a:latin typeface="Playfair Display"/>
                <a:ea typeface="Playfair Display"/>
                <a:cs typeface="Playfair Display"/>
                <a:sym typeface="Playfair Display"/>
              </a:rPr>
              <a:t>data augmentation</a:t>
            </a:r>
            <a:r>
              <a:rPr lang="en">
                <a:solidFill>
                  <a:srgbClr val="333333"/>
                </a:solidFill>
                <a:latin typeface="Playfair Display"/>
                <a:ea typeface="Playfair Display"/>
                <a:cs typeface="Playfair Display"/>
                <a:sym typeface="Playfair Display"/>
              </a:rPr>
              <a:t> to expand it</a:t>
            </a:r>
            <a:endParaRPr>
              <a:solidFill>
                <a:srgbClr val="333333"/>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333333"/>
              </a:buClr>
              <a:buSzPts val="1200"/>
              <a:buFont typeface="DM Sans"/>
              <a:buChar char="●"/>
            </a:pPr>
            <a:r>
              <a:rPr lang="en">
                <a:solidFill>
                  <a:srgbClr val="333333"/>
                </a:solidFill>
                <a:latin typeface="Playfair Display"/>
                <a:ea typeface="Playfair Display"/>
                <a:cs typeface="Playfair Display"/>
                <a:sym typeface="Playfair Display"/>
              </a:rPr>
              <a:t>Final dataset consists of </a:t>
            </a:r>
            <a:r>
              <a:rPr b="1" lang="en">
                <a:solidFill>
                  <a:srgbClr val="333333"/>
                </a:solidFill>
                <a:latin typeface="Playfair Display"/>
                <a:ea typeface="Playfair Display"/>
                <a:cs typeface="Playfair Display"/>
                <a:sym typeface="Playfair Display"/>
              </a:rPr>
              <a:t>6119</a:t>
            </a:r>
            <a:r>
              <a:rPr lang="en">
                <a:solidFill>
                  <a:srgbClr val="333333"/>
                </a:solidFill>
                <a:latin typeface="Playfair Display"/>
                <a:ea typeface="Playfair Display"/>
                <a:cs typeface="Playfair Display"/>
                <a:sym typeface="Playfair Display"/>
              </a:rPr>
              <a:t> training, </a:t>
            </a:r>
            <a:r>
              <a:rPr b="1" lang="en">
                <a:solidFill>
                  <a:srgbClr val="333333"/>
                </a:solidFill>
                <a:latin typeface="Playfair Display"/>
                <a:ea typeface="Playfair Display"/>
                <a:cs typeface="Playfair Display"/>
                <a:sym typeface="Playfair Display"/>
              </a:rPr>
              <a:t>277</a:t>
            </a:r>
            <a:r>
              <a:rPr lang="en">
                <a:solidFill>
                  <a:srgbClr val="333333"/>
                </a:solidFill>
                <a:latin typeface="Playfair Display"/>
                <a:ea typeface="Playfair Display"/>
                <a:cs typeface="Playfair Display"/>
                <a:sym typeface="Playfair Display"/>
              </a:rPr>
              <a:t> validation, and </a:t>
            </a:r>
            <a:r>
              <a:rPr b="1" lang="en">
                <a:solidFill>
                  <a:srgbClr val="333333"/>
                </a:solidFill>
                <a:latin typeface="Playfair Display"/>
                <a:ea typeface="Playfair Display"/>
                <a:cs typeface="Playfair Display"/>
                <a:sym typeface="Playfair Display"/>
              </a:rPr>
              <a:t>465</a:t>
            </a:r>
            <a:r>
              <a:rPr lang="en">
                <a:solidFill>
                  <a:srgbClr val="333333"/>
                </a:solidFill>
                <a:latin typeface="Playfair Display"/>
                <a:ea typeface="Playfair Display"/>
                <a:cs typeface="Playfair Display"/>
                <a:sym typeface="Playfair Display"/>
              </a:rPr>
              <a:t> test images</a:t>
            </a:r>
            <a:endParaRPr>
              <a:solidFill>
                <a:srgbClr val="333333"/>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333333"/>
              </a:buClr>
              <a:buSzPts val="1200"/>
              <a:buFont typeface="DM Sans"/>
              <a:buChar char="●"/>
            </a:pPr>
            <a:r>
              <a:rPr lang="en">
                <a:solidFill>
                  <a:srgbClr val="333333"/>
                </a:solidFill>
                <a:latin typeface="Playfair Display"/>
                <a:ea typeface="Playfair Display"/>
                <a:cs typeface="Playfair Display"/>
                <a:sym typeface="Playfair Display"/>
              </a:rPr>
              <a:t>Each image is represented by a 99-dimensional feature vector using MediaPipe </a:t>
            </a:r>
            <a:r>
              <a:rPr b="1" lang="en">
                <a:solidFill>
                  <a:srgbClr val="333333"/>
                </a:solidFill>
                <a:latin typeface="Playfair Display"/>
                <a:ea typeface="Playfair Display"/>
                <a:cs typeface="Playfair Display"/>
                <a:sym typeface="Playfair Display"/>
              </a:rPr>
              <a:t>BlazePose</a:t>
            </a:r>
            <a:endParaRPr b="1">
              <a:solidFill>
                <a:srgbClr val="333333"/>
              </a:solidFill>
              <a:latin typeface="Playfair Display"/>
              <a:ea typeface="Playfair Display"/>
              <a:cs typeface="Playfair Display"/>
              <a:sym typeface="Playfair Display"/>
            </a:endParaRPr>
          </a:p>
        </p:txBody>
      </p:sp>
      <p:pic>
        <p:nvPicPr>
          <p:cNvPr id="193" name="Google Shape;193;p31" title="00000133.jpg"/>
          <p:cNvPicPr preferRelativeResize="0"/>
          <p:nvPr/>
        </p:nvPicPr>
        <p:blipFill>
          <a:blip r:embed="rId3">
            <a:alphaModFix/>
          </a:blip>
          <a:stretch>
            <a:fillRect/>
          </a:stretch>
        </p:blipFill>
        <p:spPr>
          <a:xfrm>
            <a:off x="769450" y="3297862"/>
            <a:ext cx="2048150" cy="1152076"/>
          </a:xfrm>
          <a:prstGeom prst="rect">
            <a:avLst/>
          </a:prstGeom>
          <a:noFill/>
          <a:ln>
            <a:noFill/>
          </a:ln>
        </p:spPr>
      </p:pic>
      <p:cxnSp>
        <p:nvCxnSpPr>
          <p:cNvPr id="194" name="Google Shape;194;p31"/>
          <p:cNvCxnSpPr/>
          <p:nvPr/>
        </p:nvCxnSpPr>
        <p:spPr>
          <a:xfrm>
            <a:off x="2940925" y="3986975"/>
            <a:ext cx="695100" cy="0"/>
          </a:xfrm>
          <a:prstGeom prst="straightConnector1">
            <a:avLst/>
          </a:prstGeom>
          <a:noFill/>
          <a:ln cap="flat" cmpd="sng" w="28575">
            <a:solidFill>
              <a:srgbClr val="444444"/>
            </a:solidFill>
            <a:prstDash val="solid"/>
            <a:round/>
            <a:headEnd len="med" w="med" type="none"/>
            <a:tailEnd len="med" w="med" type="triangle"/>
          </a:ln>
        </p:spPr>
      </p:cxnSp>
      <p:pic>
        <p:nvPicPr>
          <p:cNvPr id="195" name="Google Shape;195;p31" title="00000133_augmented_2.jpg"/>
          <p:cNvPicPr preferRelativeResize="0"/>
          <p:nvPr/>
        </p:nvPicPr>
        <p:blipFill>
          <a:blip r:embed="rId4">
            <a:alphaModFix/>
          </a:blip>
          <a:stretch>
            <a:fillRect/>
          </a:stretch>
        </p:blipFill>
        <p:spPr>
          <a:xfrm>
            <a:off x="5549463" y="3441452"/>
            <a:ext cx="1298779" cy="864875"/>
          </a:xfrm>
          <a:prstGeom prst="rect">
            <a:avLst/>
          </a:prstGeom>
          <a:noFill/>
          <a:ln>
            <a:noFill/>
          </a:ln>
        </p:spPr>
      </p:pic>
      <p:pic>
        <p:nvPicPr>
          <p:cNvPr id="196" name="Google Shape;196;p31" title="00000133_augmented_3.jpg"/>
          <p:cNvPicPr preferRelativeResize="0"/>
          <p:nvPr/>
        </p:nvPicPr>
        <p:blipFill>
          <a:blip r:embed="rId5">
            <a:alphaModFix/>
          </a:blip>
          <a:stretch>
            <a:fillRect/>
          </a:stretch>
        </p:blipFill>
        <p:spPr>
          <a:xfrm>
            <a:off x="7000300" y="3441450"/>
            <a:ext cx="1382001" cy="864875"/>
          </a:xfrm>
          <a:prstGeom prst="rect">
            <a:avLst/>
          </a:prstGeom>
          <a:noFill/>
          <a:ln>
            <a:noFill/>
          </a:ln>
        </p:spPr>
      </p:pic>
      <p:pic>
        <p:nvPicPr>
          <p:cNvPr id="197" name="Google Shape;197;p31" title="00000133_augmented_4.jpg"/>
          <p:cNvPicPr preferRelativeResize="0"/>
          <p:nvPr/>
        </p:nvPicPr>
        <p:blipFill>
          <a:blip r:embed="rId6">
            <a:alphaModFix/>
          </a:blip>
          <a:stretch>
            <a:fillRect/>
          </a:stretch>
        </p:blipFill>
        <p:spPr>
          <a:xfrm>
            <a:off x="3799148" y="3441451"/>
            <a:ext cx="1598286" cy="864875"/>
          </a:xfrm>
          <a:prstGeom prst="rect">
            <a:avLst/>
          </a:prstGeom>
          <a:noFill/>
          <a:ln>
            <a:noFill/>
          </a:ln>
        </p:spPr>
      </p:pic>
      <p:sp>
        <p:nvSpPr>
          <p:cNvPr id="198" name="Google Shape;198;p31"/>
          <p:cNvSpPr txBox="1"/>
          <p:nvPr/>
        </p:nvSpPr>
        <p:spPr>
          <a:xfrm>
            <a:off x="769450" y="4449913"/>
            <a:ext cx="1788600" cy="1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latin typeface="DM Sans"/>
                <a:ea typeface="DM Sans"/>
                <a:cs typeface="DM Sans"/>
                <a:sym typeface="DM Sans"/>
              </a:rPr>
              <a:t>Original image</a:t>
            </a:r>
            <a:endParaRPr sz="1200">
              <a:solidFill>
                <a:srgbClr val="333333"/>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a:t>
            </a:r>
            <a:endParaRPr/>
          </a:p>
        </p:txBody>
      </p:sp>
      <p:sp>
        <p:nvSpPr>
          <p:cNvPr id="204" name="Google Shape;204;p32"/>
          <p:cNvSpPr txBox="1"/>
          <p:nvPr/>
        </p:nvSpPr>
        <p:spPr>
          <a:xfrm>
            <a:off x="720000" y="1315375"/>
            <a:ext cx="7626600" cy="31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layfair Display"/>
                <a:ea typeface="Playfair Display"/>
                <a:cs typeface="Playfair Display"/>
                <a:sym typeface="Playfair Display"/>
              </a:rPr>
              <a:t>Goal:</a:t>
            </a:r>
            <a:r>
              <a:rPr lang="en" sz="1300">
                <a:latin typeface="Playfair Display"/>
                <a:ea typeface="Playfair Display"/>
                <a:cs typeface="Playfair Display"/>
                <a:sym typeface="Playfair Display"/>
              </a:rPr>
              <a:t> Create a simple </a:t>
            </a:r>
            <a:r>
              <a:rPr b="1" lang="en" sz="1300">
                <a:latin typeface="Playfair Display"/>
                <a:ea typeface="Playfair Display"/>
                <a:cs typeface="Playfair Display"/>
                <a:sym typeface="Playfair Display"/>
              </a:rPr>
              <a:t>regression model</a:t>
            </a:r>
            <a:r>
              <a:rPr lang="en" sz="1300">
                <a:latin typeface="Playfair Display"/>
                <a:ea typeface="Playfair Display"/>
                <a:cs typeface="Playfair Display"/>
                <a:sym typeface="Playfair Display"/>
              </a:rPr>
              <a:t> to establish a baseline performance for yoga pose classification.</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Approach:</a:t>
            </a:r>
            <a:endParaRPr b="1" sz="1300">
              <a:latin typeface="Playfair Display"/>
              <a:ea typeface="Playfair Display"/>
              <a:cs typeface="Playfair Display"/>
              <a:sym typeface="Playfair Display"/>
            </a:endParaRPr>
          </a:p>
          <a:p>
            <a:pPr indent="-311150" lvl="0" marL="457200" rtl="0" algn="l">
              <a:lnSpc>
                <a:spcPct val="115000"/>
              </a:lnSpc>
              <a:spcBef>
                <a:spcPts val="1200"/>
              </a:spcBef>
              <a:spcAft>
                <a:spcPts val="0"/>
              </a:spcAft>
              <a:buSzPts val="1300"/>
              <a:buFont typeface="Playfair Display"/>
              <a:buChar char="●"/>
            </a:pPr>
            <a:r>
              <a:rPr lang="en" sz="1300">
                <a:latin typeface="Playfair Display"/>
                <a:ea typeface="Playfair Display"/>
                <a:cs typeface="Playfair Display"/>
                <a:sym typeface="Playfair Display"/>
              </a:rPr>
              <a:t>Leveraged the extracted BlazePose landmark features (99-dimensional vector) to train the model</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Employed logistic regression to establish a baseline performance for yoga pose classification</a:t>
            </a:r>
            <a:endParaRPr sz="1300">
              <a:latin typeface="Playfair Display"/>
              <a:ea typeface="Playfair Display"/>
              <a:cs typeface="Playfair Display"/>
              <a:sym typeface="Playfair Display"/>
            </a:endParaRPr>
          </a:p>
          <a:p>
            <a:pPr indent="-311150" lvl="0" marL="457200" rtl="0" algn="l">
              <a:lnSpc>
                <a:spcPct val="115000"/>
              </a:lnSpc>
              <a:spcBef>
                <a:spcPts val="0"/>
              </a:spcBef>
              <a:spcAft>
                <a:spcPts val="0"/>
              </a:spcAft>
              <a:buSzPts val="1300"/>
              <a:buFont typeface="Playfair Display"/>
              <a:buChar char="●"/>
            </a:pPr>
            <a:r>
              <a:rPr lang="en" sz="1300">
                <a:latin typeface="Playfair Display"/>
                <a:ea typeface="Playfair Display"/>
                <a:cs typeface="Playfair Display"/>
                <a:sym typeface="Playfair Display"/>
              </a:rPr>
              <a:t>Evaluate the model’s performance using accuracy score and classification report</a:t>
            </a:r>
            <a:endParaRPr sz="1300">
              <a:latin typeface="Playfair Display"/>
              <a:ea typeface="Playfair Display"/>
              <a:cs typeface="Playfair Display"/>
              <a:sym typeface="Playfair Display"/>
            </a:endParaRPr>
          </a:p>
          <a:p>
            <a:pPr indent="0" lvl="0" marL="0" rtl="0" algn="l">
              <a:spcBef>
                <a:spcPts val="1200"/>
              </a:spcBef>
              <a:spcAft>
                <a:spcPts val="0"/>
              </a:spcAft>
              <a:buNone/>
            </a:pPr>
            <a:r>
              <a:t/>
            </a:r>
            <a:endParaRPr sz="1300">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 Model</a:t>
            </a:r>
            <a:endParaRPr/>
          </a:p>
        </p:txBody>
      </p:sp>
      <p:sp>
        <p:nvSpPr>
          <p:cNvPr id="210" name="Google Shape;210;p33"/>
          <p:cNvSpPr txBox="1"/>
          <p:nvPr/>
        </p:nvSpPr>
        <p:spPr>
          <a:xfrm>
            <a:off x="720000" y="1315375"/>
            <a:ext cx="5563500" cy="3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Playfair Display"/>
                <a:ea typeface="Playfair Display"/>
                <a:cs typeface="Playfair Display"/>
                <a:sym typeface="Playfair Display"/>
              </a:rPr>
              <a:t>Goal:</a:t>
            </a:r>
            <a:r>
              <a:rPr lang="en" sz="1300">
                <a:latin typeface="Playfair Display"/>
                <a:ea typeface="Playfair Display"/>
                <a:cs typeface="Playfair Display"/>
                <a:sym typeface="Playfair Display"/>
              </a:rPr>
              <a:t> Improve accuracy and generalization using a neural network, as the baseline regression model has limited conv layers</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Approach:</a:t>
            </a:r>
            <a:r>
              <a:rPr lang="en" sz="1300">
                <a:latin typeface="Playfair Display"/>
                <a:ea typeface="Playfair Display"/>
                <a:cs typeface="Playfair Display"/>
                <a:sym typeface="Playfair Display"/>
              </a:rPr>
              <a:t> </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Built </a:t>
            </a:r>
            <a:r>
              <a:rPr lang="en" sz="1300">
                <a:latin typeface="Playfair Display"/>
                <a:ea typeface="Playfair Display"/>
                <a:cs typeface="Playfair Display"/>
                <a:sym typeface="Playfair Display"/>
              </a:rPr>
              <a:t>3 dense layers with ReLU activations and Dropout regularization, trained on BlazePose landmark features</a:t>
            </a:r>
            <a:endParaRPr sz="1300">
              <a:latin typeface="Playfair Display"/>
              <a:ea typeface="Playfair Display"/>
              <a:cs typeface="Playfair Display"/>
              <a:sym typeface="Playfair Display"/>
            </a:endParaRPr>
          </a:p>
          <a:p>
            <a:pPr indent="0" lvl="0" marL="45720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rPr b="1" lang="en" sz="1300">
                <a:latin typeface="Playfair Display"/>
                <a:ea typeface="Playfair Display"/>
                <a:cs typeface="Playfair Display"/>
                <a:sym typeface="Playfair Display"/>
              </a:rPr>
              <a:t>Architecture</a:t>
            </a:r>
            <a:r>
              <a:rPr b="1" lang="en" sz="1300">
                <a:latin typeface="Playfair Display"/>
                <a:ea typeface="Playfair Display"/>
                <a:cs typeface="Playfair Display"/>
                <a:sym typeface="Playfair Display"/>
              </a:rPr>
              <a:t>:</a:t>
            </a:r>
            <a:endParaRPr b="1"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Input layer: 99-dimensional feature vector (BlazePose landmark features)</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Hidden layers: 2 Dense layers with 128 and 64 units, respectively</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Output later: Dense layer with 5 units (one for each class)</a:t>
            </a:r>
            <a:endParaRPr sz="1300">
              <a:latin typeface="Playfair Display"/>
              <a:ea typeface="Playfair Display"/>
              <a:cs typeface="Playfair Display"/>
              <a:sym typeface="Playfair Display"/>
            </a:endParaRPr>
          </a:p>
          <a:p>
            <a:pPr indent="-311150" lvl="0" marL="457200" rtl="0" algn="l">
              <a:spcBef>
                <a:spcPts val="0"/>
              </a:spcBef>
              <a:spcAft>
                <a:spcPts val="0"/>
              </a:spcAft>
              <a:buSzPts val="1300"/>
              <a:buFont typeface="Playfair Display"/>
              <a:buChar char="●"/>
            </a:pPr>
            <a:r>
              <a:rPr lang="en" sz="1300">
                <a:latin typeface="Playfair Display"/>
                <a:ea typeface="Playfair Display"/>
                <a:cs typeface="Playfair Display"/>
                <a:sym typeface="Playfair Display"/>
              </a:rPr>
              <a:t>Trained for 30 epochs</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a:p>
            <a:pPr indent="0" lvl="0" marL="0" rtl="0" algn="l">
              <a:spcBef>
                <a:spcPts val="0"/>
              </a:spcBef>
              <a:spcAft>
                <a:spcPts val="0"/>
              </a:spcAft>
              <a:buNone/>
            </a:pPr>
            <a:r>
              <a:t/>
            </a:r>
            <a:endParaRPr sz="1300">
              <a:latin typeface="Playfair Display"/>
              <a:ea typeface="Playfair Display"/>
              <a:cs typeface="Playfair Display"/>
              <a:sym typeface="Playfair Display"/>
            </a:endParaRPr>
          </a:p>
        </p:txBody>
      </p:sp>
      <p:pic>
        <p:nvPicPr>
          <p:cNvPr id="211" name="Google Shape;211;p33" title="Screenshot 2025-05-14 at 3.54.29 PM.png"/>
          <p:cNvPicPr preferRelativeResize="0"/>
          <p:nvPr/>
        </p:nvPicPr>
        <p:blipFill>
          <a:blip r:embed="rId3">
            <a:alphaModFix/>
          </a:blip>
          <a:stretch>
            <a:fillRect/>
          </a:stretch>
        </p:blipFill>
        <p:spPr>
          <a:xfrm>
            <a:off x="6700751" y="895975"/>
            <a:ext cx="1280500" cy="3906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68725" y="1940275"/>
            <a:ext cx="7624500" cy="89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300">
                <a:latin typeface="Playfair Display"/>
                <a:ea typeface="Playfair Display"/>
                <a:cs typeface="Playfair Display"/>
                <a:sym typeface="Playfair Display"/>
              </a:rPr>
              <a:t>Results and Evaluation</a:t>
            </a:r>
            <a:endParaRPr b="1" sz="3300">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2" name="Google Shape;222;p35"/>
          <p:cNvSpPr txBox="1"/>
          <p:nvPr>
            <p:ph idx="1" type="body"/>
          </p:nvPr>
        </p:nvSpPr>
        <p:spPr>
          <a:xfrm>
            <a:off x="720000" y="1187600"/>
            <a:ext cx="3728400" cy="324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Playfair Display"/>
                <a:ea typeface="Playfair Display"/>
                <a:cs typeface="Playfair Display"/>
                <a:sym typeface="Playfair Display"/>
              </a:rPr>
              <a:t>Baseline Model</a:t>
            </a:r>
            <a:r>
              <a:rPr lang="en" sz="1300">
                <a:solidFill>
                  <a:srgbClr val="000000"/>
                </a:solidFill>
                <a:latin typeface="Playfair Display"/>
                <a:ea typeface="Playfair Display"/>
                <a:cs typeface="Playfair Display"/>
                <a:sym typeface="Playfair Display"/>
              </a:rPr>
              <a:t>:</a:t>
            </a:r>
            <a:endParaRPr sz="1300">
              <a:solidFill>
                <a:srgbClr val="000000"/>
              </a:solidFill>
              <a:latin typeface="Playfair Display"/>
              <a:ea typeface="Playfair Display"/>
              <a:cs typeface="Playfair Display"/>
              <a:sym typeface="Playfair Display"/>
            </a:endParaRPr>
          </a:p>
          <a:p>
            <a:pPr indent="-311150" lvl="0" marL="457200" rtl="0" algn="l">
              <a:spcBef>
                <a:spcPts val="120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Achieved a validation accuracy of 85.56%</a:t>
            </a:r>
            <a:endParaRPr sz="1300">
              <a:solidFill>
                <a:srgbClr val="000000"/>
              </a:solidFill>
              <a:latin typeface="Playfair Display"/>
              <a:ea typeface="Playfair Display"/>
              <a:cs typeface="Playfair Display"/>
              <a:sym typeface="Playfair Display"/>
            </a:endParaRPr>
          </a:p>
          <a:p>
            <a:pPr indent="-311150" lvl="0" marL="4572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Test accuracy: ~93.</a:t>
            </a:r>
            <a:endParaRPr sz="1300">
              <a:solidFill>
                <a:srgbClr val="000000"/>
              </a:solidFill>
              <a:latin typeface="Playfair Display"/>
              <a:ea typeface="Playfair Display"/>
              <a:cs typeface="Playfair Display"/>
              <a:sym typeface="Playfair Display"/>
            </a:endParaRPr>
          </a:p>
          <a:p>
            <a:pPr indent="0" lvl="0" marL="0" rtl="0" algn="l">
              <a:lnSpc>
                <a:spcPct val="100000"/>
              </a:lnSpc>
              <a:spcBef>
                <a:spcPts val="1200"/>
              </a:spcBef>
              <a:spcAft>
                <a:spcPts val="0"/>
              </a:spcAft>
              <a:buNone/>
            </a:pPr>
            <a:r>
              <a:rPr b="1" lang="en" sz="1300">
                <a:solidFill>
                  <a:srgbClr val="000000"/>
                </a:solidFill>
                <a:latin typeface="Playfair Display"/>
                <a:ea typeface="Playfair Display"/>
                <a:cs typeface="Playfair Display"/>
                <a:sym typeface="Playfair Display"/>
              </a:rPr>
              <a:t>Deep Learning Model:</a:t>
            </a:r>
            <a:endParaRPr b="1" sz="1300">
              <a:solidFill>
                <a:srgbClr val="000000"/>
              </a:solidFill>
              <a:latin typeface="Playfair Display"/>
              <a:ea typeface="Playfair Display"/>
              <a:cs typeface="Playfair Display"/>
              <a:sym typeface="Playfair Display"/>
            </a:endParaRPr>
          </a:p>
          <a:p>
            <a:pPr indent="-311150" lvl="0" marL="457200" rtl="0" algn="l">
              <a:lnSpc>
                <a:spcPct val="100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Validation accuracy: ~94% (during training)</a:t>
            </a:r>
            <a:endParaRPr sz="1300">
              <a:solidFill>
                <a:srgbClr val="000000"/>
              </a:solidFill>
              <a:latin typeface="Playfair Display"/>
              <a:ea typeface="Playfair Display"/>
              <a:cs typeface="Playfair Display"/>
              <a:sym typeface="Playfair Display"/>
            </a:endParaRPr>
          </a:p>
          <a:p>
            <a:pPr indent="-311150" lvl="0" marL="457200" rtl="0" algn="l">
              <a:lnSpc>
                <a:spcPct val="100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Test accuracy: ~97.63%</a:t>
            </a:r>
            <a:endParaRPr sz="1300">
              <a:solidFill>
                <a:srgbClr val="000000"/>
              </a:solidFill>
              <a:latin typeface="Playfair Display"/>
              <a:ea typeface="Playfair Display"/>
              <a:cs typeface="Playfair Display"/>
              <a:sym typeface="Playfair Display"/>
            </a:endParaRPr>
          </a:p>
          <a:p>
            <a:pPr indent="-311150" lvl="0" marL="457200" rtl="0" algn="l">
              <a:lnSpc>
                <a:spcPct val="100000"/>
              </a:lnSpc>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Classification report: shows high precision, recall, and F1-score for each class</a:t>
            </a:r>
            <a:endParaRPr sz="13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300">
              <a:solidFill>
                <a:srgbClr val="0000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None/>
            </a:pPr>
            <a:r>
              <a:t/>
            </a:r>
            <a:endParaRPr sz="1300">
              <a:solidFill>
                <a:srgbClr val="000000"/>
              </a:solidFill>
              <a:latin typeface="Playfair Display"/>
              <a:ea typeface="Playfair Display"/>
              <a:cs typeface="Playfair Display"/>
              <a:sym typeface="Playfair Display"/>
            </a:endParaRPr>
          </a:p>
        </p:txBody>
      </p:sp>
      <p:pic>
        <p:nvPicPr>
          <p:cNvPr id="223" name="Google Shape;223;p35" title="deep learning epoch data.png"/>
          <p:cNvPicPr preferRelativeResize="0"/>
          <p:nvPr/>
        </p:nvPicPr>
        <p:blipFill>
          <a:blip r:embed="rId3">
            <a:alphaModFix/>
          </a:blip>
          <a:stretch>
            <a:fillRect/>
          </a:stretch>
        </p:blipFill>
        <p:spPr>
          <a:xfrm>
            <a:off x="4620825" y="1358938"/>
            <a:ext cx="3910699" cy="242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rmal and Professional Portfolio by Slidesgo">
  <a:themeElements>
    <a:clrScheme name="Simple Light">
      <a:dk1>
        <a:srgbClr val="333333"/>
      </a:dk1>
      <a:lt1>
        <a:srgbClr val="F7F4F1"/>
      </a:lt1>
      <a:dk2>
        <a:srgbClr val="444444"/>
      </a:dk2>
      <a:lt2>
        <a:srgbClr val="555555"/>
      </a:lt2>
      <a:accent1>
        <a:srgbClr val="666666"/>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