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layfair Display Medium"/>
      <p:regular r:id="rId11"/>
      <p:bold r:id="rId12"/>
      <p:italic r:id="rId13"/>
      <p:boldItalic r:id="rId14"/>
    </p:embeddedFont>
    <p:embeddedFont>
      <p:font typeface="Raleway"/>
      <p:regular r:id="rId15"/>
      <p:bold r:id="rId16"/>
      <p:italic r:id="rId17"/>
      <p:boldItalic r:id="rId18"/>
    </p:embeddedFont>
    <p:embeddedFont>
      <p:font typeface="Playfair Display"/>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layfairDisplayMedium-regular.fntdata"/><Relationship Id="rId10" Type="http://schemas.openxmlformats.org/officeDocument/2006/relationships/slide" Target="slides/slide6.xml"/><Relationship Id="rId13" Type="http://schemas.openxmlformats.org/officeDocument/2006/relationships/font" Target="fonts/PlayfairDisplayMedium-italic.fntdata"/><Relationship Id="rId12" Type="http://schemas.openxmlformats.org/officeDocument/2006/relationships/font" Target="fonts/PlayfairDisplayMedium-bold.fntdata"/><Relationship Id="rId15" Type="http://schemas.openxmlformats.org/officeDocument/2006/relationships/font" Target="fonts/Raleway-regular.fntdata"/><Relationship Id="rId14" Type="http://schemas.openxmlformats.org/officeDocument/2006/relationships/font" Target="fonts/PlayfairDisplayMedium-boldItalic.fntdata"/><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PlayfairDisplay-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f71e1c6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f71e1c6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c7563d2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c7563d2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f71e1c69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f71e1c69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f71e1c69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f71e1c69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we plan to take:</a:t>
            </a:r>
            <a:endParaRPr/>
          </a:p>
          <a:p>
            <a:pPr indent="-298450" lvl="0" marL="457200" rtl="0" algn="l">
              <a:spcBef>
                <a:spcPts val="0"/>
              </a:spcBef>
              <a:spcAft>
                <a:spcPts val="0"/>
              </a:spcAft>
              <a:buSzPts val="1100"/>
              <a:buAutoNum type="arabicPeriod"/>
            </a:pPr>
            <a:r>
              <a:rPr lang="en"/>
              <a:t>First, we partitioned our dataset into training, </a:t>
            </a:r>
            <a:r>
              <a:rPr lang="en"/>
              <a:t>validation</a:t>
            </a:r>
            <a:r>
              <a:rPr lang="en"/>
              <a:t>, and testing subsets. About 10% of the training data will be reserved for validation so that we can monitor potential overfitting. Later in the process, the test dataset, which is completely separate, will be used to provide a final unbiased evaluation of the model’s performance. </a:t>
            </a:r>
            <a:endParaRPr/>
          </a:p>
          <a:p>
            <a:pPr indent="-298450" lvl="0" marL="457200" rtl="0" algn="l">
              <a:spcBef>
                <a:spcPts val="0"/>
              </a:spcBef>
              <a:spcAft>
                <a:spcPts val="0"/>
              </a:spcAft>
              <a:buSzPts val="1100"/>
              <a:buAutoNum type="arabicPeriod"/>
            </a:pPr>
            <a:r>
              <a:rPr lang="en"/>
              <a:t>- Accuracy (to evaluate a general model performance by measuring % of correct yoga pose predictions)</a:t>
            </a:r>
            <a:endParaRPr/>
          </a:p>
          <a:p>
            <a:pPr indent="0" lvl="0" marL="457200" rtl="0" algn="l">
              <a:spcBef>
                <a:spcPts val="0"/>
              </a:spcBef>
              <a:spcAft>
                <a:spcPts val="0"/>
              </a:spcAft>
              <a:buNone/>
            </a:pPr>
            <a:r>
              <a:rPr lang="en"/>
              <a:t>- Precision per pose: when the model predicted a certain pose, measures how often it was right</a:t>
            </a:r>
            <a:endParaRPr/>
          </a:p>
          <a:p>
            <a:pPr indent="0" lvl="0" marL="457200" rtl="0" algn="l">
              <a:spcBef>
                <a:spcPts val="0"/>
              </a:spcBef>
              <a:spcAft>
                <a:spcPts val="0"/>
              </a:spcAft>
              <a:buNone/>
            </a:pPr>
            <a:r>
              <a:rPr lang="en"/>
              <a:t>- Recall per pose: measures out of the actual pose images, how many did the model correctly </a:t>
            </a:r>
            <a:r>
              <a:rPr lang="en"/>
              <a:t>identify</a:t>
            </a:r>
            <a:r>
              <a:rPr lang="en"/>
              <a:t>. </a:t>
            </a:r>
            <a:endParaRPr/>
          </a:p>
          <a:p>
            <a:pPr indent="0" lvl="0" marL="457200" rtl="0" algn="l">
              <a:spcBef>
                <a:spcPts val="0"/>
              </a:spcBef>
              <a:spcAft>
                <a:spcPts val="0"/>
              </a:spcAft>
              <a:buNone/>
            </a:pPr>
            <a:r>
              <a:rPr lang="en"/>
              <a:t>- We will </a:t>
            </a:r>
            <a:r>
              <a:rPr lang="en"/>
              <a:t>monitor</a:t>
            </a:r>
            <a:r>
              <a:rPr lang="en"/>
              <a:t> categorical cross-entropy loss during </a:t>
            </a:r>
            <a:r>
              <a:rPr lang="en"/>
              <a:t>training</a:t>
            </a:r>
            <a:r>
              <a:rPr lang="en"/>
              <a:t> and validation. We want to see if the model might be overfitting if the validation loss begins to diverge </a:t>
            </a:r>
            <a:r>
              <a:rPr lang="en"/>
              <a:t>significantly</a:t>
            </a:r>
            <a:r>
              <a:rPr lang="en"/>
              <a:t> from the training loss – in this case we will modify our model. </a:t>
            </a:r>
            <a:endParaRPr/>
          </a:p>
          <a:p>
            <a:pPr indent="-298450" lvl="0" marL="457200" rtl="0" algn="l">
              <a:spcBef>
                <a:spcPts val="0"/>
              </a:spcBef>
              <a:spcAft>
                <a:spcPts val="0"/>
              </a:spcAft>
              <a:buSzPts val="1100"/>
              <a:buAutoNum type="arabicPeriod"/>
            </a:pPr>
            <a:r>
              <a:rPr lang="en"/>
              <a:t>(Reading off the line on the slide should be enough)</a:t>
            </a:r>
            <a:endParaRPr/>
          </a:p>
          <a:p>
            <a:pPr indent="-298450" lvl="0" marL="457200" rtl="0" algn="l">
              <a:spcBef>
                <a:spcPts val="0"/>
              </a:spcBef>
              <a:spcAft>
                <a:spcPts val="0"/>
              </a:spcAft>
              <a:buSzPts val="1100"/>
              <a:buAutoNum type="arabicPeriod"/>
            </a:pPr>
            <a:r>
              <a:rPr lang="en"/>
              <a:t>“</a:t>
            </a:r>
            <a:endParaRPr/>
          </a:p>
          <a:p>
            <a:pPr indent="-298450" lvl="0" marL="457200" rtl="0" algn="l">
              <a:spcBef>
                <a:spcPts val="0"/>
              </a:spcBef>
              <a:spcAft>
                <a:spcPts val="0"/>
              </a:spcAft>
              <a:buSzPts val="1100"/>
              <a:buAutoNum type="arabicPeriod"/>
            </a:pPr>
            <a:r>
              <a:rPr lang="en"/>
              <a:t>“ (we expect a significant improvement in accuracy, robustness, and generalization for our fine-tuned MovileNetV2)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f71e1c69b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f71e1c69b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560825"/>
            <a:ext cx="4595700" cy="18924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75" y="1007350"/>
            <a:ext cx="2208900" cy="56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713225" y="3408625"/>
            <a:ext cx="2466300" cy="8190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713225" y="2622925"/>
            <a:ext cx="2466300" cy="66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cxnSp>
        <p:nvCxnSpPr>
          <p:cNvPr id="57" name="Google Shape;57;p11"/>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0" name="Shape 60"/>
        <p:cNvGrpSpPr/>
        <p:nvPr/>
      </p:nvGrpSpPr>
      <p:grpSpPr>
        <a:xfrm>
          <a:off x="0" y="0"/>
          <a:ext cx="0" cy="0"/>
          <a:chOff x="0" y="0"/>
          <a:chExt cx="0" cy="0"/>
        </a:xfrm>
      </p:grpSpPr>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hasCustomPrompt="1" idx="2" type="title"/>
          </p:nvPr>
        </p:nvSpPr>
        <p:spPr>
          <a:xfrm>
            <a:off x="720000" y="264840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3" type="title"/>
          </p:nvPr>
        </p:nvSpPr>
        <p:spPr>
          <a:xfrm>
            <a:off x="3760200" y="26483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4" type="title"/>
          </p:nvPr>
        </p:nvSpPr>
        <p:spPr>
          <a:xfrm>
            <a:off x="720000" y="3247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hasCustomPrompt="1" idx="5" type="title"/>
          </p:nvPr>
        </p:nvSpPr>
        <p:spPr>
          <a:xfrm>
            <a:off x="3760200" y="32474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hasCustomPrompt="1" idx="6" type="title"/>
          </p:nvPr>
        </p:nvSpPr>
        <p:spPr>
          <a:xfrm>
            <a:off x="720000" y="38465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7" type="title"/>
          </p:nvPr>
        </p:nvSpPr>
        <p:spPr>
          <a:xfrm>
            <a:off x="3760200" y="38465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 type="subTitle"/>
          </p:nvPr>
        </p:nvSpPr>
        <p:spPr>
          <a:xfrm>
            <a:off x="14547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 name="Google Shape;69;p13"/>
          <p:cNvSpPr txBox="1"/>
          <p:nvPr>
            <p:ph idx="8" type="subTitle"/>
          </p:nvPr>
        </p:nvSpPr>
        <p:spPr>
          <a:xfrm>
            <a:off x="14547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0" name="Google Shape;70;p13"/>
          <p:cNvSpPr txBox="1"/>
          <p:nvPr>
            <p:ph idx="9" type="subTitle"/>
          </p:nvPr>
        </p:nvSpPr>
        <p:spPr>
          <a:xfrm>
            <a:off x="14547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13"/>
          <p:cNvSpPr txBox="1"/>
          <p:nvPr>
            <p:ph idx="13" type="subTitle"/>
          </p:nvPr>
        </p:nvSpPr>
        <p:spPr>
          <a:xfrm>
            <a:off x="44949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2" name="Google Shape;72;p13"/>
          <p:cNvSpPr txBox="1"/>
          <p:nvPr>
            <p:ph idx="14" type="subTitle"/>
          </p:nvPr>
        </p:nvSpPr>
        <p:spPr>
          <a:xfrm>
            <a:off x="44949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3" name="Google Shape;73;p13"/>
          <p:cNvSpPr txBox="1"/>
          <p:nvPr>
            <p:ph idx="15" type="subTitle"/>
          </p:nvPr>
        </p:nvSpPr>
        <p:spPr>
          <a:xfrm>
            <a:off x="44949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74" name="Google Shape;74;p1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 name="Shape 76"/>
        <p:cNvGrpSpPr/>
        <p:nvPr/>
      </p:nvGrpSpPr>
      <p:grpSpPr>
        <a:xfrm>
          <a:off x="0" y="0"/>
          <a:ext cx="0" cy="0"/>
          <a:chOff x="0" y="0"/>
          <a:chExt cx="0" cy="0"/>
        </a:xfrm>
      </p:grpSpPr>
      <p:sp>
        <p:nvSpPr>
          <p:cNvPr id="77" name="Google Shape;77;p14"/>
          <p:cNvSpPr txBox="1"/>
          <p:nvPr>
            <p:ph type="title"/>
          </p:nvPr>
        </p:nvSpPr>
        <p:spPr>
          <a:xfrm>
            <a:off x="1727575" y="537275"/>
            <a:ext cx="3021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8" name="Google Shape;78;p1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9" name="Google Shape;79;p1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0" name="Shape 80"/>
        <p:cNvGrpSpPr/>
        <p:nvPr/>
      </p:nvGrpSpPr>
      <p:grpSpPr>
        <a:xfrm>
          <a:off x="0" y="0"/>
          <a:ext cx="0" cy="0"/>
          <a:chOff x="0" y="0"/>
          <a:chExt cx="0" cy="0"/>
        </a:xfrm>
      </p:grpSpPr>
      <p:sp>
        <p:nvSpPr>
          <p:cNvPr id="81" name="Google Shape;8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2" name="Google Shape;82;p1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84" name="Shape 84"/>
        <p:cNvGrpSpPr/>
        <p:nvPr/>
      </p:nvGrpSpPr>
      <p:grpSpPr>
        <a:xfrm>
          <a:off x="0" y="0"/>
          <a:ext cx="0" cy="0"/>
          <a:chOff x="0" y="0"/>
          <a:chExt cx="0" cy="0"/>
        </a:xfrm>
      </p:grpSpPr>
      <p:sp>
        <p:nvSpPr>
          <p:cNvPr id="85" name="Google Shape;85;p16"/>
          <p:cNvSpPr txBox="1"/>
          <p:nvPr>
            <p:ph type="title"/>
          </p:nvPr>
        </p:nvSpPr>
        <p:spPr>
          <a:xfrm>
            <a:off x="713225" y="3404150"/>
            <a:ext cx="45984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7" name="Google Shape;87;p16"/>
          <p:cNvSpPr/>
          <p:nvPr>
            <p:ph idx="2" type="pic"/>
          </p:nvPr>
        </p:nvSpPr>
        <p:spPr>
          <a:xfrm>
            <a:off x="713225" y="539500"/>
            <a:ext cx="4598400" cy="2598300"/>
          </a:xfrm>
          <a:prstGeom prst="rect">
            <a:avLst/>
          </a:prstGeom>
          <a:noFill/>
          <a:ln>
            <a:noFill/>
          </a:ln>
        </p:spPr>
      </p:sp>
      <p:sp>
        <p:nvSpPr>
          <p:cNvPr id="88" name="Google Shape;88;p16"/>
          <p:cNvSpPr/>
          <p:nvPr>
            <p:ph idx="3" type="pic"/>
          </p:nvPr>
        </p:nvSpPr>
        <p:spPr>
          <a:xfrm>
            <a:off x="5564583" y="539500"/>
            <a:ext cx="2866200" cy="4064400"/>
          </a:xfrm>
          <a:prstGeom prst="rect">
            <a:avLst/>
          </a:prstGeom>
          <a:noFill/>
          <a:ln>
            <a:noFill/>
          </a:ln>
        </p:spPr>
      </p:sp>
      <p:cxnSp>
        <p:nvCxnSpPr>
          <p:cNvPr id="89" name="Google Shape;89;p1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91" name="Shape 91"/>
        <p:cNvGrpSpPr/>
        <p:nvPr/>
      </p:nvGrpSpPr>
      <p:grpSpPr>
        <a:xfrm>
          <a:off x="0" y="0"/>
          <a:ext cx="0" cy="0"/>
          <a:chOff x="0" y="0"/>
          <a:chExt cx="0" cy="0"/>
        </a:xfrm>
      </p:grpSpPr>
      <p:sp>
        <p:nvSpPr>
          <p:cNvPr id="92" name="Google Shape;92;p17"/>
          <p:cNvSpPr txBox="1"/>
          <p:nvPr>
            <p:ph type="title"/>
          </p:nvPr>
        </p:nvSpPr>
        <p:spPr>
          <a:xfrm>
            <a:off x="6279450" y="539500"/>
            <a:ext cx="21513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17"/>
          <p:cNvSpPr txBox="1"/>
          <p:nvPr>
            <p:ph idx="1" type="subTitle"/>
          </p:nvPr>
        </p:nvSpPr>
        <p:spPr>
          <a:xfrm>
            <a:off x="6279450" y="1486025"/>
            <a:ext cx="21513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4" name="Google Shape;94;p17"/>
          <p:cNvSpPr/>
          <p:nvPr>
            <p:ph idx="2" type="pic"/>
          </p:nvPr>
        </p:nvSpPr>
        <p:spPr>
          <a:xfrm>
            <a:off x="678047" y="539500"/>
            <a:ext cx="2709000" cy="4064400"/>
          </a:xfrm>
          <a:prstGeom prst="rect">
            <a:avLst/>
          </a:prstGeom>
          <a:noFill/>
          <a:ln>
            <a:noFill/>
          </a:ln>
        </p:spPr>
      </p:sp>
      <p:sp>
        <p:nvSpPr>
          <p:cNvPr id="95" name="Google Shape;95;p17"/>
          <p:cNvSpPr/>
          <p:nvPr>
            <p:ph idx="3" type="pic"/>
          </p:nvPr>
        </p:nvSpPr>
        <p:spPr>
          <a:xfrm>
            <a:off x="3690375" y="3055272"/>
            <a:ext cx="4740300" cy="1548600"/>
          </a:xfrm>
          <a:prstGeom prst="rect">
            <a:avLst/>
          </a:prstGeom>
          <a:noFill/>
          <a:ln>
            <a:noFill/>
          </a:ln>
        </p:spPr>
      </p:sp>
      <p:sp>
        <p:nvSpPr>
          <p:cNvPr id="96" name="Google Shape;96;p17"/>
          <p:cNvSpPr/>
          <p:nvPr>
            <p:ph idx="4" type="pic"/>
          </p:nvPr>
        </p:nvSpPr>
        <p:spPr>
          <a:xfrm>
            <a:off x="3690375" y="539500"/>
            <a:ext cx="2285700" cy="2285700"/>
          </a:xfrm>
          <a:prstGeom prst="rect">
            <a:avLst/>
          </a:prstGeom>
          <a:noFill/>
          <a:ln>
            <a:noFill/>
          </a:ln>
        </p:spPr>
      </p:sp>
      <p:cxnSp>
        <p:nvCxnSpPr>
          <p:cNvPr id="97" name="Google Shape;97;p1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99" name="Shape 99"/>
        <p:cNvGrpSpPr/>
        <p:nvPr/>
      </p:nvGrpSpPr>
      <p:grpSpPr>
        <a:xfrm>
          <a:off x="0" y="0"/>
          <a:ext cx="0" cy="0"/>
          <a:chOff x="0" y="0"/>
          <a:chExt cx="0" cy="0"/>
        </a:xfrm>
      </p:grpSpPr>
      <p:sp>
        <p:nvSpPr>
          <p:cNvPr id="100" name="Google Shape;100;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 type="body"/>
          </p:nvPr>
        </p:nvSpPr>
        <p:spPr>
          <a:xfrm>
            <a:off x="713250" y="1406925"/>
            <a:ext cx="7717500" cy="2525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2" name="Google Shape;102;p1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3" name="Google Shape;103;p1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04" name="Shape 104"/>
        <p:cNvGrpSpPr/>
        <p:nvPr/>
      </p:nvGrpSpPr>
      <p:grpSpPr>
        <a:xfrm>
          <a:off x="0" y="0"/>
          <a:ext cx="0" cy="0"/>
          <a:chOff x="0" y="0"/>
          <a:chExt cx="0" cy="0"/>
        </a:xfrm>
      </p:grpSpPr>
      <p:sp>
        <p:nvSpPr>
          <p:cNvPr id="105" name="Google Shape;10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9"/>
          <p:cNvSpPr txBox="1"/>
          <p:nvPr>
            <p:ph idx="1" type="body"/>
          </p:nvPr>
        </p:nvSpPr>
        <p:spPr>
          <a:xfrm>
            <a:off x="720000" y="1187604"/>
            <a:ext cx="7704000" cy="28605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7" name="Google Shape;107;p19"/>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8" name="Google Shape;108;p19"/>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109" name="Shape 109"/>
        <p:cNvGrpSpPr/>
        <p:nvPr/>
      </p:nvGrpSpPr>
      <p:grpSpPr>
        <a:xfrm>
          <a:off x="0" y="0"/>
          <a:ext cx="0" cy="0"/>
          <a:chOff x="0" y="0"/>
          <a:chExt cx="0" cy="0"/>
        </a:xfrm>
      </p:grpSpPr>
      <p:sp>
        <p:nvSpPr>
          <p:cNvPr id="110" name="Google Shape;11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0"/>
          <p:cNvSpPr txBox="1"/>
          <p:nvPr>
            <p:ph idx="1" type="body"/>
          </p:nvPr>
        </p:nvSpPr>
        <p:spPr>
          <a:xfrm>
            <a:off x="720000" y="1187589"/>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30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12" name="Google Shape;112;p20"/>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20"/>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3225" y="3762200"/>
            <a:ext cx="28227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3225" y="2734600"/>
            <a:ext cx="1288800" cy="841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flipH="1">
            <a:off x="5468450" y="819367"/>
            <a:ext cx="2623800" cy="3826800"/>
          </a:xfrm>
          <a:prstGeom prst="rect">
            <a:avLst/>
          </a:prstGeom>
          <a:noFill/>
          <a:ln>
            <a:noFill/>
          </a:ln>
        </p:spPr>
      </p:sp>
      <p:cxnSp>
        <p:nvCxnSpPr>
          <p:cNvPr id="17" name="Google Shape;17;p3"/>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sp>
        <p:nvSpPr>
          <p:cNvPr id="115" name="Google Shape;11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21"/>
          <p:cNvSpPr txBox="1"/>
          <p:nvPr>
            <p:ph idx="1" type="subTitle"/>
          </p:nvPr>
        </p:nvSpPr>
        <p:spPr>
          <a:xfrm>
            <a:off x="713225"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7" name="Google Shape;117;p21"/>
          <p:cNvSpPr txBox="1"/>
          <p:nvPr>
            <p:ph idx="2" type="subTitle"/>
          </p:nvPr>
        </p:nvSpPr>
        <p:spPr>
          <a:xfrm>
            <a:off x="3074432"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8" name="Google Shape;118;p21"/>
          <p:cNvSpPr txBox="1"/>
          <p:nvPr>
            <p:ph idx="3" type="subTitle"/>
          </p:nvPr>
        </p:nvSpPr>
        <p:spPr>
          <a:xfrm>
            <a:off x="5435639" y="3147479"/>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9" name="Google Shape;119;p21"/>
          <p:cNvSpPr txBox="1"/>
          <p:nvPr>
            <p:ph idx="4" type="subTitle"/>
          </p:nvPr>
        </p:nvSpPr>
        <p:spPr>
          <a:xfrm>
            <a:off x="713225"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0" name="Google Shape;120;p21"/>
          <p:cNvSpPr txBox="1"/>
          <p:nvPr>
            <p:ph idx="5" type="subTitle"/>
          </p:nvPr>
        </p:nvSpPr>
        <p:spPr>
          <a:xfrm>
            <a:off x="3074433"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1" name="Google Shape;121;p21"/>
          <p:cNvSpPr txBox="1"/>
          <p:nvPr>
            <p:ph idx="6" type="subTitle"/>
          </p:nvPr>
        </p:nvSpPr>
        <p:spPr>
          <a:xfrm>
            <a:off x="5435634"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22" name="Google Shape;122;p21"/>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21"/>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4" name="Shape 124"/>
        <p:cNvGrpSpPr/>
        <p:nvPr/>
      </p:nvGrpSpPr>
      <p:grpSpPr>
        <a:xfrm>
          <a:off x="0" y="0"/>
          <a:ext cx="0" cy="0"/>
          <a:chOff x="0" y="0"/>
          <a:chExt cx="0" cy="0"/>
        </a:xfrm>
      </p:grpSpPr>
      <p:sp>
        <p:nvSpPr>
          <p:cNvPr id="125" name="Google Shape;12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22"/>
          <p:cNvSpPr txBox="1"/>
          <p:nvPr>
            <p:ph idx="1" type="subTitle"/>
          </p:nvPr>
        </p:nvSpPr>
        <p:spPr>
          <a:xfrm>
            <a:off x="720000" y="1945660"/>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7" name="Google Shape;127;p22"/>
          <p:cNvSpPr txBox="1"/>
          <p:nvPr>
            <p:ph idx="2" type="subTitle"/>
          </p:nvPr>
        </p:nvSpPr>
        <p:spPr>
          <a:xfrm>
            <a:off x="4546553" y="1945654"/>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8" name="Google Shape;128;p22"/>
          <p:cNvSpPr txBox="1"/>
          <p:nvPr>
            <p:ph idx="3" type="subTitle"/>
          </p:nvPr>
        </p:nvSpPr>
        <p:spPr>
          <a:xfrm>
            <a:off x="720000" y="3515588"/>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9" name="Google Shape;129;p22"/>
          <p:cNvSpPr txBox="1"/>
          <p:nvPr>
            <p:ph idx="4" type="subTitle"/>
          </p:nvPr>
        </p:nvSpPr>
        <p:spPr>
          <a:xfrm>
            <a:off x="4546551" y="3515588"/>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0" name="Google Shape;130;p22"/>
          <p:cNvSpPr txBox="1"/>
          <p:nvPr>
            <p:ph idx="5" type="subTitle"/>
          </p:nvPr>
        </p:nvSpPr>
        <p:spPr>
          <a:xfrm>
            <a:off x="719999" y="1666404"/>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1" name="Google Shape;131;p22"/>
          <p:cNvSpPr txBox="1"/>
          <p:nvPr>
            <p:ph idx="6" type="subTitle"/>
          </p:nvPr>
        </p:nvSpPr>
        <p:spPr>
          <a:xfrm>
            <a:off x="719999" y="3236407"/>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2" name="Google Shape;132;p22"/>
          <p:cNvSpPr txBox="1"/>
          <p:nvPr>
            <p:ph idx="7" type="subTitle"/>
          </p:nvPr>
        </p:nvSpPr>
        <p:spPr>
          <a:xfrm>
            <a:off x="4546525" y="1666400"/>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3" name="Google Shape;133;p22"/>
          <p:cNvSpPr txBox="1"/>
          <p:nvPr>
            <p:ph idx="8" type="subTitle"/>
          </p:nvPr>
        </p:nvSpPr>
        <p:spPr>
          <a:xfrm>
            <a:off x="4546525" y="3236407"/>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34" name="Google Shape;134;p22"/>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22"/>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6" name="Shape 136"/>
        <p:cNvGrpSpPr/>
        <p:nvPr/>
      </p:nvGrpSpPr>
      <p:grpSpPr>
        <a:xfrm>
          <a:off x="0" y="0"/>
          <a:ext cx="0" cy="0"/>
          <a:chOff x="0" y="0"/>
          <a:chExt cx="0" cy="0"/>
        </a:xfrm>
      </p:grpSpPr>
      <p:sp>
        <p:nvSpPr>
          <p:cNvPr id="137" name="Google Shape;13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23"/>
          <p:cNvSpPr txBox="1"/>
          <p:nvPr>
            <p:ph idx="1" type="subTitle"/>
          </p:nvPr>
        </p:nvSpPr>
        <p:spPr>
          <a:xfrm>
            <a:off x="720025"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23"/>
          <p:cNvSpPr txBox="1"/>
          <p:nvPr>
            <p:ph idx="2" type="subTitle"/>
          </p:nvPr>
        </p:nvSpPr>
        <p:spPr>
          <a:xfrm>
            <a:off x="3282145"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23"/>
          <p:cNvSpPr txBox="1"/>
          <p:nvPr>
            <p:ph idx="3" type="subTitle"/>
          </p:nvPr>
        </p:nvSpPr>
        <p:spPr>
          <a:xfrm>
            <a:off x="720025"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23"/>
          <p:cNvSpPr txBox="1"/>
          <p:nvPr>
            <p:ph idx="4" type="subTitle"/>
          </p:nvPr>
        </p:nvSpPr>
        <p:spPr>
          <a:xfrm>
            <a:off x="328215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2" name="Google Shape;142;p23"/>
          <p:cNvSpPr txBox="1"/>
          <p:nvPr>
            <p:ph idx="5" type="subTitle"/>
          </p:nvPr>
        </p:nvSpPr>
        <p:spPr>
          <a:xfrm>
            <a:off x="5954680"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 name="Google Shape;143;p23"/>
          <p:cNvSpPr txBox="1"/>
          <p:nvPr>
            <p:ph idx="6" type="subTitle"/>
          </p:nvPr>
        </p:nvSpPr>
        <p:spPr>
          <a:xfrm>
            <a:off x="5954699"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4" name="Google Shape;144;p23"/>
          <p:cNvSpPr txBox="1"/>
          <p:nvPr>
            <p:ph idx="7" type="subTitle"/>
          </p:nvPr>
        </p:nvSpPr>
        <p:spPr>
          <a:xfrm>
            <a:off x="720025" y="13054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5" name="Google Shape;145;p23"/>
          <p:cNvSpPr txBox="1"/>
          <p:nvPr>
            <p:ph idx="8" type="subTitle"/>
          </p:nvPr>
        </p:nvSpPr>
        <p:spPr>
          <a:xfrm>
            <a:off x="3282145" y="13054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6" name="Google Shape;146;p23"/>
          <p:cNvSpPr txBox="1"/>
          <p:nvPr>
            <p:ph idx="9" type="subTitle"/>
          </p:nvPr>
        </p:nvSpPr>
        <p:spPr>
          <a:xfrm>
            <a:off x="5954680" y="13054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7" name="Google Shape;147;p23"/>
          <p:cNvSpPr txBox="1"/>
          <p:nvPr>
            <p:ph idx="13" type="subTitle"/>
          </p:nvPr>
        </p:nvSpPr>
        <p:spPr>
          <a:xfrm>
            <a:off x="720025" y="29852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8" name="Google Shape;148;p23"/>
          <p:cNvSpPr txBox="1"/>
          <p:nvPr>
            <p:ph idx="14" type="subTitle"/>
          </p:nvPr>
        </p:nvSpPr>
        <p:spPr>
          <a:xfrm>
            <a:off x="3282145" y="29852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9" name="Google Shape;149;p23"/>
          <p:cNvSpPr txBox="1"/>
          <p:nvPr>
            <p:ph idx="15" type="subTitle"/>
          </p:nvPr>
        </p:nvSpPr>
        <p:spPr>
          <a:xfrm>
            <a:off x="5954680" y="29852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50" name="Google Shape;150;p2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2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2" name="Shape 152"/>
        <p:cNvGrpSpPr/>
        <p:nvPr/>
      </p:nvGrpSpPr>
      <p:grpSpPr>
        <a:xfrm>
          <a:off x="0" y="0"/>
          <a:ext cx="0" cy="0"/>
          <a:chOff x="0" y="0"/>
          <a:chExt cx="0" cy="0"/>
        </a:xfrm>
      </p:grpSpPr>
      <p:sp>
        <p:nvSpPr>
          <p:cNvPr id="153" name="Google Shape;153;p24"/>
          <p:cNvSpPr txBox="1"/>
          <p:nvPr>
            <p:ph type="title"/>
          </p:nvPr>
        </p:nvSpPr>
        <p:spPr>
          <a:xfrm>
            <a:off x="734825" y="2908025"/>
            <a:ext cx="3108300" cy="72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24"/>
          <p:cNvSpPr txBox="1"/>
          <p:nvPr>
            <p:ph idx="1" type="subTitle"/>
          </p:nvPr>
        </p:nvSpPr>
        <p:spPr>
          <a:xfrm>
            <a:off x="734825" y="3543900"/>
            <a:ext cx="3108300" cy="9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55" name="Google Shape;155;p24"/>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4"/>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4"/>
          <p:cNvSpPr txBox="1"/>
          <p:nvPr/>
        </p:nvSpPr>
        <p:spPr>
          <a:xfrm>
            <a:off x="4050875" y="3730325"/>
            <a:ext cx="42540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b="1" lang="en" sz="10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000">
                <a:solidFill>
                  <a:schemeClr val="dk1"/>
                </a:solidFill>
                <a:latin typeface="DM Sans"/>
                <a:ea typeface="DM Sans"/>
                <a:cs typeface="DM Sans"/>
                <a:sym typeface="DM Sans"/>
              </a:rPr>
              <a:t>, and includes icons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000" u="sng">
                <a:solidFill>
                  <a:schemeClr val="dk1"/>
                </a:solidFill>
                <a:latin typeface="DM Sans"/>
                <a:ea typeface="DM Sans"/>
                <a:cs typeface="DM Sans"/>
                <a:sym typeface="DM Sans"/>
              </a:rPr>
              <a:t> </a:t>
            </a:r>
            <a:endParaRPr b="1" sz="1000" u="sng">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8"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2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6"/>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187601"/>
            <a:ext cx="7704000" cy="3879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22" name="Google Shape;22;p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subTitle"/>
          </p:nvPr>
        </p:nvSpPr>
        <p:spPr>
          <a:xfrm>
            <a:off x="4299414" y="2860575"/>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2" type="subTitle"/>
          </p:nvPr>
        </p:nvSpPr>
        <p:spPr>
          <a:xfrm>
            <a:off x="713225" y="2860581"/>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3" type="subTitle"/>
          </p:nvPr>
        </p:nvSpPr>
        <p:spPr>
          <a:xfrm>
            <a:off x="713237"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 name="Google Shape;29;p5"/>
          <p:cNvSpPr txBox="1"/>
          <p:nvPr>
            <p:ph idx="4" type="subTitle"/>
          </p:nvPr>
        </p:nvSpPr>
        <p:spPr>
          <a:xfrm>
            <a:off x="4299412"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0" name="Google Shape;30;p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4" name="Google Shape;34;p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713225" y="734725"/>
            <a:ext cx="37374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p:nvPr>
            <p:ph idx="1" type="subTitle"/>
          </p:nvPr>
        </p:nvSpPr>
        <p:spPr>
          <a:xfrm>
            <a:off x="713225" y="1878000"/>
            <a:ext cx="4337400" cy="253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9" name="Google Shape;39;p7"/>
          <p:cNvSpPr/>
          <p:nvPr>
            <p:ph idx="2" type="pic"/>
          </p:nvPr>
        </p:nvSpPr>
        <p:spPr>
          <a:xfrm>
            <a:off x="5806850" y="658413"/>
            <a:ext cx="2623800" cy="3826800"/>
          </a:xfrm>
          <a:prstGeom prst="rect">
            <a:avLst/>
          </a:prstGeom>
          <a:noFill/>
          <a:ln>
            <a:noFill/>
          </a:ln>
        </p:spPr>
      </p:sp>
      <p:cxnSp>
        <p:nvCxnSpPr>
          <p:cNvPr id="40" name="Google Shape;40;p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4" name="Google Shape;44;p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49" name="Google Shape;49;p9"/>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9"/>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0" y="-14875"/>
            <a:ext cx="9144000" cy="5158500"/>
          </a:xfrm>
          <a:prstGeom prst="rect">
            <a:avLst/>
          </a:prstGeom>
          <a:noFill/>
          <a:ln>
            <a:noFill/>
          </a:ln>
        </p:spPr>
      </p:sp>
      <p:sp>
        <p:nvSpPr>
          <p:cNvPr id="53" name="Google Shape;53;p10"/>
          <p:cNvSpPr txBox="1"/>
          <p:nvPr>
            <p:ph type="title"/>
          </p:nvPr>
        </p:nvSpPr>
        <p:spPr>
          <a:xfrm>
            <a:off x="713225" y="3887925"/>
            <a:ext cx="7717500" cy="4767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layfair Display Medium"/>
              <a:buNone/>
              <a:defRPr sz="28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704450" y="1199850"/>
            <a:ext cx="7482000" cy="149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Yoga Posture </a:t>
            </a:r>
            <a:endParaRPr sz="3500"/>
          </a:p>
          <a:p>
            <a:pPr indent="0" lvl="0" marL="0" rtl="0" algn="l">
              <a:spcBef>
                <a:spcPts val="0"/>
              </a:spcBef>
              <a:spcAft>
                <a:spcPts val="0"/>
              </a:spcAft>
              <a:buNone/>
            </a:pPr>
            <a:r>
              <a:rPr lang="en" sz="3500"/>
              <a:t>Classification</a:t>
            </a:r>
            <a:r>
              <a:rPr lang="en" sz="3500"/>
              <a:t> and </a:t>
            </a:r>
            <a:r>
              <a:rPr lang="en" sz="3500"/>
              <a:t>Grading</a:t>
            </a:r>
            <a:endParaRPr/>
          </a:p>
        </p:txBody>
      </p:sp>
      <p:sp>
        <p:nvSpPr>
          <p:cNvPr id="169" name="Google Shape;169;p27"/>
          <p:cNvSpPr txBox="1"/>
          <p:nvPr>
            <p:ph idx="1" type="subTitle"/>
          </p:nvPr>
        </p:nvSpPr>
        <p:spPr>
          <a:xfrm>
            <a:off x="850099" y="2690850"/>
            <a:ext cx="5331300" cy="7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AI Innovators:</a:t>
            </a:r>
            <a:r>
              <a:rPr lang="en" sz="1600"/>
              <a:t> </a:t>
            </a:r>
            <a:r>
              <a:rPr lang="en" sz="1600"/>
              <a:t>Melita Madhurza, Caleb Kim, Minji Woo</a:t>
            </a:r>
            <a:endParaRPr sz="1600"/>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t>
            </a:r>
            <a:endParaRPr/>
          </a:p>
        </p:txBody>
      </p:sp>
      <p:sp>
        <p:nvSpPr>
          <p:cNvPr id="175" name="Google Shape;175;p28"/>
          <p:cNvSpPr txBox="1"/>
          <p:nvPr/>
        </p:nvSpPr>
        <p:spPr>
          <a:xfrm>
            <a:off x="879925" y="1469575"/>
            <a:ext cx="5950800" cy="244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With the growing popularity of home yoga, maintaining precise postures is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essential to prevent injuries and maximize effectiveness. However, beginners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often lack expert guidance.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This project aims to develop a yoga posture recognition model that can classify</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eight yoga poses from the static images. The long term goal is to extend this</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model for real time feedback and posture correction, helping users improve</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their alignment. The selected postures focus on back pain prevention and</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posture correction.</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sp>
        <p:nvSpPr>
          <p:cNvPr id="181" name="Google Shape;181;p29"/>
          <p:cNvSpPr txBox="1"/>
          <p:nvPr/>
        </p:nvSpPr>
        <p:spPr>
          <a:xfrm>
            <a:off x="2344725" y="4687963"/>
            <a:ext cx="17886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182" name="Google Shape;182;p29"/>
          <p:cNvSpPr txBox="1"/>
          <p:nvPr/>
        </p:nvSpPr>
        <p:spPr>
          <a:xfrm>
            <a:off x="720000" y="1315375"/>
            <a:ext cx="6191100" cy="1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layfair Display"/>
                <a:ea typeface="Playfair Display"/>
                <a:cs typeface="Playfair Display"/>
                <a:sym typeface="Playfair Display"/>
              </a:rPr>
              <a:t>Goal:</a:t>
            </a:r>
            <a:r>
              <a:rPr lang="en" sz="1300">
                <a:latin typeface="Playfair Display"/>
                <a:ea typeface="Playfair Display"/>
                <a:cs typeface="Playfair Display"/>
                <a:sym typeface="Playfair Display"/>
              </a:rPr>
              <a:t> </a:t>
            </a:r>
            <a:r>
              <a:rPr lang="en" sz="1300">
                <a:latin typeface="Playfair Display"/>
                <a:ea typeface="Playfair Display"/>
                <a:cs typeface="Playfair Display"/>
                <a:sym typeface="Playfair Display"/>
              </a:rPr>
              <a:t>Create a simple convolutional neural network (CNN) to establish a baseline performance for yoga pose classification.</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Steps we plan to take:</a:t>
            </a:r>
            <a:endParaRPr b="1" sz="1300">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SzPts val="1100"/>
              <a:buChar char="●"/>
            </a:pPr>
            <a:r>
              <a:rPr lang="en" sz="1300">
                <a:latin typeface="Playfair Display"/>
                <a:ea typeface="Playfair Display"/>
                <a:cs typeface="Playfair Display"/>
                <a:sym typeface="Playfair Display"/>
              </a:rPr>
              <a:t>Build a sequential CNN model from scratch</a:t>
            </a:r>
            <a:endParaRPr sz="13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300">
                <a:latin typeface="Playfair Display"/>
                <a:ea typeface="Playfair Display"/>
                <a:cs typeface="Playfair Display"/>
                <a:sym typeface="Playfair Display"/>
              </a:rPr>
              <a:t>Include Conv2D layers with ReLU activation and MaxPooling to extract visual features</a:t>
            </a:r>
            <a:endParaRPr sz="13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300">
                <a:latin typeface="Playfair Display"/>
                <a:ea typeface="Playfair Display"/>
                <a:cs typeface="Playfair Display"/>
                <a:sym typeface="Playfair Display"/>
              </a:rPr>
              <a:t>Use Flatten and Dense layers to convert extracted features to classification output</a:t>
            </a:r>
            <a:endParaRPr sz="13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300">
                <a:latin typeface="Playfair Display"/>
                <a:ea typeface="Playfair Display"/>
                <a:cs typeface="Playfair Display"/>
                <a:sym typeface="Playfair Display"/>
              </a:rPr>
              <a:t>Apply Dropout (0.3) to reduce overfitting</a:t>
            </a:r>
            <a:endParaRPr sz="13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300">
                <a:latin typeface="Playfair Display"/>
                <a:ea typeface="Playfair Display"/>
                <a:cs typeface="Playfair Display"/>
                <a:sym typeface="Playfair Display"/>
              </a:rPr>
              <a:t>Final Dense layer with Softmax activation for 5-class output</a:t>
            </a:r>
            <a:endParaRPr sz="13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300">
                <a:latin typeface="Playfair Display"/>
                <a:ea typeface="Playfair Display"/>
                <a:cs typeface="Playfair Display"/>
                <a:sym typeface="Playfair Display"/>
              </a:rPr>
              <a:t>Compile with Categorical Cross-Entropy Loss and Adam optimizer</a:t>
            </a:r>
            <a:endParaRPr sz="1300">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300">
                <a:latin typeface="Playfair Display"/>
                <a:ea typeface="Playfair Display"/>
                <a:cs typeface="Playfair Display"/>
                <a:sym typeface="Playfair Display"/>
              </a:rPr>
              <a:t>This baseline will help us compare and justify the improvements from deeper or pretrained models like MobileNetV2.</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188" name="Google Shape;188;p30"/>
          <p:cNvSpPr txBox="1"/>
          <p:nvPr/>
        </p:nvSpPr>
        <p:spPr>
          <a:xfrm>
            <a:off x="720000" y="1315375"/>
            <a:ext cx="6191100" cy="19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layfair Display"/>
                <a:ea typeface="Playfair Display"/>
                <a:cs typeface="Playfair Display"/>
                <a:sym typeface="Playfair Display"/>
              </a:rPr>
              <a:t>Goal:</a:t>
            </a:r>
            <a:r>
              <a:rPr lang="en" sz="1300">
                <a:latin typeface="Playfair Display"/>
                <a:ea typeface="Playfair Display"/>
                <a:cs typeface="Playfair Display"/>
                <a:sym typeface="Playfair Display"/>
              </a:rPr>
              <a:t> Improve accuracy and generalization using a pretrained model, as the baseline CNN model has limited conv layers</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Possible Solutions:</a:t>
            </a:r>
            <a:r>
              <a:rPr lang="en" sz="1300">
                <a:latin typeface="Playfair Display"/>
                <a:ea typeface="Playfair Display"/>
                <a:cs typeface="Playfair Display"/>
                <a:sym typeface="Playfair Display"/>
              </a:rPr>
              <a:t> Use MobileNet-V2, or another pretrained model</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53+ layers</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Trained on millions of images → can already recognize general visual features</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Lower</a:t>
            </a:r>
            <a:r>
              <a:rPr lang="en" sz="1300">
                <a:latin typeface="Playfair Display"/>
                <a:ea typeface="Playfair Display"/>
                <a:cs typeface="Playfair Display"/>
                <a:sym typeface="Playfair Display"/>
              </a:rPr>
              <a:t> risk of overfitting</a:t>
            </a:r>
            <a:endParaRPr sz="1300">
              <a:latin typeface="Playfair Display"/>
              <a:ea typeface="Playfair Display"/>
              <a:cs typeface="Playfair Display"/>
              <a:sym typeface="Playfair Display"/>
            </a:endParaRPr>
          </a:p>
          <a:p>
            <a:pPr indent="0" lvl="0" marL="45720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Steps we plan to take:</a:t>
            </a:r>
            <a:endParaRPr b="1"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Load MobileNetV2 without the top layer (customize it)</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Freeze base layers so the pretrained weights don’t change</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We need to add a custom classification head:</a:t>
            </a:r>
            <a:endParaRPr sz="1300">
              <a:latin typeface="Playfair Display"/>
              <a:ea typeface="Playfair Display"/>
              <a:cs typeface="Playfair Display"/>
              <a:sym typeface="Playfair Display"/>
            </a:endParaRPr>
          </a:p>
          <a:p>
            <a:pPr indent="-311150" lvl="1" marL="9144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GlobalAveragePooling2D - reduces the number of parameters</a:t>
            </a:r>
            <a:endParaRPr sz="1300">
              <a:latin typeface="Playfair Display"/>
              <a:ea typeface="Playfair Display"/>
              <a:cs typeface="Playfair Display"/>
              <a:sym typeface="Playfair Display"/>
            </a:endParaRPr>
          </a:p>
          <a:p>
            <a:pPr indent="-311150" lvl="1" marL="9144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Dropout (0.3) to prevent overfitting</a:t>
            </a:r>
            <a:endParaRPr sz="1300">
              <a:latin typeface="Playfair Display"/>
              <a:ea typeface="Playfair Display"/>
              <a:cs typeface="Playfair Display"/>
              <a:sym typeface="Playfair Display"/>
            </a:endParaRPr>
          </a:p>
          <a:p>
            <a:pPr indent="-311150" lvl="1" marL="9144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Dense layer for 5-class output</a:t>
            </a:r>
            <a:endParaRPr sz="13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0000" y="446000"/>
            <a:ext cx="7704000" cy="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94" name="Google Shape;194;p31"/>
          <p:cNvSpPr txBox="1"/>
          <p:nvPr/>
        </p:nvSpPr>
        <p:spPr>
          <a:xfrm>
            <a:off x="720000" y="1315375"/>
            <a:ext cx="7794900" cy="3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layfair Display"/>
                <a:ea typeface="Playfair Display"/>
                <a:cs typeface="Playfair Display"/>
                <a:sym typeface="Playfair Display"/>
              </a:rPr>
              <a:t>Goal:</a:t>
            </a:r>
            <a:r>
              <a:rPr lang="en" sz="1300">
                <a:latin typeface="Playfair Display"/>
                <a:ea typeface="Playfair Display"/>
                <a:cs typeface="Playfair Display"/>
                <a:sym typeface="Playfair Display"/>
              </a:rPr>
              <a:t> High accuracy on training &amp; validation set for the model to eventually provide reliable real-time feedback on yoga poses.  </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45720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Steps we plan to take:</a:t>
            </a:r>
            <a:endParaRPr b="1" sz="1300">
              <a:latin typeface="Playfair Display"/>
              <a:ea typeface="Playfair Display"/>
              <a:cs typeface="Playfair Display"/>
              <a:sym typeface="Playfair Display"/>
            </a:endParaRPr>
          </a:p>
          <a:p>
            <a:pPr indent="-311150" lvl="0" marL="457200" rtl="0" algn="l">
              <a:lnSpc>
                <a:spcPct val="150000"/>
              </a:lnSpc>
              <a:spcBef>
                <a:spcPts val="0"/>
              </a:spcBef>
              <a:spcAft>
                <a:spcPts val="0"/>
              </a:spcAft>
              <a:buSzPts val="1300"/>
              <a:buFont typeface="Playfair Display"/>
              <a:buAutoNum type="arabicPeriod"/>
            </a:pPr>
            <a:r>
              <a:rPr lang="en" sz="1300">
                <a:latin typeface="Playfair Display"/>
                <a:ea typeface="Playfair Display"/>
                <a:cs typeface="Playfair Display"/>
                <a:sym typeface="Playfair Display"/>
              </a:rPr>
              <a:t>Dataset splitting into training, validation, and testing sets</a:t>
            </a:r>
            <a:endParaRPr sz="1300">
              <a:latin typeface="Playfair Display"/>
              <a:ea typeface="Playfair Display"/>
              <a:cs typeface="Playfair Display"/>
              <a:sym typeface="Playfair Display"/>
            </a:endParaRPr>
          </a:p>
          <a:p>
            <a:pPr indent="-311150" lvl="0" marL="457200" rtl="0" algn="l">
              <a:lnSpc>
                <a:spcPct val="150000"/>
              </a:lnSpc>
              <a:spcBef>
                <a:spcPts val="0"/>
              </a:spcBef>
              <a:spcAft>
                <a:spcPts val="0"/>
              </a:spcAft>
              <a:buSzPts val="1300"/>
              <a:buFont typeface="Playfair Display"/>
              <a:buAutoNum type="arabicPeriod"/>
            </a:pPr>
            <a:r>
              <a:rPr lang="en" sz="1300">
                <a:latin typeface="Playfair Display"/>
                <a:ea typeface="Playfair Display"/>
                <a:cs typeface="Playfair Display"/>
                <a:sym typeface="Playfair Display"/>
              </a:rPr>
              <a:t>Evaluation metrics: Accuracy, Precision &amp; Recall, Loss metrics (Categorical Cross-Entropy Loss)</a:t>
            </a:r>
            <a:endParaRPr sz="1300">
              <a:latin typeface="Playfair Display"/>
              <a:ea typeface="Playfair Display"/>
              <a:cs typeface="Playfair Display"/>
              <a:sym typeface="Playfair Display"/>
            </a:endParaRPr>
          </a:p>
          <a:p>
            <a:pPr indent="-311150" lvl="0" marL="457200" rtl="0" algn="l">
              <a:lnSpc>
                <a:spcPct val="150000"/>
              </a:lnSpc>
              <a:spcBef>
                <a:spcPts val="0"/>
              </a:spcBef>
              <a:spcAft>
                <a:spcPts val="0"/>
              </a:spcAft>
              <a:buSzPts val="1300"/>
              <a:buFont typeface="Playfair Display"/>
              <a:buAutoNum type="arabicPeriod"/>
            </a:pPr>
            <a:r>
              <a:rPr lang="en" sz="1300">
                <a:latin typeface="Playfair Display"/>
                <a:ea typeface="Playfair Display"/>
                <a:cs typeface="Playfair Display"/>
                <a:sym typeface="Playfair Display"/>
              </a:rPr>
              <a:t>Plotting training vs. validation loss and accuracy over epochs to adjust the model’s learning rates and dropout rates if needed </a:t>
            </a:r>
            <a:endParaRPr sz="1300">
              <a:latin typeface="Playfair Display"/>
              <a:ea typeface="Playfair Display"/>
              <a:cs typeface="Playfair Display"/>
              <a:sym typeface="Playfair Display"/>
            </a:endParaRPr>
          </a:p>
          <a:p>
            <a:pPr indent="-311150" lvl="0" marL="457200" rtl="0" algn="l">
              <a:lnSpc>
                <a:spcPct val="150000"/>
              </a:lnSpc>
              <a:spcBef>
                <a:spcPts val="0"/>
              </a:spcBef>
              <a:spcAft>
                <a:spcPts val="0"/>
              </a:spcAft>
              <a:buSzPts val="1300"/>
              <a:buFont typeface="Playfair Display"/>
              <a:buAutoNum type="arabicPeriod"/>
            </a:pPr>
            <a:r>
              <a:rPr lang="en" sz="1300">
                <a:latin typeface="Playfair Display"/>
                <a:ea typeface="Playfair Display"/>
                <a:cs typeface="Playfair Display"/>
                <a:sym typeface="Playfair Display"/>
              </a:rPr>
              <a:t>Confusion matrix analysis: highlight </a:t>
            </a:r>
            <a:r>
              <a:rPr lang="en" sz="1300">
                <a:latin typeface="Playfair Display"/>
                <a:ea typeface="Playfair Display"/>
                <a:cs typeface="Playfair Display"/>
                <a:sym typeface="Playfair Display"/>
              </a:rPr>
              <a:t>consistently</a:t>
            </a:r>
            <a:r>
              <a:rPr lang="en" sz="1300">
                <a:latin typeface="Playfair Display"/>
                <a:ea typeface="Playfair Display"/>
                <a:cs typeface="Playfair Display"/>
                <a:sym typeface="Playfair Display"/>
              </a:rPr>
              <a:t> misclassified poses that need further fine-tuning or data augmentation</a:t>
            </a:r>
            <a:endParaRPr sz="1300">
              <a:latin typeface="Playfair Display"/>
              <a:ea typeface="Playfair Display"/>
              <a:cs typeface="Playfair Display"/>
              <a:sym typeface="Playfair Display"/>
            </a:endParaRPr>
          </a:p>
          <a:p>
            <a:pPr indent="-311150" lvl="0" marL="457200" rtl="0" algn="l">
              <a:lnSpc>
                <a:spcPct val="150000"/>
              </a:lnSpc>
              <a:spcBef>
                <a:spcPts val="0"/>
              </a:spcBef>
              <a:spcAft>
                <a:spcPts val="0"/>
              </a:spcAft>
              <a:buSzPts val="1300"/>
              <a:buFont typeface="Playfair Display"/>
              <a:buAutoNum type="arabicPeriod"/>
            </a:pPr>
            <a:r>
              <a:rPr lang="en" sz="1300">
                <a:latin typeface="Playfair Display"/>
                <a:ea typeface="Playfair Display"/>
                <a:cs typeface="Playfair Display"/>
                <a:sym typeface="Playfair Display"/>
              </a:rPr>
              <a:t>Baseline Comparison: Baseline CNN vs. Fine-tuned MobileNetV2</a:t>
            </a:r>
            <a:endParaRPr sz="13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97925" y="2102175"/>
            <a:ext cx="77040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