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4" r:id="rId6"/>
    <p:sldId id="275" r:id="rId7"/>
    <p:sldId id="260" r:id="rId8"/>
    <p:sldId id="276" r:id="rId9"/>
    <p:sldId id="261" r:id="rId10"/>
    <p:sldId id="262" r:id="rId11"/>
    <p:sldId id="263" r:id="rId12"/>
    <p:sldId id="264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5134-4F95-4B20-90E4-3BB5A092591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DA98-8177-4532-9DE8-CB466639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9DA98-8177-4532-9DE8-CB466639C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9DA98-8177-4532-9DE8-CB466639C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9DA98-8177-4532-9DE8-CB466639C3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9DA98-8177-4532-9DE8-CB466639C3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Ramil\TUP_Masteral\Thesis Docu (Development of Secured-Document Courier System)\Images\header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3E02A-EC1B-452C-9266-F020075C89E9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EE90C-5404-4E12-8F9B-90EFBCDAA5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57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BAE81-9CC7-4580-8C59-E72B37124F1C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5F1F-DC5E-49CD-88B7-DCDD7183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7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90D76-DD0B-4967-B2A9-A312B8100395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23AD7-4FB0-48F6-8F1A-A3FE27353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8229600" cy="533400"/>
          </a:xfrm>
        </p:spPr>
        <p:txBody>
          <a:bodyPr>
            <a:noAutofit/>
          </a:bodyPr>
          <a:lstStyle>
            <a:lvl1pPr algn="just">
              <a:defRPr sz="3500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343400"/>
          </a:xfrm>
        </p:spPr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37073-0D00-43AB-98D1-7B764E0C5CF0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B84D1-94C5-4830-BE15-4F13641E8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89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6122-426A-4F43-889C-4AA3AEC5EE1D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023D8-549F-41CC-AA93-A1564859E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4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E2B54-7805-48AB-8B3C-6D53F06A3C99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2CDD-CBC9-4061-970F-0AAC467F2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1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65AC2-DF1E-4F25-9DB4-02607C7EE2B9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5D175-A0D1-4279-9F76-D8DC89C4CC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96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716D-610A-426E-A826-04DDFD3677FE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1424E-3016-452A-B734-5AE44ED32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10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C5E5-38A6-47F5-A1CC-A2CBED538F44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6E6E5-882B-4A6A-80BD-7271DE593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7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1138-140B-4EC7-B370-2E7757E6A3BC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74601-5AA8-4B5E-B002-CF93B957A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EFF0-10AF-410C-8457-4BE1382AEEBB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B6FB2-2A53-43FF-8C54-2C511C4DC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74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AC6E0D-36CA-47B9-941B-9098B44759CA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A5A68E4-8B8B-4549-B7EC-9A43662C515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2" descr="E:\Ramil\TUP_Masteral\Thesis Docu (Development of Secured-Document Courier System)\Images\header_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Proposal Defense</a:t>
            </a:r>
            <a:br>
              <a:rPr lang="en-US" sz="6000" dirty="0" smtClean="0">
                <a:latin typeface="Gill Sans MT" panose="020B0502020104020203" pitchFamily="34" charset="0"/>
              </a:rPr>
            </a:br>
            <a:r>
              <a:rPr lang="en-US" sz="2000" dirty="0" smtClean="0">
                <a:latin typeface="Gill Sans MT" panose="020B0502020104020203" pitchFamily="34" charset="0"/>
              </a:rPr>
              <a:t>September 15, 2017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28800"/>
            <a:ext cx="4495800" cy="333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771650" algn="l"/>
              </a:tabLst>
            </a:pP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Development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b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CSS</a:t>
            </a:r>
            <a:b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PHP</a:t>
            </a:r>
            <a:endParaRPr lang="en-US" sz="2400" dirty="0" smtClean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771650" algn="l"/>
              </a:tabLst>
            </a:pP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Management System</a:t>
            </a:r>
            <a:r>
              <a:rPr lang="en-US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CMS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CMS</a:t>
            </a:r>
            <a:b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Samples of CMS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828800"/>
            <a:ext cx="4648200" cy="333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771650" algn="l"/>
              </a:tabLst>
            </a:pP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Basics of raspberry pi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can a raspberry pi do?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 of projects using raspberry pi</a:t>
            </a:r>
            <a:endParaRPr lang="en-US" sz="2400" dirty="0" smtClean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771650" algn="l"/>
              </a:tabLst>
            </a:pP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Kiosks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information kiosks</a:t>
            </a: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i="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 of information kiosks </a:t>
            </a:r>
            <a:endParaRPr lang="en-US" sz="2400" dirty="0" smtClean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Topical Outline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03188" y="1600200"/>
            <a:ext cx="4240212" cy="5187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900" b="1" dirty="0">
                <a:latin typeface="Gill Sans MT" pitchFamily="34" charset="0"/>
                <a:cs typeface="+mn-cs"/>
              </a:rPr>
              <a:t>Knowledge Requirements: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Adobe </a:t>
            </a:r>
            <a:r>
              <a:rPr lang="en-US" sz="1900" dirty="0">
                <a:latin typeface="Gill Sans MT" pitchFamily="34" charset="0"/>
                <a:cs typeface="+mn-cs"/>
              </a:rPr>
              <a:t>Photoshop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HTML/CSS/PHP</a:t>
            </a:r>
            <a:endParaRPr lang="en-US" sz="1900" dirty="0">
              <a:latin typeface="Gill Sans MT" pitchFamily="34" charset="0"/>
              <a:cs typeface="+mn-cs"/>
            </a:endParaRP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Siberian </a:t>
            </a:r>
            <a:r>
              <a:rPr lang="en-US" sz="1900" dirty="0">
                <a:latin typeface="Gill Sans MT" pitchFamily="34" charset="0"/>
                <a:cs typeface="+mn-cs"/>
              </a:rPr>
              <a:t>CMS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MySQL</a:t>
            </a:r>
            <a:endParaRPr lang="en-US" sz="1900" dirty="0">
              <a:latin typeface="Gill Sans MT" pitchFamily="34" charset="0"/>
              <a:cs typeface="+mn-cs"/>
            </a:endParaRPr>
          </a:p>
          <a:p>
            <a:pPr>
              <a:defRPr/>
            </a:pPr>
            <a:endParaRPr lang="en-US" sz="1900" dirty="0">
              <a:latin typeface="Gill Sans MT" pitchFamily="34" charset="0"/>
              <a:cs typeface="+mn-cs"/>
            </a:endParaRPr>
          </a:p>
          <a:p>
            <a:pPr>
              <a:defRPr/>
            </a:pPr>
            <a:r>
              <a:rPr lang="en-US" sz="1900" b="1" dirty="0">
                <a:latin typeface="Gill Sans MT" pitchFamily="34" charset="0"/>
                <a:cs typeface="+mn-cs"/>
              </a:rPr>
              <a:t>Software: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Adobe </a:t>
            </a:r>
            <a:r>
              <a:rPr lang="en-US" sz="1900" dirty="0">
                <a:latin typeface="Gill Sans MT" pitchFamily="34" charset="0"/>
                <a:cs typeface="+mn-cs"/>
              </a:rPr>
              <a:t>Photoshop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Siberian </a:t>
            </a:r>
            <a:r>
              <a:rPr lang="en-US" sz="1900" dirty="0">
                <a:latin typeface="Gill Sans MT" pitchFamily="34" charset="0"/>
                <a:cs typeface="+mn-cs"/>
              </a:rPr>
              <a:t>CMS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Notepad</a:t>
            </a:r>
            <a:r>
              <a:rPr lang="en-US" sz="1900" dirty="0">
                <a:latin typeface="Gill Sans MT" pitchFamily="34" charset="0"/>
                <a:cs typeface="+mn-cs"/>
              </a:rPr>
              <a:t>++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LAMP(Linux</a:t>
            </a:r>
            <a:r>
              <a:rPr lang="en-US" sz="1900" dirty="0">
                <a:latin typeface="Gill Sans MT" pitchFamily="34" charset="0"/>
                <a:cs typeface="+mn-cs"/>
              </a:rPr>
              <a:t>, Apache, MySQL, PHP)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</a:t>
            </a:r>
            <a:r>
              <a:rPr lang="en-US" sz="1900" dirty="0" err="1" smtClean="0">
                <a:latin typeface="Gill Sans MT" pitchFamily="34" charset="0"/>
                <a:cs typeface="+mn-cs"/>
              </a:rPr>
              <a:t>Philwebhosting</a:t>
            </a:r>
            <a:r>
              <a:rPr lang="en-US" sz="1900" dirty="0" smtClean="0">
                <a:latin typeface="Gill Sans MT" pitchFamily="34" charset="0"/>
                <a:cs typeface="+mn-cs"/>
              </a:rPr>
              <a:t>(Web </a:t>
            </a:r>
            <a:r>
              <a:rPr lang="en-US" sz="1900" dirty="0">
                <a:latin typeface="Gill Sans MT" pitchFamily="34" charset="0"/>
                <a:cs typeface="+mn-cs"/>
              </a:rPr>
              <a:t>hosting)</a:t>
            </a:r>
          </a:p>
          <a:p>
            <a:pPr>
              <a:defRPr/>
            </a:pPr>
            <a:endParaRPr lang="en-US" sz="1900" dirty="0">
              <a:latin typeface="Gill Sans MT" pitchFamily="34" charset="0"/>
              <a:cs typeface="+mn-cs"/>
            </a:endParaRPr>
          </a:p>
          <a:p>
            <a:pPr>
              <a:defRPr/>
            </a:pPr>
            <a:r>
              <a:rPr lang="en-US" sz="1900" b="1" dirty="0">
                <a:latin typeface="Gill Sans MT" pitchFamily="34" charset="0"/>
                <a:cs typeface="+mn-cs"/>
              </a:rPr>
              <a:t>Hardware: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Raspberry </a:t>
            </a:r>
            <a:r>
              <a:rPr lang="en-US" sz="1900" dirty="0">
                <a:latin typeface="Gill Sans MT" pitchFamily="34" charset="0"/>
                <a:cs typeface="+mn-cs"/>
              </a:rPr>
              <a:t>Pi 3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Touchscreen </a:t>
            </a:r>
            <a:r>
              <a:rPr lang="en-US" sz="1900" dirty="0">
                <a:latin typeface="Gill Sans MT" pitchFamily="34" charset="0"/>
                <a:cs typeface="+mn-cs"/>
              </a:rPr>
              <a:t>Monitor</a:t>
            </a:r>
          </a:p>
          <a:p>
            <a:pPr>
              <a:defRPr/>
            </a:pPr>
            <a:r>
              <a:rPr lang="en-US" sz="1900" dirty="0" smtClean="0">
                <a:latin typeface="Gill Sans MT" pitchFamily="34" charset="0"/>
                <a:cs typeface="+mn-cs"/>
              </a:rPr>
              <a:t>- Custom </a:t>
            </a:r>
            <a:r>
              <a:rPr lang="en-US" sz="1900" dirty="0">
                <a:latin typeface="Gill Sans MT" pitchFamily="34" charset="0"/>
                <a:cs typeface="+mn-cs"/>
              </a:rPr>
              <a:t>made platform</a:t>
            </a:r>
          </a:p>
          <a:p>
            <a:pPr>
              <a:defRPr/>
            </a:pPr>
            <a:endParaRPr lang="en-US" sz="1900" dirty="0">
              <a:latin typeface="Gill Sans MT" pitchFamily="34" charset="0"/>
              <a:cs typeface="+mn-cs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800600" y="1676400"/>
            <a:ext cx="1981200" cy="289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1300" b="1" dirty="0" smtClean="0">
                <a:latin typeface="Gill Sans MT" panose="020B0502020104020203" pitchFamily="34" charset="0"/>
              </a:rPr>
              <a:t>Project Design: </a:t>
            </a:r>
            <a:r>
              <a:rPr lang="en-US" altLang="en-US" sz="1300" dirty="0" smtClean="0">
                <a:latin typeface="Gill Sans MT" panose="020B0502020104020203" pitchFamily="34" charset="0"/>
              </a:rPr>
              <a:t/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ERD</a:t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DFD</a:t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Block Diagram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1300" b="1" dirty="0" smtClean="0">
                <a:latin typeface="Gill Sans MT" panose="020B0502020104020203" pitchFamily="34" charset="0"/>
              </a:rPr>
              <a:t>Project Development:</a:t>
            </a:r>
            <a:r>
              <a:rPr lang="en-US" altLang="en-US" sz="1300" dirty="0" smtClean="0">
                <a:latin typeface="Gill Sans MT" panose="020B0502020104020203" pitchFamily="34" charset="0"/>
              </a:rPr>
              <a:t/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Adobe Photoshop</a:t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Siberian CMS</a:t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Notepad++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1300" b="1" dirty="0" smtClean="0">
                <a:latin typeface="Gill Sans MT" panose="020B0502020104020203" pitchFamily="34" charset="0"/>
              </a:rPr>
              <a:t>Operation and Testing:</a:t>
            </a:r>
            <a:r>
              <a:rPr lang="en-US" altLang="en-US" sz="1300" dirty="0" smtClean="0">
                <a:latin typeface="Gill Sans MT" panose="020B0502020104020203" pitchFamily="34" charset="0"/>
              </a:rPr>
              <a:t/>
            </a:r>
            <a:br>
              <a:rPr lang="en-US" altLang="en-US" sz="1300" dirty="0" smtClean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</a:t>
            </a:r>
            <a:r>
              <a:rPr lang="en-US" altLang="en-US" sz="1300" dirty="0" err="1" smtClean="0">
                <a:latin typeface="Gill Sans MT" panose="020B0502020104020203" pitchFamily="34" charset="0"/>
              </a:rPr>
              <a:t>Philwebhosting</a:t>
            </a:r>
            <a:r>
              <a:rPr lang="en-US" altLang="en-US" sz="1300" dirty="0">
                <a:latin typeface="Gill Sans MT" panose="020B0502020104020203" pitchFamily="34" charset="0"/>
              </a:rPr>
              <a:t/>
            </a:r>
            <a:br>
              <a:rPr lang="en-US" altLang="en-US" sz="1300" dirty="0">
                <a:latin typeface="Gill Sans MT" panose="020B0502020104020203" pitchFamily="34" charset="0"/>
              </a:rPr>
            </a:br>
            <a:r>
              <a:rPr lang="en-US" altLang="en-US" sz="1300" dirty="0" smtClean="0">
                <a:latin typeface="Gill Sans MT" panose="020B0502020104020203" pitchFamily="34" charset="0"/>
              </a:rPr>
              <a:t>- LAMP(Linux, Apache, MySQL, PHP)</a:t>
            </a:r>
          </a:p>
          <a:p>
            <a:pPr eaLnBrk="1" hangingPunct="1">
              <a:spcAft>
                <a:spcPts val="1000"/>
              </a:spcAft>
            </a:pPr>
            <a:endParaRPr lang="en-US" altLang="en-US" sz="1300" dirty="0">
              <a:latin typeface="Gill Sans MT" panose="020B0502020104020203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162800" y="1600200"/>
            <a:ext cx="1752600" cy="266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endParaRPr lang="en-US" altLang="en-US" sz="1600" b="1" dirty="0">
              <a:latin typeface="Gill Sans MT" panose="020B0502020104020203" pitchFamily="34" charset="0"/>
            </a:endParaRPr>
          </a:p>
          <a:p>
            <a:pPr algn="ctr" eaLnBrk="1" hangingPunct="1">
              <a:spcAft>
                <a:spcPts val="1000"/>
              </a:spcAft>
            </a:pPr>
            <a:endParaRPr lang="en-US" altLang="en-US" sz="1600" b="1" dirty="0">
              <a:latin typeface="Gill Sans MT" panose="020B0502020104020203" pitchFamily="34" charset="0"/>
            </a:endParaRPr>
          </a:p>
          <a:p>
            <a:pPr algn="ctr" eaLnBrk="1" hangingPunct="1">
              <a:spcAft>
                <a:spcPts val="1000"/>
              </a:spcAft>
            </a:pPr>
            <a:endParaRPr lang="en-US" altLang="en-US" sz="1600" b="1" dirty="0">
              <a:latin typeface="Gill Sans MT" panose="020B0502020104020203" pitchFamily="34" charset="0"/>
            </a:endParaRPr>
          </a:p>
          <a:p>
            <a:pPr algn="ctr" eaLnBrk="1" hangingPunct="1">
              <a:spcAft>
                <a:spcPts val="1000"/>
              </a:spcAft>
            </a:pPr>
            <a:r>
              <a:rPr lang="en-US" altLang="en-US" sz="1600" b="1" dirty="0" smtClean="0">
                <a:latin typeface="Gill Sans MT" panose="020B0502020104020203" pitchFamily="34" charset="0"/>
              </a:rPr>
              <a:t>Information Kiosk with Android Application</a:t>
            </a:r>
            <a:endParaRPr lang="en-US" altLang="en-US" sz="1600" b="1" dirty="0">
              <a:latin typeface="Gill Sans MT" panose="020B0502020104020203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876800" y="4800600"/>
            <a:ext cx="1905000" cy="1057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endParaRPr lang="en-US" altLang="en-US" sz="1600" b="1">
              <a:latin typeface="Gill Sans MT" panose="020B0502020104020203" pitchFamily="34" charset="0"/>
            </a:endParaRPr>
          </a:p>
          <a:p>
            <a:pPr algn="ctr" eaLnBrk="1" hangingPunct="1">
              <a:spcAft>
                <a:spcPts val="1000"/>
              </a:spcAft>
            </a:pPr>
            <a:r>
              <a:rPr lang="en-US" altLang="en-US" sz="1600" b="1">
                <a:latin typeface="Gill Sans MT" panose="020B0502020104020203" pitchFamily="34" charset="0"/>
              </a:rPr>
              <a:t>Evaluation </a:t>
            </a:r>
          </a:p>
          <a:p>
            <a:pPr algn="ctr" eaLnBrk="1" hangingPunct="1">
              <a:spcAft>
                <a:spcPts val="1000"/>
              </a:spcAft>
            </a:pPr>
            <a:endParaRPr lang="en-US" altLang="en-US" sz="1600" b="1">
              <a:latin typeface="Gill Sans MT" panose="020B0502020104020203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flipH="1">
            <a:off x="8534400" y="4343400"/>
            <a:ext cx="46038" cy="9906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6781800" y="2286000"/>
            <a:ext cx="381000" cy="152400"/>
          </a:xfrm>
          <a:prstGeom prst="rightArrow">
            <a:avLst>
              <a:gd name="adj1" fmla="val 50000"/>
              <a:gd name="adj2" fmla="val 6885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1143000"/>
            <a:ext cx="25908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Gill Sans MT" pitchFamily="34" charset="0"/>
              </a:rPr>
              <a:t>Input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59363" y="1143000"/>
            <a:ext cx="1493837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Gill Sans MT" pitchFamily="34" charset="0"/>
              </a:rPr>
              <a:t>Process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91400" y="1143000"/>
            <a:ext cx="12954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Gill Sans MT" pitchFamily="34" charset="0"/>
              </a:rPr>
              <a:t>Output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6781800" y="5238750"/>
            <a:ext cx="1676400" cy="1206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4343400" y="2286000"/>
            <a:ext cx="457200" cy="152400"/>
          </a:xfrm>
          <a:prstGeom prst="rightArrow">
            <a:avLst>
              <a:gd name="adj1" fmla="val 50000"/>
              <a:gd name="adj2" fmla="val 68861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95800" y="6248400"/>
            <a:ext cx="4495800" cy="5334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Conceptual Model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1027" grpId="0" animBg="1"/>
      <p:bldP spid="1028" grpId="0" animBg="1"/>
      <p:bldP spid="1029" grpId="0" animBg="1"/>
      <p:bldP spid="1032" grpId="0" animBg="1"/>
      <p:bldP spid="1033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Project Design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07371"/>
            <a:ext cx="3962400" cy="2617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15" y="2083072"/>
            <a:ext cx="4447285" cy="2717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5015" y="5791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Database Design for Information Kiosk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8800" y="6412468"/>
            <a:ext cx="587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Entity Relationship Diagram between user and other entities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1147"/>
            <a:ext cx="6477000" cy="51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3145"/>
            <a:ext cx="6316003" cy="3590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336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Entity Relationship Diagram between faculty, section, department and department head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867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Data Flow Diagram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62200"/>
            <a:ext cx="8991600" cy="22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867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Use-case Scenario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886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Flowchart of BNHS Information Kiosk with Android App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19200"/>
            <a:ext cx="4381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76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See pictures for Project Design</a:t>
            </a:r>
            <a:endParaRPr lang="en-US" sz="4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Researcher’s Profile: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Development of Information Kiosk with Android Application Control for </a:t>
            </a:r>
            <a:r>
              <a:rPr lang="en-US" altLang="en-US" dirty="0" err="1" smtClean="0">
                <a:latin typeface="Gill Sans MT" panose="020B0502020104020203" pitchFamily="34" charset="0"/>
                <a:cs typeface="Arial" panose="020B0604020202020204" pitchFamily="34" charset="0"/>
              </a:rPr>
              <a:t>Bacoor</a:t>
            </a:r>
            <a:r>
              <a:rPr lang="en-US" alt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 National High School</a:t>
            </a:r>
            <a:endParaRPr lang="en-US" altLang="en-US" dirty="0" smtClean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u="sng" dirty="0" smtClean="0"/>
              <a:t>Background of the Study</a:t>
            </a:r>
            <a:endParaRPr lang="en-US" sz="3600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048000" y="1524000"/>
            <a:ext cx="30480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Gill Sans MT" pitchFamily="34" charset="0"/>
              </a:rPr>
              <a:t>Causes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524000"/>
            <a:ext cx="263683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Gill Sans MT" pitchFamily="34" charset="0"/>
              </a:rPr>
              <a:t>Problems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1524000"/>
            <a:ext cx="2743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Gill Sans MT" pitchFamily="34" charset="0"/>
              </a:rPr>
              <a:t>Effects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133600"/>
            <a:ext cx="3030538" cy="3379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Gill Sans MT" pitchFamily="34" charset="0"/>
              </a:rPr>
              <a:t>Lack of personnel in information desks</a:t>
            </a:r>
            <a:endParaRPr lang="en-US" sz="2400" dirty="0">
              <a:latin typeface="Gill Sans MT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Gill Sans MT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Gill Sans MT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Gill Sans MT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Gill Sans MT" pitchFamily="34" charset="0"/>
              </a:rPr>
              <a:t>No appropriate instructions for the public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133600"/>
            <a:ext cx="2608263" cy="3367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Gill Sans MT" pitchFamily="34" charset="0"/>
              </a:rPr>
              <a:t>No proper source of information in public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Gill Sans MT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Gill Sans MT" pitchFamily="34" charset="0"/>
              </a:rPr>
              <a:t>Time-consuming transactions in public offices</a:t>
            </a:r>
            <a:endParaRPr lang="en-US" sz="2400" dirty="0">
              <a:latin typeface="Gill Sans MT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Gill Sans MT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Gill Sans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2103438"/>
            <a:ext cx="2743200" cy="336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Gill Sans MT" pitchFamily="34" charset="0"/>
              </a:rPr>
              <a:t>Confusion among the public</a:t>
            </a:r>
            <a:endParaRPr lang="en-US" sz="2400" dirty="0">
              <a:latin typeface="Gill Sans MT" pitchFamily="34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Gill Sans MT" pitchFamily="34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Gill Sans MT" pitchFamily="34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Gill Sans MT" pitchFamily="34" charset="0"/>
              </a:rPr>
              <a:t>Inefficient service and disorderly </a:t>
            </a:r>
            <a:r>
              <a:rPr lang="en-US" sz="2400" dirty="0">
                <a:latin typeface="Gill Sans MT" pitchFamily="34" charset="0"/>
              </a:rPr>
              <a:t>transactions</a:t>
            </a:r>
            <a:r>
              <a:rPr lang="en-US" sz="2400" dirty="0" smtClean="0">
                <a:latin typeface="Gill Sans MT" pitchFamily="34" charset="0"/>
              </a:rPr>
              <a:t> 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0" y="5724525"/>
            <a:ext cx="9144000" cy="1133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Gill Sans MT" pitchFamily="34" charset="0"/>
              </a:rPr>
              <a:t>Perceived Solution: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Gill Sans MT" pitchFamily="34" charset="0"/>
              </a:rPr>
              <a:t>Development of Information Kiosk with Android App</a:t>
            </a:r>
            <a:endParaRPr lang="en-US" sz="2800" b="1" u="sng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build="allAtOnce" animBg="1"/>
      <p:bldP spid="10" grpId="0" build="allAtOnce" animBg="1"/>
      <p:bldP spid="11" grpId="0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e result for moore'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4840"/>
            <a:ext cx="9144000" cy="485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u="sng" dirty="0" smtClean="0"/>
              <a:t>Background of the Study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2333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6800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Gill Sans MT" panose="020B0502020104020203" pitchFamily="34" charset="0"/>
              </a:rPr>
              <a:t>Background of the Study</a:t>
            </a:r>
            <a:endParaRPr lang="en-US" sz="3200" dirty="0" smtClean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ill Sans MT" panose="020B0502020104020203" pitchFamily="34" charset="0"/>
              </a:rPr>
              <a:t>Technology is evolving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ill Sans MT" panose="020B0502020104020203" pitchFamily="34" charset="0"/>
              </a:rPr>
              <a:t>As students who specialize in technology, we aim to integrate technology in our daily lives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Gill Sans MT" panose="020B0502020104020203" pitchFamily="34" charset="0"/>
              </a:rPr>
              <a:t>Home Automation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Gill Sans MT" panose="020B0502020104020203" pitchFamily="34" charset="0"/>
              </a:rPr>
              <a:t>Transportation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Gill Sans MT" panose="020B0502020104020203" pitchFamily="34" charset="0"/>
              </a:rPr>
              <a:t>Education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Gill Sans MT" panose="020B0502020104020203" pitchFamily="34" charset="0"/>
              </a:rPr>
              <a:t>Business and Industry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Gill Sans MT" panose="020B0502020104020203" pitchFamily="34" charset="0"/>
              </a:rPr>
              <a:t>Daily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893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Objectives of the Study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334" y="1752600"/>
            <a:ext cx="9163334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500" dirty="0"/>
              <a:t>The general objective of the study is to develop an information kiosk that would be </a:t>
            </a:r>
            <a:r>
              <a:rPr lang="en-US" sz="2500" dirty="0" err="1"/>
              <a:t>Bacoor</a:t>
            </a:r>
            <a:r>
              <a:rPr lang="en-US" sz="2500" dirty="0"/>
              <a:t> National High School’s first digital assistant</a:t>
            </a:r>
            <a:r>
              <a:rPr lang="en-US" sz="25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500" dirty="0"/>
              <a:t>Specifically the study aims 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 smtClean="0"/>
              <a:t>Create a web-based program with the following features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100" dirty="0"/>
              <a:t>Creative dashboard for the index page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Navigation buttons for categorized information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Android application for updating the information in the Kiosk to be used by the </a:t>
            </a:r>
            <a:r>
              <a:rPr lang="en-US" sz="2000" dirty="0" smtClean="0"/>
              <a:t>faculty</a:t>
            </a:r>
            <a:endParaRPr lang="en-US" sz="25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To subject the project for evaluation to IT professionals and IT </a:t>
            </a:r>
            <a:r>
              <a:rPr lang="en-US" sz="2400" dirty="0" smtClean="0"/>
              <a:t>students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Objectives of the Study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334" y="1752600"/>
            <a:ext cx="9163334" cy="2286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Specifically </a:t>
            </a:r>
            <a:r>
              <a:rPr lang="en-US" sz="2800" dirty="0"/>
              <a:t>the study aims </a:t>
            </a:r>
            <a:r>
              <a:rPr lang="en-US" sz="2800" dirty="0" smtClean="0"/>
              <a:t>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To test the project using the ISO 9126 instrument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Determine the level of acceptability of the developed mobile game application according to evaluation criteria using ISO 9126 </a:t>
            </a:r>
            <a:r>
              <a:rPr lang="en-US" sz="2400" dirty="0" smtClean="0"/>
              <a:t>instrument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Gill Sans MT" panose="020B0502020104020203" pitchFamily="34" charset="0"/>
              </a:rPr>
              <a:t>Scope and Limitation of the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ll Sans MT" panose="020B0502020104020203" pitchFamily="34" charset="0"/>
              </a:rPr>
              <a:t>The project study </a:t>
            </a:r>
            <a:r>
              <a:rPr lang="en-US" sz="2800" dirty="0">
                <a:latin typeface="Gill Sans MT" panose="020B0502020104020203" pitchFamily="34" charset="0"/>
              </a:rPr>
              <a:t>focuses on </a:t>
            </a:r>
            <a:r>
              <a:rPr lang="en-US" sz="2800" dirty="0" smtClean="0">
                <a:latin typeface="Gill Sans MT" panose="020B0502020104020203" pitchFamily="34" charset="0"/>
              </a:rPr>
              <a:t>the</a:t>
            </a:r>
            <a:endParaRPr lang="en-US" sz="2800" dirty="0">
              <a:latin typeface="Gill Sans MT" panose="020B0502020104020203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Gill Sans MT" panose="020B0502020104020203" pitchFamily="34" charset="0"/>
              </a:rPr>
              <a:t>Design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Gill Sans MT" panose="020B0502020104020203" pitchFamily="34" charset="0"/>
              </a:rPr>
              <a:t>Creation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Gill Sans MT" panose="020B0502020104020203" pitchFamily="34" charset="0"/>
              </a:rPr>
              <a:t>Testing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Gill Sans MT" panose="020B0502020104020203" pitchFamily="34" charset="0"/>
              </a:rPr>
              <a:t>Improvement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Gill Sans MT" panose="020B0502020104020203" pitchFamily="34" charset="0"/>
              </a:rPr>
              <a:t>Evaluation</a:t>
            </a:r>
          </a:p>
          <a:p>
            <a:pPr lvl="1"/>
            <a:r>
              <a:rPr lang="en-US" sz="2800" dirty="0" smtClean="0">
                <a:latin typeface="Gill Sans MT" panose="020B0502020104020203" pitchFamily="34" charset="0"/>
              </a:rPr>
              <a:t>Of the Information Kiosk with Android App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648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ll Sans MT" panose="020B0502020104020203" pitchFamily="34" charset="0"/>
              </a:rPr>
              <a:t>Survey will be conducted among the students and teachers of BNHS.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ll Sans MT" panose="020B0502020104020203" pitchFamily="34" charset="0"/>
              </a:rPr>
              <a:t>Preliminary research will be conducted during first semester of SY 2017-2018 and development begins immediately afterwards.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391</Words>
  <Application>Microsoft Office PowerPoint</Application>
  <PresentationFormat>On-screen Show (4:3)</PresentationFormat>
  <Paragraphs>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Courier New</vt:lpstr>
      <vt:lpstr>Office Theme</vt:lpstr>
      <vt:lpstr>PowerPoint Presentation</vt:lpstr>
      <vt:lpstr>PowerPoint Presentation</vt:lpstr>
      <vt:lpstr>Development of Information Kiosk with Android Application Control for Bacoor National High School</vt:lpstr>
      <vt:lpstr>Background of the Study</vt:lpstr>
      <vt:lpstr>Background of the Study</vt:lpstr>
      <vt:lpstr>PowerPoint Presentation</vt:lpstr>
      <vt:lpstr>Objectives of the Study</vt:lpstr>
      <vt:lpstr>Objectives of the Study</vt:lpstr>
      <vt:lpstr>PowerPoint Presentation</vt:lpstr>
      <vt:lpstr>Topical Outline</vt:lpstr>
      <vt:lpstr>Conceptual Model</vt:lpstr>
      <vt:lpstr>Project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Mil@May#17</dc:creator>
  <cp:lastModifiedBy>JM</cp:lastModifiedBy>
  <cp:revision>205</cp:revision>
  <dcterms:created xsi:type="dcterms:W3CDTF">2006-08-16T00:00:00Z</dcterms:created>
  <dcterms:modified xsi:type="dcterms:W3CDTF">2017-09-14T03:27:38Z</dcterms:modified>
</cp:coreProperties>
</file>