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PT Sans Narrow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4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Shape 83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84" name="Shape 8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Shape 8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0" y="-25200"/>
            <a:ext cx="9144000" cy="34287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42360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F7B61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D2251"/>
              </a:buClr>
              <a:buSzPct val="100000"/>
              <a:buFont typeface="Josefin Sans"/>
              <a:buNone/>
              <a:defRPr b="1" sz="3600">
                <a:solidFill>
                  <a:srgbClr val="ED225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Josefin Sans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codepen.io/bosqueinvierno/pen/VWrryO" TargetMode="External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codepen.io/bosqueinvierno/pen/pwpWR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hide_show" TargetMode="External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jquery/tryit.asp?filename=tryjquery_toggle" TargetMode="External"/><Relationship Id="rId5" Type="http://schemas.openxmlformats.org/officeDocument/2006/relationships/hyperlink" Target="https://www.w3schools.com/jquery/tryit.asp?filename=tryjquery_toggle" TargetMode="External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fadein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://www.w3schools.com/jquery/tryit.asp?filename=tryjquery_fadeout" TargetMode="External"/><Relationship Id="rId7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fadetoggle" TargetMode="External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fadeto" TargetMode="External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eff_slideup_slidedown_call" TargetMode="External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eff_slideup_slidedown_speed" TargetMode="External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hyperlink" Target="http://www.w3schools.com/jquery/tryit.asp?filename=tryjquery_fadetoggle" TargetMode="External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AE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69925" y="2332525"/>
            <a:ext cx="7385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Eventos con jQuery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comunes Forms: .submit(), .change(), 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389025" y="1285575"/>
            <a:ext cx="8603100" cy="30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.submit():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Sucede cuando el formulario es enviado. Sólo se puede utilizar con elementos form.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F7B61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.change():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Sucede cuando cambia el valor de un elemento.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(Sólo se puede utilizar con elementos input, textarea y select).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1.png" id="216" name="Shape 216"/>
          <p:cNvPicPr preferRelativeResize="0"/>
          <p:nvPr/>
        </p:nvPicPr>
        <p:blipFill rotWithShape="1">
          <a:blip r:embed="rId4">
            <a:alphaModFix/>
          </a:blip>
          <a:srcRect b="47728" l="9328" r="52169" t="27921"/>
          <a:stretch/>
        </p:blipFill>
        <p:spPr>
          <a:xfrm>
            <a:off x="2115025" y="2363650"/>
            <a:ext cx="4808750" cy="156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217" name="Shape 217"/>
          <p:cNvPicPr preferRelativeResize="0"/>
          <p:nvPr/>
        </p:nvPicPr>
        <p:blipFill rotWithShape="1">
          <a:blip r:embed="rId5">
            <a:alphaModFix/>
          </a:blip>
          <a:srcRect b="42383" l="9329" r="34336" t="30900"/>
          <a:stretch/>
        </p:blipFill>
        <p:spPr>
          <a:xfrm>
            <a:off x="2115025" y="5391799"/>
            <a:ext cx="5151100" cy="12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Eventos no tan comunes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no tan comunes: .off() y .contextmenu()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311700" y="1285575"/>
            <a:ext cx="8621100" cy="30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.off():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Sirve para desvincular eventos. Por ejemplo para eliminar el evento click en a podríamos hacer lo siguiente: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.contextmenu():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activa cuando se hace click en el botón derecho del mouse (antes de que aparezca el menú contextual), o cuando se pulsa la tecla de menú contextual (tecla con símbolo          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5555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Podemos probar el funcionamiento del evento aquí.</a:t>
            </a:r>
          </a:p>
        </p:txBody>
      </p:sp>
      <p:sp>
        <p:nvSpPr>
          <p:cNvPr id="232" name="Shape 232"/>
          <p:cNvSpPr/>
          <p:nvPr/>
        </p:nvSpPr>
        <p:spPr>
          <a:xfrm>
            <a:off x="1227750" y="2300775"/>
            <a:ext cx="6789000" cy="10122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278900" y="2308700"/>
            <a:ext cx="65862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3600">
                <a:solidFill>
                  <a:srgbClr val="ED2251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r>
              <a:rPr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s-419" sz="36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“a”</a:t>
            </a:r>
            <a:r>
              <a:rPr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).off(</a:t>
            </a:r>
            <a:r>
              <a:rPr lang="es-419" sz="36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“click”</a:t>
            </a:r>
            <a:r>
              <a:rPr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5">
            <a:alphaModFix/>
          </a:blip>
          <a:srcRect b="70357" l="65422" r="32712" t="26324"/>
          <a:stretch/>
        </p:blipFill>
        <p:spPr>
          <a:xfrm>
            <a:off x="3124774" y="5016049"/>
            <a:ext cx="592048" cy="5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comunes teclado: notas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>
            <p:ph idx="4294967295" type="body"/>
          </p:nvPr>
        </p:nvSpPr>
        <p:spPr>
          <a:xfrm>
            <a:off x="311700" y="1447250"/>
            <a:ext cx="8520600" cy="49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¿Qué es un menú contextual?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menú contextual es un menú de opciones que aparece al hacer clic derecho sobre un elemento.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F7B61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ontexmenu.png"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000" y="3245700"/>
            <a:ext cx="5934001" cy="32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no tan comunes: .hover()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311700" y="1285575"/>
            <a:ext cx="8520600" cy="355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.hover():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Especifica dos funciones a ejecutar cuando el puntero del ratón pasa sobre los elementos seleccionados.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Este método activa tanto el evento MouseEnter y MouseLeave.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Podemos probar el funcionamiento del evento aquí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no tan comunes: .event.pageX y .event.pageY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311700" y="1285575"/>
            <a:ext cx="8520600" cy="30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.event.pageX: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Devuelve la posición del puntero del ratón , con relación al borde izquierdo del documento.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.event.pageY: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Devuelve la posición del puntero del ratón , con relación al borde superior del documento.</a:t>
            </a:r>
          </a:p>
        </p:txBody>
      </p:sp>
      <p:sp>
        <p:nvSpPr>
          <p:cNvPr id="260" name="Shape 260"/>
          <p:cNvSpPr/>
          <p:nvPr/>
        </p:nvSpPr>
        <p:spPr>
          <a:xfrm>
            <a:off x="2924725" y="2593350"/>
            <a:ext cx="2579100" cy="922200"/>
          </a:xfrm>
          <a:prstGeom prst="rect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924725" y="5353525"/>
            <a:ext cx="2579100" cy="922200"/>
          </a:xfrm>
          <a:prstGeom prst="rect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2" name="Shape 262"/>
          <p:cNvCxnSpPr/>
          <p:nvPr/>
        </p:nvCxnSpPr>
        <p:spPr>
          <a:xfrm>
            <a:off x="2852700" y="5374025"/>
            <a:ext cx="2679900" cy="0"/>
          </a:xfrm>
          <a:prstGeom prst="straightConnector1">
            <a:avLst/>
          </a:prstGeom>
          <a:noFill/>
          <a:ln cap="flat" cmpd="sng" w="114300">
            <a:solidFill>
              <a:srgbClr val="F7B61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924725" y="2600100"/>
            <a:ext cx="0" cy="908700"/>
          </a:xfrm>
          <a:prstGeom prst="straightConnector1">
            <a:avLst/>
          </a:prstGeom>
          <a:noFill/>
          <a:ln cap="flat" cmpd="sng" w="114300">
            <a:solidFill>
              <a:srgbClr val="F7B61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no tan comunes: .event.target y .event.type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 txBox="1"/>
          <p:nvPr>
            <p:ph idx="4294967295" type="body"/>
          </p:nvPr>
        </p:nvSpPr>
        <p:spPr>
          <a:xfrm>
            <a:off x="311700" y="1285575"/>
            <a:ext cx="8520600" cy="30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.event.target: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Devuelve qué elemento DOM ha activado el evento.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400">
              <a:solidFill>
                <a:srgbClr val="F7B61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.event.type: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Devuelve qué tipo de evento se desencadenó.</a:t>
            </a:r>
          </a:p>
        </p:txBody>
      </p:sp>
      <p:pic>
        <p:nvPicPr>
          <p:cNvPr descr="Captura de pantalla 2016-09-30 a las 3.20.00 p.m.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57" y="2491475"/>
            <a:ext cx="7719655" cy="12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6-09-30 a las 3.21.20 p.m..png"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125" y="4917374"/>
            <a:ext cx="6460325" cy="14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no tan comunes:  .select()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311700" y="1285575"/>
            <a:ext cx="8520600" cy="30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.select():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evento de selección se produce cuando se selecciona un texto (marcado) en un área de texto o un campo de texto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método de select( ) activa el evento de selección, o atribuye una función a ejecutar cuando se produce un evento select 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19343" l="32459" r="42015" t="70695"/>
          <a:stretch/>
        </p:blipFill>
        <p:spPr>
          <a:xfrm>
            <a:off x="487325" y="4417746"/>
            <a:ext cx="8169339" cy="16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Especiales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11700" y="2754850"/>
            <a:ext cx="4875000" cy="109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hide y show</a:t>
            </a:r>
          </a:p>
        </p:txBody>
      </p:sp>
      <p:cxnSp>
        <p:nvCxnSpPr>
          <p:cNvPr id="296" name="Shape 29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 txBox="1"/>
          <p:nvPr>
            <p:ph idx="4294967295" type="body"/>
          </p:nvPr>
        </p:nvSpPr>
        <p:spPr>
          <a:xfrm>
            <a:off x="311700" y="1285575"/>
            <a:ext cx="4961400" cy="13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.hide():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Oculta elementos HTML.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.show():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Muestra los elementos.</a:t>
            </a:r>
          </a:p>
        </p:txBody>
      </p:sp>
      <p:pic>
        <p:nvPicPr>
          <p:cNvPr descr="1.png" id="298" name="Shape 29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2510" l="8190" r="53046" t="22598"/>
          <a:stretch/>
        </p:blipFill>
        <p:spPr>
          <a:xfrm>
            <a:off x="5447875" y="1440774"/>
            <a:ext cx="3544248" cy="23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>
            <p:ph idx="4294967295" type="body"/>
          </p:nvPr>
        </p:nvSpPr>
        <p:spPr>
          <a:xfrm>
            <a:off x="389025" y="2754850"/>
            <a:ext cx="4961400" cy="13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(selector).hide(speed,callback);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(selector).show(speed,callback);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>
            <p:ph idx="4294967295" type="body"/>
          </p:nvPr>
        </p:nvSpPr>
        <p:spPr>
          <a:xfrm>
            <a:off x="311700" y="4224125"/>
            <a:ext cx="8520600" cy="22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de velocidad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speed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(opcional) especifica la velocidad de la ocultación/muestra, y puede tomar los siguientes valores: </a:t>
            </a:r>
            <a:r>
              <a:rPr b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slow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fast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 </a:t>
            </a:r>
            <a:r>
              <a:rPr b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miliseconds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callback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(opcional) es una función a ejecutar después de que el método hide o show se completa.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Recordando: </a:t>
            </a: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311700" y="1285576"/>
            <a:ext cx="8520600" cy="15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eventos comunican acciones realizadas tanto por el navegador como por el usuario, y ayudan a mejorar la interacción entre una persona y un sitio web.  </a:t>
            </a:r>
          </a:p>
        </p:txBody>
      </p:sp>
      <p:pic>
        <p:nvPicPr>
          <p:cNvPr descr="http://empanadasexpress.esy.es/wp-content/uploads/2015/08/click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25" y="34899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yanivshoval.files.wordpress.com/2015/12/keypress.jp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749" y="3341412"/>
            <a:ext cx="4251950" cy="27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60050" y="2582600"/>
            <a:ext cx="5223900" cy="76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toggle</a:t>
            </a:r>
          </a:p>
        </p:txBody>
      </p:sp>
      <p:cxnSp>
        <p:nvCxnSpPr>
          <p:cNvPr id="308" name="Shape 30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" name="Shape 309"/>
          <p:cNvSpPr txBox="1"/>
          <p:nvPr>
            <p:ph idx="4294967295" type="body"/>
          </p:nvPr>
        </p:nvSpPr>
        <p:spPr>
          <a:xfrm>
            <a:off x="389012" y="1367662"/>
            <a:ext cx="8606700" cy="375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.toggle():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Alterna entre los métodos hide() y show().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Oculta elementos que se ven y muestra elementos ocultos.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de velocidad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speed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(opcional) puede tomar los siguientes valores: slow, fast o miliseconds.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callback (opcional) es una función a ejecutar después de completar el evento toggle()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													</a:t>
            </a:r>
            <a:r>
              <a:rPr b="1" lang="es-419" sz="2000">
                <a:solidFill>
                  <a:srgbClr val="FAAE27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Ver funcionamiento</a:t>
            </a:r>
            <a:r>
              <a:rPr lang="es-419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					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1.png" id="310" name="Shape 310"/>
          <p:cNvPicPr preferRelativeResize="0"/>
          <p:nvPr/>
        </p:nvPicPr>
        <p:blipFill rotWithShape="1">
          <a:blip r:embed="rId6">
            <a:alphaModFix/>
          </a:blip>
          <a:srcRect b="42376" l="10239" r="47690" t="31133"/>
          <a:stretch/>
        </p:blipFill>
        <p:spPr>
          <a:xfrm>
            <a:off x="613249" y="5124874"/>
            <a:ext cx="5318898" cy="1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2170875" y="2795825"/>
            <a:ext cx="4900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(selector).toggle(speed,callback);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389012" y="3673925"/>
            <a:ext cx="5157900" cy="1051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.fadeIn() y .fadeOut()</a:t>
            </a:r>
          </a:p>
        </p:txBody>
      </p:sp>
      <p:cxnSp>
        <p:nvCxnSpPr>
          <p:cNvPr id="319" name="Shape 319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0" name="Shape 320"/>
          <p:cNvSpPr txBox="1"/>
          <p:nvPr>
            <p:ph idx="4294967295" type="body"/>
          </p:nvPr>
        </p:nvSpPr>
        <p:spPr>
          <a:xfrm>
            <a:off x="311700" y="1285575"/>
            <a:ext cx="5157900" cy="133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.fadeIn():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Usado para aparecer en un elemento oculto.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.fadeOut():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Usado para desaparecer un elemento visible.</a:t>
            </a:r>
          </a:p>
        </p:txBody>
      </p:sp>
      <p:sp>
        <p:nvSpPr>
          <p:cNvPr id="321" name="Shape 321"/>
          <p:cNvSpPr txBox="1"/>
          <p:nvPr>
            <p:ph idx="4294967295" type="body"/>
          </p:nvPr>
        </p:nvSpPr>
        <p:spPr>
          <a:xfrm>
            <a:off x="417837" y="3691350"/>
            <a:ext cx="5446200" cy="10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(selector).fadeIn(speed,callback);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(selector).fadeOut(speed,callback);</a:t>
            </a:r>
          </a:p>
        </p:txBody>
      </p:sp>
      <p:pic>
        <p:nvPicPr>
          <p:cNvPr descr="1.png" id="322" name="Shape 3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48640" l="7884" r="56823" t="20748"/>
          <a:stretch/>
        </p:blipFill>
        <p:spPr>
          <a:xfrm>
            <a:off x="5764825" y="1446987"/>
            <a:ext cx="3227298" cy="140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323" name="Shape 32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43265" l="8907" r="51627" t="26018"/>
          <a:stretch/>
        </p:blipFill>
        <p:spPr>
          <a:xfrm>
            <a:off x="5764825" y="3060850"/>
            <a:ext cx="3227300" cy="145601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>
            <p:ph idx="4294967295" type="body"/>
          </p:nvPr>
        </p:nvSpPr>
        <p:spPr>
          <a:xfrm>
            <a:off x="143425" y="4926850"/>
            <a:ext cx="8688900" cy="167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de velocidad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speed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(opcional) especifica la duración del efecto. Puede tomar los siguientes valores: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slow,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fast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miliseconds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callback 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(opcional) es una función que se ejecuta cuando el efecto se haya completado.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.fadeToggle() 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311700" y="1285575"/>
            <a:ext cx="8680500" cy="24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.fadeToggle():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Alterna entre el métodos fadeIn y fadeOut.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de velocidad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speed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(opcional) especifica la duración del efecto. Puede tomar los siguientes valores: slow, fast o miliseconds.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</a:t>
            </a:r>
            <a:r>
              <a:rPr b="1" i="1"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callback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(opcional) es una función que se ejecutará cuando el efecto se haya completado.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1828037" y="3818000"/>
            <a:ext cx="5532600" cy="544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4294967295" type="body"/>
          </p:nvPr>
        </p:nvSpPr>
        <p:spPr>
          <a:xfrm>
            <a:off x="1856862" y="3835425"/>
            <a:ext cx="5619000" cy="5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(selector).fadeToggle(speed,callback);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1.png" id="335" name="Shape 33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50902" l="8909" r="52099" t="20140"/>
          <a:stretch/>
        </p:blipFill>
        <p:spPr>
          <a:xfrm>
            <a:off x="2789262" y="4711274"/>
            <a:ext cx="3565474" cy="14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.fadeTo() 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231750" y="1196000"/>
            <a:ext cx="8680500" cy="24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.fadeTo():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Permite la decoloración a una opacidad dada (valor entre 0 y 1).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de velocidad opcional especifica la duración del efecto. Puede tomar los siguientes valores: slow, fast o miliseconds.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de opacidad especifica el n</a:t>
            </a: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ivel de opacidad que queremos asignar al elemento, el valor deberá estar entre 0.00 y 1.00.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callback opcional es una función a ejecutar después de que el efecto se haya completado.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196212" y="3818025"/>
            <a:ext cx="6220200" cy="48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4294967295" type="body"/>
          </p:nvPr>
        </p:nvSpPr>
        <p:spPr>
          <a:xfrm>
            <a:off x="1281888" y="3749025"/>
            <a:ext cx="6220199" cy="3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(selector).fadeTo(speed,opacity,callback);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1.png" id="346" name="Shape 34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43019" l="8908" r="45641" t="25273"/>
          <a:stretch/>
        </p:blipFill>
        <p:spPr>
          <a:xfrm>
            <a:off x="3932712" y="1863526"/>
            <a:ext cx="4156176" cy="16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 slideDown()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4" name="Shape 354"/>
          <p:cNvSpPr txBox="1"/>
          <p:nvPr>
            <p:ph idx="4294967295" type="body"/>
          </p:nvPr>
        </p:nvSpPr>
        <p:spPr>
          <a:xfrm>
            <a:off x="311700" y="1285575"/>
            <a:ext cx="8520600" cy="1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.slideDown():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Desliza hacia abajo  los elementos seleccionados.</a:t>
            </a:r>
          </a:p>
        </p:txBody>
      </p:sp>
      <p:sp>
        <p:nvSpPr>
          <p:cNvPr id="355" name="Shape 355"/>
          <p:cNvSpPr/>
          <p:nvPr/>
        </p:nvSpPr>
        <p:spPr>
          <a:xfrm>
            <a:off x="389025" y="2538850"/>
            <a:ext cx="6182399" cy="48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4294967295" type="body"/>
          </p:nvPr>
        </p:nvSpPr>
        <p:spPr>
          <a:xfrm>
            <a:off x="389024" y="2538850"/>
            <a:ext cx="6888600" cy="5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(selector).slideDown(speed,easing,callback)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1.png" id="357" name="Shape 35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6804" l="8526" r="54057" t="27527"/>
          <a:stretch/>
        </p:blipFill>
        <p:spPr>
          <a:xfrm>
            <a:off x="389024" y="3256125"/>
            <a:ext cx="3421398" cy="18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4294967295" type="body"/>
          </p:nvPr>
        </p:nvSpPr>
        <p:spPr>
          <a:xfrm>
            <a:off x="3819225" y="3113825"/>
            <a:ext cx="5172900" cy="34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Speed especifica la duración del efecto. Puede tomar los valores: slow, fast o miliseconds.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Easing puede recibir los valores linear (velocidad lineal) y swing (lento al comienzo y al final, y rápido al medio)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callback (opcional). Es una función que se ejecutará cuando el efecto se haya completado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 slideUp()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" name="Shape 366"/>
          <p:cNvSpPr txBox="1"/>
          <p:nvPr>
            <p:ph idx="4294967295" type="body"/>
          </p:nvPr>
        </p:nvSpPr>
        <p:spPr>
          <a:xfrm>
            <a:off x="311700" y="1285575"/>
            <a:ext cx="8520600" cy="1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.slideUp():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Oculta/desliza hacia arriba los elementos seleccionados.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89025" y="2538850"/>
            <a:ext cx="6182399" cy="48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4294967295" type="body"/>
          </p:nvPr>
        </p:nvSpPr>
        <p:spPr>
          <a:xfrm>
            <a:off x="389024" y="2538850"/>
            <a:ext cx="6888600" cy="5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(selector).slideUp(speed,easing,callback)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>
            <p:ph idx="4294967295" type="body"/>
          </p:nvPr>
        </p:nvSpPr>
        <p:spPr>
          <a:xfrm>
            <a:off x="3819225" y="3113825"/>
            <a:ext cx="5172900" cy="34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Speed especifica la duración del efecto. Puede tomar los valores: "slow", "fast", o miliseconds.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Easing puede recibir los valores “linear” (velocidad lineal) y “swing” (lento al comienzo y al final, y rápido al medio)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Font typeface="Raleway"/>
              <a:buChar char="-"/>
            </a:pPr>
            <a:r>
              <a:rPr lang="es-419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parámetro callback (opcional) es una función a ejecutar cuando el efecto se haya completado.</a:t>
            </a:r>
          </a:p>
        </p:txBody>
      </p:sp>
      <p:pic>
        <p:nvPicPr>
          <p:cNvPr descr="1.png" id="370" name="Shape 37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7078" l="8034" r="53994" t="25155"/>
          <a:stretch/>
        </p:blipFill>
        <p:spPr>
          <a:xfrm>
            <a:off x="389025" y="3256125"/>
            <a:ext cx="3472199" cy="19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Especiales:  slideToggle()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>
            <p:ph idx="4294967295" type="body"/>
          </p:nvPr>
        </p:nvSpPr>
        <p:spPr>
          <a:xfrm>
            <a:off x="311700" y="1285575"/>
            <a:ext cx="8606700" cy="6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.slideToggle():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Alterna entre los métodos slideIn() y slideOut()</a:t>
            </a:r>
          </a:p>
        </p:txBody>
      </p:sp>
      <p:sp>
        <p:nvSpPr>
          <p:cNvPr id="379" name="Shape 379"/>
          <p:cNvSpPr/>
          <p:nvPr/>
        </p:nvSpPr>
        <p:spPr>
          <a:xfrm>
            <a:off x="1148412" y="2551525"/>
            <a:ext cx="6483300" cy="48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1170762" y="2521975"/>
            <a:ext cx="6888600" cy="5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s-419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(selector).fadeToggle(speed,easing,callback)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1.png" id="381" name="Shape 38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50492" l="8189" r="49266" t="19322"/>
          <a:stretch/>
        </p:blipFill>
        <p:spPr>
          <a:xfrm>
            <a:off x="486349" y="3257898"/>
            <a:ext cx="7807451" cy="30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Eventos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vs. On</a:t>
            </a:r>
          </a:p>
        </p:txBody>
      </p:sp>
      <p:cxnSp>
        <p:nvCxnSpPr>
          <p:cNvPr id="387" name="Shape 387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vs. On</a:t>
            </a:r>
          </a:p>
        </p:txBody>
      </p:sp>
      <p:cxnSp>
        <p:nvCxnSpPr>
          <p:cNvPr id="394" name="Shape 394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5" name="Shape 395"/>
          <p:cNvSpPr txBox="1"/>
          <p:nvPr>
            <p:ph idx="4294967295" type="body"/>
          </p:nvPr>
        </p:nvSpPr>
        <p:spPr>
          <a:xfrm>
            <a:off x="311700" y="1196000"/>
            <a:ext cx="8520600" cy="273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En la última versión de jQuery han intentado unificar las APIs de manejo de eventos en los métodos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on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off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Estos métodos sustituyen a los antiguos bind(), delegate() y live().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 comparamos el uso de on() con el de atajos que ya existían, como click(), tenemos el siguiente código: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17" y="3930499"/>
            <a:ext cx="8018757" cy="27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vs. On</a:t>
            </a:r>
          </a:p>
        </p:txBody>
      </p:sp>
      <p:cxnSp>
        <p:nvCxnSpPr>
          <p:cNvPr id="403" name="Shape 403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4" name="Shape 404"/>
          <p:cNvSpPr txBox="1"/>
          <p:nvPr>
            <p:ph idx="4294967295" type="body"/>
          </p:nvPr>
        </p:nvSpPr>
        <p:spPr>
          <a:xfrm>
            <a:off x="311700" y="1466500"/>
            <a:ext cx="9045600" cy="3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Estas dos construcciones son equivalentes, pero on() permite hacer muchas más cosas.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Una de las cosas más interesantes es que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permite usar un mismo manejador de eventos para múltiples elementos html suscribiendo el manejador a un elemento padre.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Eventos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 jQuery 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vs. On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2" name="Shape 412"/>
          <p:cNvSpPr txBox="1"/>
          <p:nvPr>
            <p:ph idx="4294967295" type="body"/>
          </p:nvPr>
        </p:nvSpPr>
        <p:spPr>
          <a:xfrm>
            <a:off x="311700" y="980775"/>
            <a:ext cx="8680500" cy="3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 u="sng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Ejemplo: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 por algún motivo queremos asignar el mismo manejador de eventos a todos los elementos &lt;a&gt;, podemos hacerlo de la siguiente forma:</a:t>
            </a:r>
          </a:p>
        </p:txBody>
      </p:sp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002" y="1643475"/>
            <a:ext cx="3671874" cy="1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550" y="4836100"/>
            <a:ext cx="7846775" cy="13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vs. On: Ventajas.</a:t>
            </a:r>
          </a:p>
        </p:txBody>
      </p:sp>
      <p:cxnSp>
        <p:nvCxnSpPr>
          <p:cNvPr id="421" name="Shape 42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2" name="Shape 422"/>
          <p:cNvSpPr txBox="1"/>
          <p:nvPr>
            <p:ph idx="4294967295" type="body"/>
          </p:nvPr>
        </p:nvSpPr>
        <p:spPr>
          <a:xfrm>
            <a:off x="311700" y="1285575"/>
            <a:ext cx="8606700" cy="3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-"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Sólo se crea una única función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independientemente del número de elementos &lt;a&gt; que tengamos, reduciendo el consumo de recursos.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666666"/>
              </a:buClr>
              <a:buSzPct val="100000"/>
              <a:buFont typeface="Raleway"/>
              <a:buChar char="-"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 válido para elementos que no existen todavía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Si apareciera un nuevo elemento &lt;a&gt; dentro del &lt;div&gt;, automáticamente estaríamos manejando su evento click. Esto es especialmente útil cuando generamos html dinámicamente.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Diferencias entre bind, live, delegate y on</a:t>
            </a:r>
          </a:p>
        </p:txBody>
      </p:sp>
      <p:cxnSp>
        <p:nvCxnSpPr>
          <p:cNvPr id="429" name="Shape 429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0" name="Shape 430"/>
          <p:cNvSpPr txBox="1"/>
          <p:nvPr>
            <p:ph idx="4294967295" type="body"/>
          </p:nvPr>
        </p:nvSpPr>
        <p:spPr>
          <a:xfrm>
            <a:off x="311700" y="1285575"/>
            <a:ext cx="8448000" cy="508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Cronológicamente, la primera en aparecer fue </a:t>
            </a:r>
            <a:r>
              <a:rPr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bind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Después apareció </a:t>
            </a:r>
            <a:r>
              <a:rPr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live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para cubrir lo que no llenaba bind (la delegación de eventos), pero live no funcionaba como se esperaba, así que incorporaron </a:t>
            </a:r>
            <a:r>
              <a:rPr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delegate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en detrimento de live.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Por último y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para evitar que la gente se volviera loca teniendo que decidir si utilizar bind, live o delegate, surgió </a:t>
            </a: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on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que en un solo método reúne la funcionalidad de todos los métodos anteriores.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.on()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8" name="Shape 438"/>
          <p:cNvSpPr txBox="1"/>
          <p:nvPr>
            <p:ph idx="4294967295" type="body"/>
          </p:nvPr>
        </p:nvSpPr>
        <p:spPr>
          <a:xfrm>
            <a:off x="311700" y="1285575"/>
            <a:ext cx="8680500" cy="3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.on():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opción más recomendable. Se ha diseñado para substituir los eventos</a:t>
            </a:r>
            <a:r>
              <a:rPr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delegate()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y </a:t>
            </a:r>
            <a:r>
              <a:rPr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bind()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Si estamos usando bind() pasar a usar on() es tan fácil como cambiar las etiquetas, una por la otra.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Este método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cede al controlador de eventos del documento a los nuevos elementos que coincidan con los criterios de nuestra condición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Con el fin de mejorar su eficiencia, on() debe unirse de forma específica, no generalizada.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.on()</a:t>
            </a:r>
          </a:p>
        </p:txBody>
      </p:sp>
      <p:cxnSp>
        <p:nvCxnSpPr>
          <p:cNvPr id="445" name="Shape 44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6" name="Shape 446"/>
          <p:cNvSpPr txBox="1"/>
          <p:nvPr>
            <p:ph idx="4294967295" type="body"/>
          </p:nvPr>
        </p:nvSpPr>
        <p:spPr>
          <a:xfrm>
            <a:off x="311700" y="1285575"/>
            <a:ext cx="8680500" cy="34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diferencia más notable con </a:t>
            </a:r>
            <a:r>
              <a:rPr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live()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es que con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on()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sólo realiza una llamada en vez de las </a:t>
            </a:r>
            <a:r>
              <a:rPr i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 llamadas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que realiza live(). Dicho de otra forma, cuando hacemos click en un elemento, si lo manejamos con on() sólo se hará una llamada al DOM desde ese elemento.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 manejamos el evento click con live() se harán tantas llamadas como elementos haya en la página en la que estamos trabajando.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con jQuery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11700" y="1285576"/>
            <a:ext cx="8520600" cy="15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eventos siguen siendo los mismos usando JavaScript puro o jQuery, ya que el evento en sí (por ejemplo click) no cambia, 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sólo cambia el modo de escribirlo.</a:t>
            </a:r>
          </a:p>
        </p:txBody>
      </p:sp>
      <p:pic>
        <p:nvPicPr>
          <p:cNvPr descr="Captura de pantalla de 2016-09-22 16-46-16.png" id="160" name="Shape 160"/>
          <p:cNvPicPr preferRelativeResize="0"/>
          <p:nvPr/>
        </p:nvPicPr>
        <p:blipFill rotWithShape="1">
          <a:blip r:embed="rId4">
            <a:alphaModFix/>
          </a:blip>
          <a:srcRect b="49110" l="14501" r="61997" t="25099"/>
          <a:stretch/>
        </p:blipFill>
        <p:spPr>
          <a:xfrm>
            <a:off x="311699" y="3175075"/>
            <a:ext cx="3235623" cy="199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2016-09-22 16-46-16.png" id="161" name="Shape 161"/>
          <p:cNvPicPr preferRelativeResize="0"/>
          <p:nvPr/>
        </p:nvPicPr>
        <p:blipFill rotWithShape="1">
          <a:blip r:embed="rId5">
            <a:alphaModFix/>
          </a:blip>
          <a:srcRect b="19763" l="14836" r="47998" t="54446"/>
          <a:stretch/>
        </p:blipFill>
        <p:spPr>
          <a:xfrm>
            <a:off x="4161024" y="3175075"/>
            <a:ext cx="4831101" cy="18847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547325" y="3510350"/>
            <a:ext cx="1357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6000">
                <a:solidFill>
                  <a:srgbClr val="F7B617"/>
                </a:solidFill>
              </a:rPr>
              <a:t>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Eventos comunes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comunes </a:t>
            </a: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mouse: .click() y .dblclick()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311700" y="1285576"/>
            <a:ext cx="8520600" cy="15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.click():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función se ejecuta cuando el usuario hace clic en el elemento HTML.</a:t>
            </a:r>
          </a:p>
        </p:txBody>
      </p:sp>
      <p:pic>
        <p:nvPicPr>
          <p:cNvPr descr="1.png" id="177" name="Shape 177"/>
          <p:cNvPicPr preferRelativeResize="0"/>
          <p:nvPr/>
        </p:nvPicPr>
        <p:blipFill rotWithShape="1">
          <a:blip r:embed="rId4">
            <a:alphaModFix/>
          </a:blip>
          <a:srcRect b="41117" l="8669" r="52664" t="32088"/>
          <a:stretch/>
        </p:blipFill>
        <p:spPr>
          <a:xfrm>
            <a:off x="2804162" y="2438400"/>
            <a:ext cx="3535675" cy="12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311700" y="3784951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.dblclick():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función se ejecuta cuando el usuario hace doble clic en el elemento HTML.</a:t>
            </a:r>
          </a:p>
        </p:txBody>
      </p:sp>
      <p:pic>
        <p:nvPicPr>
          <p:cNvPr descr="1.png" id="179" name="Shape 179"/>
          <p:cNvPicPr preferRelativeResize="0"/>
          <p:nvPr/>
        </p:nvPicPr>
        <p:blipFill rotWithShape="1">
          <a:blip r:embed="rId5">
            <a:alphaModFix/>
          </a:blip>
          <a:srcRect b="42437" l="9666" r="47334" t="30768"/>
          <a:stretch/>
        </p:blipFill>
        <p:spPr>
          <a:xfrm>
            <a:off x="2606049" y="5029224"/>
            <a:ext cx="3931924" cy="1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comunes</a:t>
            </a: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 mouse: .mouseEnter() y .mouseLeave()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311700" y="1285576"/>
            <a:ext cx="8520600" cy="152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.mouseenter():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produce cuando el puntero del ratón está sobre el elemento seleccionado.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.mouseleave():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produce cuando el puntero del ratón sale del elemento seleccionado.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1.png" id="188" name="Shape 188"/>
          <p:cNvPicPr preferRelativeResize="0"/>
          <p:nvPr/>
        </p:nvPicPr>
        <p:blipFill rotWithShape="1">
          <a:blip r:embed="rId4">
            <a:alphaModFix/>
          </a:blip>
          <a:srcRect b="28221" l="8333" r="30166" t="29937"/>
          <a:stretch/>
        </p:blipFill>
        <p:spPr>
          <a:xfrm>
            <a:off x="826329" y="3785697"/>
            <a:ext cx="7491350" cy="25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comunes teclado: .keyDown, .keyPress, .keyUp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311700" y="1361100"/>
            <a:ext cx="9045600" cy="549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.keydown():</a:t>
            </a:r>
            <a:r>
              <a:rPr b="1" lang="es-419" sz="24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ejecuta</a:t>
            </a: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cuando s</a:t>
            </a:r>
            <a:r>
              <a:rPr lang="es-419" sz="2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 pulsa la tecla, comienzo de la presión.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.keypress():</a:t>
            </a:r>
            <a:r>
              <a:rPr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ejecuta cuando la tecla está presionada.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.keyup():</a:t>
            </a: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ejecuta cuando l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tecla es soltada.</a:t>
            </a:r>
          </a:p>
        </p:txBody>
      </p:sp>
      <p:pic>
        <p:nvPicPr>
          <p:cNvPr descr="1.png" id="197" name="Shape 197"/>
          <p:cNvPicPr preferRelativeResize="0"/>
          <p:nvPr/>
        </p:nvPicPr>
        <p:blipFill rotWithShape="1">
          <a:blip r:embed="rId4">
            <a:alphaModFix/>
          </a:blip>
          <a:srcRect b="45779" l="6823" r="38328" t="20628"/>
          <a:stretch/>
        </p:blipFill>
        <p:spPr>
          <a:xfrm>
            <a:off x="471250" y="3601550"/>
            <a:ext cx="5501949" cy="188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98" name="Shape 198"/>
          <p:cNvPicPr preferRelativeResize="0"/>
          <p:nvPr/>
        </p:nvPicPr>
        <p:blipFill rotWithShape="1">
          <a:blip r:embed="rId5">
            <a:alphaModFix/>
          </a:blip>
          <a:srcRect b="45373" l="8668" r="51998" t="26147"/>
          <a:stretch/>
        </p:blipFill>
        <p:spPr>
          <a:xfrm>
            <a:off x="4698000" y="5121679"/>
            <a:ext cx="4134300" cy="164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65750" y="1524000"/>
            <a:ext cx="8520600" cy="4556700"/>
          </a:xfrm>
          <a:prstGeom prst="rect">
            <a:avLst/>
          </a:prstGeom>
          <a:noFill/>
          <a:ln cap="flat" cmpd="sng" w="19050">
            <a:solidFill>
              <a:srgbClr val="FAAE2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Eventos comunes teclado: notas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681600" y="1620850"/>
            <a:ext cx="7780800" cy="39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F7B617"/>
                </a:solidFill>
                <a:latin typeface="Raleway"/>
                <a:ea typeface="Raleway"/>
                <a:cs typeface="Raleway"/>
                <a:sym typeface="Raleway"/>
              </a:rPr>
              <a:t>Notas: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-El evento de </a:t>
            </a:r>
            <a:r>
              <a:rPr b="1" i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keypress()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es similar al evento </a:t>
            </a:r>
            <a:r>
              <a:rPr b="1" i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keydown()</a:t>
            </a:r>
            <a:r>
              <a:rPr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sin embargo, el evento de keypress() no se dispara para todas las teclas (por ejemplo ALT, CTRL, SHIFT, ESC).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s-419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