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6" r:id="rId3"/>
    <p:sldMasterId id="2147483677" r:id="rId4"/>
    <p:sldMasterId id="214748367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PT Sans Narrow"/>
      <p:regular r:id="rId26"/>
      <p:bold r:id="rId27"/>
    </p:embeddedFont>
    <p:embeddedFont>
      <p:font typeface="Montserrat"/>
      <p:regular r:id="rId28"/>
      <p:bold r:id="rId29"/>
      <p:italic r:id="rId30"/>
      <p:boldItalic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regular.fntdata"/><Relationship Id="rId21" Type="http://schemas.openxmlformats.org/officeDocument/2006/relationships/slide" Target="slides/slide15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font" Target="fonts/PTSansNarrow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Montserrat-regular.fntdata"/><Relationship Id="rId27" Type="http://schemas.openxmlformats.org/officeDocument/2006/relationships/font" Target="fonts/PTSansNarrow-bold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5.xml"/><Relationship Id="rId33" Type="http://schemas.openxmlformats.org/officeDocument/2006/relationships/font" Target="fonts/OpenSans-bold.fntdata"/><Relationship Id="rId10" Type="http://schemas.openxmlformats.org/officeDocument/2006/relationships/slide" Target="slides/slide4.xml"/><Relationship Id="rId32" Type="http://schemas.openxmlformats.org/officeDocument/2006/relationships/font" Target="fonts/OpenSans-regular.fntdata"/><Relationship Id="rId13" Type="http://schemas.openxmlformats.org/officeDocument/2006/relationships/slide" Target="slides/slide7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6.xml"/><Relationship Id="rId34" Type="http://schemas.openxmlformats.org/officeDocument/2006/relationships/font" Target="fonts/OpenSans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6"/>
            <a:ext cx="8520599" cy="2736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599" cy="1056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474833"/>
            <a:ext cx="8520599" cy="261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02966"/>
            <a:ext cx="8520599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Shape 55"/>
          <p:cNvGrpSpPr/>
          <p:nvPr/>
        </p:nvGrpSpPr>
        <p:grpSpPr>
          <a:xfrm>
            <a:off x="1004144" y="1362666"/>
            <a:ext cx="7136667" cy="203194"/>
            <a:chOff x="1346428" y="1011300"/>
            <a:chExt cx="6452100" cy="152400"/>
          </a:xfrm>
        </p:grpSpPr>
        <p:cxnSp>
          <p:nvCxnSpPr>
            <p:cNvPr id="56" name="Shape 56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rgbClr val="F7B61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" name="Shape 57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rgbClr val="F7B617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8" name="Shape 58"/>
          <p:cNvGrpSpPr/>
          <p:nvPr/>
        </p:nvGrpSpPr>
        <p:grpSpPr>
          <a:xfrm>
            <a:off x="1004151" y="5292001"/>
            <a:ext cx="7136667" cy="203194"/>
            <a:chOff x="1346435" y="3969087"/>
            <a:chExt cx="6452100" cy="152400"/>
          </a:xfrm>
        </p:grpSpPr>
        <p:cxnSp>
          <p:nvCxnSpPr>
            <p:cNvPr id="59" name="Shape 59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rgbClr val="F7B61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" name="Shape 60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rgbClr val="F7B617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1" name="Shape 61"/>
          <p:cNvSpPr txBox="1"/>
          <p:nvPr>
            <p:ph type="ctrTitle"/>
          </p:nvPr>
        </p:nvSpPr>
        <p:spPr>
          <a:xfrm>
            <a:off x="1004150" y="2335685"/>
            <a:ext cx="7136700" cy="1363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400"/>
            </a:lvl1pPr>
            <a:lvl2pPr lvl="1" rtl="0" algn="ctr">
              <a:spcBef>
                <a:spcPts val="0"/>
              </a:spcBef>
              <a:buSzPct val="100000"/>
              <a:defRPr sz="5400"/>
            </a:lvl2pPr>
            <a:lvl3pPr lvl="2" rtl="0" algn="ctr">
              <a:spcBef>
                <a:spcPts val="0"/>
              </a:spcBef>
              <a:buSzPct val="100000"/>
              <a:defRPr sz="5400"/>
            </a:lvl3pPr>
            <a:lvl4pPr lvl="3" rtl="0" algn="ctr">
              <a:spcBef>
                <a:spcPts val="0"/>
              </a:spcBef>
              <a:buSzPct val="100000"/>
              <a:defRPr sz="5400"/>
            </a:lvl4pPr>
            <a:lvl5pPr lvl="4" rtl="0" algn="ctr">
              <a:spcBef>
                <a:spcPts val="0"/>
              </a:spcBef>
              <a:buSzPct val="100000"/>
              <a:defRPr sz="5400"/>
            </a:lvl5pPr>
            <a:lvl6pPr lvl="5" rtl="0" algn="ctr">
              <a:spcBef>
                <a:spcPts val="0"/>
              </a:spcBef>
              <a:buSzPct val="100000"/>
              <a:defRPr sz="5400"/>
            </a:lvl6pPr>
            <a:lvl7pPr lvl="6" rtl="0" algn="ctr">
              <a:spcBef>
                <a:spcPts val="0"/>
              </a:spcBef>
              <a:buSzPct val="100000"/>
              <a:defRPr sz="5400"/>
            </a:lvl7pPr>
            <a:lvl8pPr lvl="7" rtl="0" algn="ctr">
              <a:spcBef>
                <a:spcPts val="0"/>
              </a:spcBef>
              <a:buSzPct val="100000"/>
              <a:defRPr sz="5400"/>
            </a:lvl8pPr>
            <a:lvl9pPr lvl="8" rtl="0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2137225" y="3800052"/>
            <a:ext cx="4870500" cy="1056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-50" y="-25200"/>
            <a:ext cx="9144000" cy="3428700"/>
          </a:xfrm>
          <a:prstGeom prst="rect">
            <a:avLst/>
          </a:prstGeom>
          <a:solidFill>
            <a:srgbClr val="F7B61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>
            <p:ph type="title"/>
          </p:nvPr>
        </p:nvSpPr>
        <p:spPr>
          <a:xfrm>
            <a:off x="311700" y="4236000"/>
            <a:ext cx="8571300" cy="1256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rgbClr val="F7B61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688233"/>
            <a:ext cx="3999900" cy="4403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6" name="Shape 76"/>
          <p:cNvSpPr txBox="1"/>
          <p:nvPr>
            <p:ph idx="2" type="body"/>
          </p:nvPr>
        </p:nvSpPr>
        <p:spPr>
          <a:xfrm>
            <a:off x="4832400" y="1688233"/>
            <a:ext cx="3999900" cy="4403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  <p:sp>
        <p:nvSpPr>
          <p:cNvPr id="78" name="Shape 78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rgbClr val="F7B61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rgbClr val="F7B617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90250" y="701800"/>
            <a:ext cx="56136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rgbClr val="F7B61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1" name="Shape 91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Shape 92"/>
          <p:cNvSpPr txBox="1"/>
          <p:nvPr>
            <p:ph type="title"/>
          </p:nvPr>
        </p:nvSpPr>
        <p:spPr>
          <a:xfrm>
            <a:off x="265500" y="1386233"/>
            <a:ext cx="4045200" cy="2234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93" name="Shape 93"/>
          <p:cNvSpPr txBox="1"/>
          <p:nvPr>
            <p:ph idx="1" type="subTitle"/>
          </p:nvPr>
        </p:nvSpPr>
        <p:spPr>
          <a:xfrm>
            <a:off x="265500" y="3635833"/>
            <a:ext cx="4045200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599" cy="1122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5640966"/>
            <a:ext cx="5998800" cy="798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>
            <p:ph type="title"/>
          </p:nvPr>
        </p:nvSpPr>
        <p:spPr>
          <a:xfrm>
            <a:off x="311700" y="1739800"/>
            <a:ext cx="8520600" cy="2051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3994200"/>
            <a:ext cx="8520600" cy="142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8556790" y="6333133"/>
            <a:ext cx="5487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ctrTitle"/>
          </p:nvPr>
        </p:nvSpPr>
        <p:spPr>
          <a:xfrm>
            <a:off x="685800" y="2111123"/>
            <a:ext cx="7772400" cy="1546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48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48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48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48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48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48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48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556790" y="6333133"/>
            <a:ext cx="5487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2" type="body"/>
          </p:nvPr>
        </p:nvSpPr>
        <p:spPr>
          <a:xfrm>
            <a:off x="4692273" y="1600200"/>
            <a:ext cx="3994499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8556790" y="6333133"/>
            <a:ext cx="5487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8556790" y="6333133"/>
            <a:ext cx="5487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8556790" y="6333133"/>
            <a:ext cx="5487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2" type="sldNum"/>
          </p:nvPr>
        </p:nvSpPr>
        <p:spPr>
          <a:xfrm>
            <a:off x="8556790" y="6333133"/>
            <a:ext cx="5487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740800"/>
            <a:ext cx="2807999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852800"/>
            <a:ext cx="2807999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600200"/>
            <a:ext cx="6367800" cy="5454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644233"/>
            <a:ext cx="4045199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737433"/>
            <a:ext cx="4045199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-419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ED2251"/>
              </a:buClr>
              <a:buSzPct val="100000"/>
              <a:buFont typeface="Josefin Sans"/>
              <a:buNone/>
              <a:defRPr b="1" sz="3600">
                <a:solidFill>
                  <a:srgbClr val="ED225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Josefin Sans"/>
              <a:defRPr sz="18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Josefin Sans"/>
              <a:defRPr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Josefin Sans"/>
              <a:defRPr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Josefin Sans"/>
              <a:defRPr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Josefin Sans"/>
              <a:defRPr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Josefin Sans"/>
              <a:defRPr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Josefin Sans"/>
              <a:defRPr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Josefin Sans"/>
              <a:defRPr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Josefin Sans"/>
              <a:defRPr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s-419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8556790" y="6333133"/>
            <a:ext cx="5487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hyperlink" Target="http://jquery.com/" TargetMode="External"/><Relationship Id="rId5" Type="http://schemas.openxmlformats.org/officeDocument/2006/relationships/hyperlink" Target="https://developers.google.com/speed/libraries/#jquery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AAE27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/>
        </p:nvSpPr>
        <p:spPr>
          <a:xfrm>
            <a:off x="769925" y="2332525"/>
            <a:ext cx="7385400" cy="20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3C3C3B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-419" sz="7000">
                <a:solidFill>
                  <a:srgbClr val="3C3C3B"/>
                </a:solidFill>
                <a:latin typeface="Montserrat"/>
                <a:ea typeface="Montserrat"/>
                <a:cs typeface="Montserrat"/>
                <a:sym typeface="Montserrat"/>
              </a:rPr>
              <a:t>Introducción a jQuery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oratoria_Isotipo CodeAcademy.png"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700" y="137733"/>
            <a:ext cx="485425" cy="4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 txBox="1"/>
          <p:nvPr/>
        </p:nvSpPr>
        <p:spPr>
          <a:xfrm>
            <a:off x="311700" y="5220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22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Selectores de elementos</a:t>
            </a:r>
          </a:p>
        </p:txBody>
      </p:sp>
      <p:cxnSp>
        <p:nvCxnSpPr>
          <p:cNvPr id="208" name="Shape 208"/>
          <p:cNvCxnSpPr/>
          <p:nvPr/>
        </p:nvCxnSpPr>
        <p:spPr>
          <a:xfrm>
            <a:off x="389025" y="1196000"/>
            <a:ext cx="425400" cy="0"/>
          </a:xfrm>
          <a:prstGeom prst="straightConnector1">
            <a:avLst/>
          </a:prstGeom>
          <a:noFill/>
          <a:ln cap="flat" cmpd="sng" w="381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09" name="Shape 209"/>
          <p:cNvSpPr txBox="1"/>
          <p:nvPr>
            <p:ph idx="4294967295" type="body"/>
          </p:nvPr>
        </p:nvSpPr>
        <p:spPr>
          <a:xfrm>
            <a:off x="311700" y="1518300"/>
            <a:ext cx="8520600" cy="118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jQuery utiliza selectores CSS para seleccionar elementos HTML.</a:t>
            </a:r>
          </a:p>
        </p:txBody>
      </p:sp>
      <p:pic>
        <p:nvPicPr>
          <p:cNvPr id="210" name="Shape 2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63" y="3022899"/>
            <a:ext cx="9012673" cy="219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oratoria_Isotipo CodeAcademy.png"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700" y="137733"/>
            <a:ext cx="485425" cy="4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311700" y="5220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22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Selectores de atributos</a:t>
            </a:r>
          </a:p>
        </p:txBody>
      </p:sp>
      <p:cxnSp>
        <p:nvCxnSpPr>
          <p:cNvPr id="217" name="Shape 217"/>
          <p:cNvCxnSpPr/>
          <p:nvPr/>
        </p:nvCxnSpPr>
        <p:spPr>
          <a:xfrm>
            <a:off x="389025" y="1196000"/>
            <a:ext cx="425400" cy="0"/>
          </a:xfrm>
          <a:prstGeom prst="straightConnector1">
            <a:avLst/>
          </a:prstGeom>
          <a:noFill/>
          <a:ln cap="flat" cmpd="sng" w="381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18" name="Shape 218"/>
          <p:cNvSpPr txBox="1"/>
          <p:nvPr>
            <p:ph idx="4294967295" type="body"/>
          </p:nvPr>
        </p:nvSpPr>
        <p:spPr>
          <a:xfrm>
            <a:off x="311700" y="1518300"/>
            <a:ext cx="8520600" cy="118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jQuery utiliza expresiones XPath para seleccionar elementos con atributos dados.</a:t>
            </a:r>
          </a:p>
        </p:txBody>
      </p:sp>
      <p:pic>
        <p:nvPicPr>
          <p:cNvPr id="219" name="Shape 219"/>
          <p:cNvPicPr preferRelativeResize="0"/>
          <p:nvPr/>
        </p:nvPicPr>
        <p:blipFill rotWithShape="1">
          <a:blip r:embed="rId4">
            <a:alphaModFix/>
          </a:blip>
          <a:srcRect b="3047" l="0" r="941" t="5150"/>
          <a:stretch/>
        </p:blipFill>
        <p:spPr>
          <a:xfrm>
            <a:off x="132774" y="2933325"/>
            <a:ext cx="8878474" cy="307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oratoria_Isotipo CodeAcademy.png" id="224" name="Shape 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700" y="137733"/>
            <a:ext cx="485425" cy="4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 txBox="1"/>
          <p:nvPr/>
        </p:nvSpPr>
        <p:spPr>
          <a:xfrm>
            <a:off x="311700" y="5220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22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Selectores de elementos de formularios</a:t>
            </a:r>
          </a:p>
        </p:txBody>
      </p:sp>
      <p:cxnSp>
        <p:nvCxnSpPr>
          <p:cNvPr id="226" name="Shape 226"/>
          <p:cNvCxnSpPr/>
          <p:nvPr/>
        </p:nvCxnSpPr>
        <p:spPr>
          <a:xfrm>
            <a:off x="389025" y="1196000"/>
            <a:ext cx="425400" cy="0"/>
          </a:xfrm>
          <a:prstGeom prst="straightConnector1">
            <a:avLst/>
          </a:prstGeom>
          <a:noFill/>
          <a:ln cap="flat" cmpd="sng" w="381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27" name="Shape 227"/>
          <p:cNvSpPr txBox="1"/>
          <p:nvPr>
            <p:ph idx="4294967295" type="body"/>
          </p:nvPr>
        </p:nvSpPr>
        <p:spPr>
          <a:xfrm>
            <a:off x="311700" y="1357900"/>
            <a:ext cx="8520600" cy="118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Selecciona todos los elementos input, textarea, select y button.</a:t>
            </a:r>
          </a:p>
        </p:txBody>
      </p:sp>
      <p:pic>
        <p:nvPicPr>
          <p:cNvPr id="228" name="Shape 2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9" y="2540200"/>
            <a:ext cx="8520599" cy="3017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oratoria_Isotipo CodeAcademy.png" id="233" name="Shape 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700" y="137733"/>
            <a:ext cx="485425" cy="4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Shape 234"/>
          <p:cNvSpPr txBox="1"/>
          <p:nvPr/>
        </p:nvSpPr>
        <p:spPr>
          <a:xfrm>
            <a:off x="311700" y="5220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22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Selectores jerárquicos</a:t>
            </a:r>
          </a:p>
        </p:txBody>
      </p:sp>
      <p:cxnSp>
        <p:nvCxnSpPr>
          <p:cNvPr id="235" name="Shape 235"/>
          <p:cNvCxnSpPr/>
          <p:nvPr/>
        </p:nvCxnSpPr>
        <p:spPr>
          <a:xfrm>
            <a:off x="389025" y="1196000"/>
            <a:ext cx="425400" cy="0"/>
          </a:xfrm>
          <a:prstGeom prst="straightConnector1">
            <a:avLst/>
          </a:prstGeom>
          <a:noFill/>
          <a:ln cap="flat" cmpd="sng" w="381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36" name="Shape 236"/>
          <p:cNvSpPr txBox="1"/>
          <p:nvPr>
            <p:ph idx="4294967295" type="body"/>
          </p:nvPr>
        </p:nvSpPr>
        <p:spPr>
          <a:xfrm>
            <a:off x="311700" y="1401937"/>
            <a:ext cx="8520600" cy="118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Selecciona todos los elementos descendientes de otros elementos.</a:t>
            </a:r>
          </a:p>
        </p:txBody>
      </p:sp>
      <p:pic>
        <p:nvPicPr>
          <p:cNvPr id="237" name="Shape 2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449" y="2584250"/>
            <a:ext cx="7815099" cy="371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C3C3B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/>
        </p:nvSpPr>
        <p:spPr>
          <a:xfrm>
            <a:off x="544500" y="667650"/>
            <a:ext cx="8167500" cy="49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Refinar selecciones</a:t>
            </a:r>
          </a:p>
        </p:txBody>
      </p:sp>
      <p:cxnSp>
        <p:nvCxnSpPr>
          <p:cNvPr id="243" name="Shape 243"/>
          <p:cNvCxnSpPr/>
          <p:nvPr/>
        </p:nvCxnSpPr>
        <p:spPr>
          <a:xfrm>
            <a:off x="4239150" y="4824175"/>
            <a:ext cx="665700" cy="0"/>
          </a:xfrm>
          <a:prstGeom prst="straightConnector1">
            <a:avLst/>
          </a:prstGeom>
          <a:noFill/>
          <a:ln cap="flat" cmpd="sng" w="1143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oratoria_Isotipo CodeAcademy.png" id="248" name="Shape 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700" y="137733"/>
            <a:ext cx="485425" cy="4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Shape 249"/>
          <p:cNvSpPr txBox="1"/>
          <p:nvPr/>
        </p:nvSpPr>
        <p:spPr>
          <a:xfrm>
            <a:off x="311700" y="5220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22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Refinar selecciones</a:t>
            </a:r>
          </a:p>
        </p:txBody>
      </p:sp>
      <p:cxnSp>
        <p:nvCxnSpPr>
          <p:cNvPr id="250" name="Shape 250"/>
          <p:cNvCxnSpPr/>
          <p:nvPr/>
        </p:nvCxnSpPr>
        <p:spPr>
          <a:xfrm>
            <a:off x="389025" y="1196000"/>
            <a:ext cx="425400" cy="0"/>
          </a:xfrm>
          <a:prstGeom prst="straightConnector1">
            <a:avLst/>
          </a:prstGeom>
          <a:noFill/>
          <a:ln cap="flat" cmpd="sng" w="381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51" name="Shape 251"/>
          <p:cNvSpPr txBox="1"/>
          <p:nvPr>
            <p:ph idx="4294967295" type="body"/>
          </p:nvPr>
        </p:nvSpPr>
        <p:spPr>
          <a:xfrm>
            <a:off x="311700" y="1401937"/>
            <a:ext cx="8520600" cy="118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A veces, se puede obtener una selección que contiene más de lo que se necesita; en este caso, es necesario refinar dicha selección. jQuery ofrece varios métodos para poder obtener exactamente lo que deseamos.</a:t>
            </a:r>
          </a:p>
        </p:txBody>
      </p:sp>
      <p:pic>
        <p:nvPicPr>
          <p:cNvPr descr="refinamiento.png" id="252" name="Shape 2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37" y="3575400"/>
            <a:ext cx="8992124" cy="1522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oratoria_Isotipo CodeAcademy.png"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700" y="137733"/>
            <a:ext cx="485425" cy="4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311700" y="5220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22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¿Qué es jQuery?</a:t>
            </a:r>
          </a:p>
        </p:txBody>
      </p:sp>
      <p:cxnSp>
        <p:nvCxnSpPr>
          <p:cNvPr id="142" name="Shape 142"/>
          <p:cNvCxnSpPr/>
          <p:nvPr/>
        </p:nvCxnSpPr>
        <p:spPr>
          <a:xfrm>
            <a:off x="389025" y="1196000"/>
            <a:ext cx="425400" cy="0"/>
          </a:xfrm>
          <a:prstGeom prst="straightConnector1">
            <a:avLst/>
          </a:prstGeom>
          <a:noFill/>
          <a:ln cap="flat" cmpd="sng" w="381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3" name="Shape 143"/>
          <p:cNvSpPr txBox="1"/>
          <p:nvPr>
            <p:ph idx="4294967295" type="body"/>
          </p:nvPr>
        </p:nvSpPr>
        <p:spPr>
          <a:xfrm>
            <a:off x="311700" y="1285575"/>
            <a:ext cx="8520600" cy="382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j</a:t>
            </a: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Query es simplemente una librería específica de código JavaScrip</a:t>
            </a:r>
            <a:r>
              <a:rPr lang="es-419" sz="2400">
                <a:solidFill>
                  <a:srgbClr val="66666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t que ha sido diseñada específicamente para simplificar el desplazamiento de un documento HTML, la animación, la gestión de eventos y las interacciones Ajax.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Ha sido optimizado para trabajar con una variedad de navegadores automáticamente. Como verás jQuery satisface la mayoría de sus necesidades y </a:t>
            </a:r>
            <a:r>
              <a:rPr b="1"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requiere</a:t>
            </a: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 </a:t>
            </a:r>
            <a:r>
              <a:rPr b="1"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mucho menos código que el JavaScript convencional.</a:t>
            </a:r>
          </a:p>
          <a:p>
            <a: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oratoria_Isotipo CodeAcademy.png"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700" y="137733"/>
            <a:ext cx="485425" cy="4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311700" y="5220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22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¿Cómo empezar a usar jQuery?</a:t>
            </a:r>
          </a:p>
        </p:txBody>
      </p:sp>
      <p:cxnSp>
        <p:nvCxnSpPr>
          <p:cNvPr id="150" name="Shape 150"/>
          <p:cNvCxnSpPr/>
          <p:nvPr/>
        </p:nvCxnSpPr>
        <p:spPr>
          <a:xfrm>
            <a:off x="389025" y="1196000"/>
            <a:ext cx="425400" cy="0"/>
          </a:xfrm>
          <a:prstGeom prst="straightConnector1">
            <a:avLst/>
          </a:prstGeom>
          <a:noFill/>
          <a:ln cap="flat" cmpd="sng" w="381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1" name="Shape 151"/>
          <p:cNvSpPr txBox="1"/>
          <p:nvPr>
            <p:ph idx="4294967295" type="body"/>
          </p:nvPr>
        </p:nvSpPr>
        <p:spPr>
          <a:xfrm>
            <a:off x="311700" y="1518300"/>
            <a:ext cx="8520600" cy="382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Clr>
                <a:srgbClr val="666666"/>
              </a:buClr>
              <a:buSzPct val="100000"/>
              <a:buFont typeface="Raleway"/>
              <a:buAutoNum type="arabicPeriod"/>
            </a:pP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En primer lugar, debemos descargar la versión más actual de jQuery. Lo podemos hacer desde la propia </a:t>
            </a:r>
            <a:r>
              <a:rPr b="1" lang="es-419" sz="2400">
                <a:solidFill>
                  <a:srgbClr val="FAAE27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web de jQuer</a:t>
            </a:r>
            <a:r>
              <a:rPr b="1" lang="es-419" sz="2400">
                <a:solidFill>
                  <a:srgbClr val="FAAE27"/>
                </a:solidFill>
                <a:latin typeface="Raleway"/>
                <a:ea typeface="Raleway"/>
                <a:cs typeface="Raleway"/>
                <a:sym typeface="Raleway"/>
              </a:rPr>
              <a:t>y</a:t>
            </a: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Clr>
                <a:srgbClr val="666666"/>
              </a:buClr>
              <a:buSzPct val="100000"/>
              <a:buFont typeface="Raleway"/>
              <a:buAutoNum type="arabicPeriod"/>
            </a:pP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Agregarlo desde un CDN:  </a:t>
            </a:r>
          </a:p>
          <a:p>
            <a:pPr indent="-381000" lvl="1" marL="91440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Clr>
                <a:srgbClr val="666666"/>
              </a:buClr>
              <a:buSzPct val="100000"/>
              <a:buFont typeface="Raleway"/>
              <a:buAutoNum type="alphaLcPeriod"/>
            </a:pPr>
            <a:r>
              <a:rPr b="1" lang="es-419" sz="2400">
                <a:solidFill>
                  <a:srgbClr val="FAAE27"/>
                </a:solidFill>
                <a:latin typeface="Raleway"/>
                <a:ea typeface="Raleway"/>
                <a:cs typeface="Raleway"/>
                <a:sym typeface="Raleway"/>
                <a:hlinkClick r:id="rId5"/>
              </a:rPr>
              <a:t>Google Hosted Libraries</a:t>
            </a:r>
          </a:p>
          <a:p>
            <a:pPr indent="457200"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oratoria_Isotipo CodeAcademy.png"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700" y="137733"/>
            <a:ext cx="485425" cy="4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/>
        </p:nvSpPr>
        <p:spPr>
          <a:xfrm>
            <a:off x="311700" y="5220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22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Cargar jQuery en nuestro proyecto</a:t>
            </a:r>
          </a:p>
        </p:txBody>
      </p:sp>
      <p:cxnSp>
        <p:nvCxnSpPr>
          <p:cNvPr id="158" name="Shape 158"/>
          <p:cNvCxnSpPr/>
          <p:nvPr/>
        </p:nvCxnSpPr>
        <p:spPr>
          <a:xfrm>
            <a:off x="389025" y="1196000"/>
            <a:ext cx="425400" cy="0"/>
          </a:xfrm>
          <a:prstGeom prst="straightConnector1">
            <a:avLst/>
          </a:prstGeom>
          <a:noFill/>
          <a:ln cap="flat" cmpd="sng" w="381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9" name="Shape 159"/>
          <p:cNvSpPr txBox="1"/>
          <p:nvPr>
            <p:ph idx="4294967295" type="body"/>
          </p:nvPr>
        </p:nvSpPr>
        <p:spPr>
          <a:xfrm>
            <a:off x="311700" y="1353850"/>
            <a:ext cx="8520600" cy="118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24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jQ</a:t>
            </a: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uery debe ser uno de los </a:t>
            </a:r>
            <a:r>
              <a:rPr b="1"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primeros scripts</a:t>
            </a: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en ser cargados pues muchas de las librerías modernas dependen de él (incluido Bootstrap).</a:t>
            </a:r>
            <a:br>
              <a:rPr lang="es-419" sz="20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lang="es-419" sz="20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lang="es-419" sz="20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lang="es-419" sz="20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</a:br>
          </a:p>
        </p:txBody>
      </p:sp>
      <p:pic>
        <p:nvPicPr>
          <p:cNvPr descr="Screen Shot 2015-10-10 at 10.54.06 AM.png" id="160" name="Shape 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2880900"/>
            <a:ext cx="7983673" cy="3243824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/>
          <p:nvPr/>
        </p:nvSpPr>
        <p:spPr>
          <a:xfrm>
            <a:off x="996475" y="4976600"/>
            <a:ext cx="7060150" cy="288250"/>
          </a:xfrm>
          <a:prstGeom prst="flowChartProcess">
            <a:avLst/>
          </a:prstGeom>
          <a:noFill/>
          <a:ln cap="flat" cmpd="sng" w="19050">
            <a:solidFill>
              <a:srgbClr val="F7B617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2" name="Shape 162"/>
          <p:cNvCxnSpPr/>
          <p:nvPr/>
        </p:nvCxnSpPr>
        <p:spPr>
          <a:xfrm flipH="1">
            <a:off x="7696625" y="5116825"/>
            <a:ext cx="1219500" cy="309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C3C3B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/>
        </p:nvSpPr>
        <p:spPr>
          <a:xfrm>
            <a:off x="544500" y="667650"/>
            <a:ext cx="8167500" cy="49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Sintaxis JQuery</a:t>
            </a:r>
          </a:p>
        </p:txBody>
      </p:sp>
      <p:cxnSp>
        <p:nvCxnSpPr>
          <p:cNvPr id="168" name="Shape 168"/>
          <p:cNvCxnSpPr/>
          <p:nvPr/>
        </p:nvCxnSpPr>
        <p:spPr>
          <a:xfrm>
            <a:off x="4239150" y="4824175"/>
            <a:ext cx="665700" cy="0"/>
          </a:xfrm>
          <a:prstGeom prst="straightConnector1">
            <a:avLst/>
          </a:prstGeom>
          <a:noFill/>
          <a:ln cap="flat" cmpd="sng" w="1143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oratoria_Isotipo CodeAcademy.png"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700" y="137733"/>
            <a:ext cx="485425" cy="4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/>
        </p:nvSpPr>
        <p:spPr>
          <a:xfrm>
            <a:off x="311700" y="5220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22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Sintaxis jQuery</a:t>
            </a:r>
          </a:p>
        </p:txBody>
      </p:sp>
      <p:cxnSp>
        <p:nvCxnSpPr>
          <p:cNvPr id="175" name="Shape 175"/>
          <p:cNvCxnSpPr/>
          <p:nvPr/>
        </p:nvCxnSpPr>
        <p:spPr>
          <a:xfrm>
            <a:off x="389025" y="1196000"/>
            <a:ext cx="425400" cy="0"/>
          </a:xfrm>
          <a:prstGeom prst="straightConnector1">
            <a:avLst/>
          </a:prstGeom>
          <a:noFill/>
          <a:ln cap="flat" cmpd="sng" w="381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76" name="Shape 176"/>
          <p:cNvSpPr txBox="1"/>
          <p:nvPr>
            <p:ph idx="4294967295" type="body"/>
          </p:nvPr>
        </p:nvSpPr>
        <p:spPr>
          <a:xfrm>
            <a:off x="311700" y="1528525"/>
            <a:ext cx="8520600" cy="146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jQ</a:t>
            </a: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uery tiene una sintaxis muy sencilla. Los comandos se reconocen por comenzar con el símbolo "</a:t>
            </a:r>
            <a:r>
              <a:rPr b="1"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$</a:t>
            </a: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". Ahora, la forma de una sentencia es la siguiente:</a:t>
            </a:r>
            <a:br>
              <a:rPr lang="es-419" sz="20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lang="es-419" sz="20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lang="es-419" sz="20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</a:br>
          </a:p>
        </p:txBody>
      </p:sp>
      <p:pic>
        <p:nvPicPr>
          <p:cNvPr id="177" name="Shape 177"/>
          <p:cNvPicPr preferRelativeResize="0"/>
          <p:nvPr/>
        </p:nvPicPr>
        <p:blipFill rotWithShape="1">
          <a:blip r:embed="rId4">
            <a:alphaModFix/>
          </a:blip>
          <a:srcRect b="29288" l="0" r="0" t="21387"/>
          <a:stretch/>
        </p:blipFill>
        <p:spPr>
          <a:xfrm>
            <a:off x="389025" y="3324449"/>
            <a:ext cx="8520600" cy="1281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oratoria_Isotipo CodeAcademy.png"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700" y="137733"/>
            <a:ext cx="485425" cy="4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 txBox="1"/>
          <p:nvPr/>
        </p:nvSpPr>
        <p:spPr>
          <a:xfrm>
            <a:off x="311700" y="5220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22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Sintaxis jQuery </a:t>
            </a:r>
          </a:p>
        </p:txBody>
      </p:sp>
      <p:cxnSp>
        <p:nvCxnSpPr>
          <p:cNvPr id="184" name="Shape 184"/>
          <p:cNvCxnSpPr/>
          <p:nvPr/>
        </p:nvCxnSpPr>
        <p:spPr>
          <a:xfrm>
            <a:off x="389025" y="1196000"/>
            <a:ext cx="425400" cy="0"/>
          </a:xfrm>
          <a:prstGeom prst="straightConnector1">
            <a:avLst/>
          </a:prstGeom>
          <a:noFill/>
          <a:ln cap="flat" cmpd="sng" w="381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85" name="Shape 185"/>
          <p:cNvSpPr txBox="1"/>
          <p:nvPr>
            <p:ph idx="4294967295" type="body"/>
          </p:nvPr>
        </p:nvSpPr>
        <p:spPr>
          <a:xfrm>
            <a:off x="311700" y="1518300"/>
            <a:ext cx="8520600" cy="118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Para añadir un código de jQuery que se ejecute en cuanto se cargue el documento de nuestra web añadimos las siguientes líneas:</a:t>
            </a:r>
          </a:p>
          <a:p>
            <a:pPr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Este comienzo es típico de JQuery y lo que dice es que cuando el documento </a:t>
            </a:r>
            <a:r>
              <a:rPr i="1"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(document)</a:t>
            </a: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esté listo </a:t>
            </a:r>
            <a:r>
              <a:rPr i="1"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(ready)</a:t>
            </a: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se ejecute la función que sigue a continuación.</a:t>
            </a:r>
          </a:p>
          <a:p>
            <a:pPr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86" name="Shape 186"/>
          <p:cNvPicPr preferRelativeResize="0"/>
          <p:nvPr/>
        </p:nvPicPr>
        <p:blipFill rotWithShape="1">
          <a:blip r:embed="rId4">
            <a:alphaModFix/>
          </a:blip>
          <a:srcRect b="21258" l="0" r="0" t="17387"/>
          <a:stretch/>
        </p:blipFill>
        <p:spPr>
          <a:xfrm>
            <a:off x="1651825" y="2933325"/>
            <a:ext cx="5840349" cy="1804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C3C3B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/>
        </p:nvSpPr>
        <p:spPr>
          <a:xfrm>
            <a:off x="544500" y="667650"/>
            <a:ext cx="8167500" cy="49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Sintaxis de Selectores</a:t>
            </a:r>
          </a:p>
        </p:txBody>
      </p:sp>
      <p:cxnSp>
        <p:nvCxnSpPr>
          <p:cNvPr id="192" name="Shape 192"/>
          <p:cNvCxnSpPr/>
          <p:nvPr/>
        </p:nvCxnSpPr>
        <p:spPr>
          <a:xfrm>
            <a:off x="4239150" y="4824175"/>
            <a:ext cx="665700" cy="0"/>
          </a:xfrm>
          <a:prstGeom prst="straightConnector1">
            <a:avLst/>
          </a:prstGeom>
          <a:noFill/>
          <a:ln cap="flat" cmpd="sng" w="1143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oratoria_Isotipo CodeAcademy.png"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700" y="137733"/>
            <a:ext cx="485425" cy="4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 txBox="1"/>
          <p:nvPr/>
        </p:nvSpPr>
        <p:spPr>
          <a:xfrm>
            <a:off x="311700" y="5220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22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Sintaxis de selectores</a:t>
            </a:r>
          </a:p>
        </p:txBody>
      </p:sp>
      <p:cxnSp>
        <p:nvCxnSpPr>
          <p:cNvPr id="199" name="Shape 199"/>
          <p:cNvCxnSpPr/>
          <p:nvPr/>
        </p:nvCxnSpPr>
        <p:spPr>
          <a:xfrm>
            <a:off x="389025" y="1196000"/>
            <a:ext cx="425400" cy="0"/>
          </a:xfrm>
          <a:prstGeom prst="straightConnector1">
            <a:avLst/>
          </a:prstGeom>
          <a:noFill/>
          <a:ln cap="flat" cmpd="sng" w="381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00" name="Shape 200"/>
          <p:cNvSpPr txBox="1"/>
          <p:nvPr>
            <p:ph idx="4294967295" type="body"/>
          </p:nvPr>
        </p:nvSpPr>
        <p:spPr>
          <a:xfrm>
            <a:off x="311700" y="1518300"/>
            <a:ext cx="8520600" cy="118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Los selectores te permiten seleccionar y manipular elementos HTML. Es posible seleccionar por nombre, nombre y atributo o contenido.</a:t>
            </a:r>
          </a:p>
        </p:txBody>
      </p:sp>
      <p:pic>
        <p:nvPicPr>
          <p:cNvPr id="201" name="Shape 2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1359" y="3585225"/>
            <a:ext cx="7121274" cy="191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