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PT Sans Narrow"/>
      <p:regular r:id="rId33"/>
      <p:bold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4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Shape 83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84" name="Shape 84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Shape 8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0" y="-25200"/>
            <a:ext cx="9144000" cy="34287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42360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F7B61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D2251"/>
              </a:buClr>
              <a:buSzPct val="100000"/>
              <a:buFont typeface="Josefin Sans"/>
              <a:buNone/>
              <a:defRPr b="1" sz="3600">
                <a:solidFill>
                  <a:srgbClr val="ED225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Josefin Sans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AE2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69925" y="2332525"/>
            <a:ext cx="7273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7000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rPr>
              <a:t>Manejo del </a:t>
            </a:r>
            <a:r>
              <a:rPr lang="es-419" sz="7000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rPr>
              <a:t>DOM con jQuery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Navegando el</a:t>
            </a: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DOM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11700" y="26941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.children() y </a:t>
            </a: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.parent()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389025" y="81165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311700" y="1285574"/>
            <a:ext cx="8520600" cy="25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.children():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un grupo de elementos que contienen todos los hijos inmediatos únicos de cada grupo de elementos previamente seleccionados.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.parent():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el padre directo de un elemento. Si la selección es de un grupo de elementos, obtiene un grupo de sus padres directos únicos.</a:t>
            </a:r>
          </a:p>
        </p:txBody>
      </p:sp>
      <p:sp>
        <p:nvSpPr>
          <p:cNvPr id="228" name="Shape 228"/>
          <p:cNvSpPr/>
          <p:nvPr/>
        </p:nvSpPr>
        <p:spPr>
          <a:xfrm>
            <a:off x="1942650" y="3136400"/>
            <a:ext cx="52587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1913850" y="3145275"/>
            <a:ext cx="5316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).children();</a:t>
            </a:r>
          </a:p>
        </p:txBody>
      </p:sp>
      <p:sp>
        <p:nvSpPr>
          <p:cNvPr id="230" name="Shape 230"/>
          <p:cNvSpPr/>
          <p:nvPr/>
        </p:nvSpPr>
        <p:spPr>
          <a:xfrm>
            <a:off x="1942650" y="5670500"/>
            <a:ext cx="52587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1913850" y="5679375"/>
            <a:ext cx="5316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).parent();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11700" y="23374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parents()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389025" y="81165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311700" y="1285575"/>
            <a:ext cx="8520600" cy="42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.parents():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Obtiene los ancestros/antepasados de los elementos filtrados por el selector.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Los métodos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parents()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y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parent()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son similares, excepto que este último sólo se desplaza un solo nivel en el árbol DOM.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Además,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$( "html" ).parent()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un conjunto que contiene el documento, mientras que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$( "html" ).parents()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un conjunto vacío.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942650" y="5801800"/>
            <a:ext cx="52587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1913850" y="5810675"/>
            <a:ext cx="5316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).parents(selector);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2393725" y="6009750"/>
            <a:ext cx="44376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352225" y="13771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.find() y .each(),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429550" y="81165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289350" y="1100449"/>
            <a:ext cx="8520600" cy="17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.find():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una nueva selección que contiene aquellos elementos descendientes de la selección previa que cumplen la condición dada.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.each():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Itera sobre cada elemento especificado (especificados utilizando el selector) y ejecuta la función de devolución de llamada para cada elemento.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284700" y="5964300"/>
            <a:ext cx="4913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).each(function);</a:t>
            </a:r>
          </a:p>
        </p:txBody>
      </p:sp>
      <p:sp>
        <p:nvSpPr>
          <p:cNvPr id="252" name="Shape 252"/>
          <p:cNvSpPr/>
          <p:nvPr/>
        </p:nvSpPr>
        <p:spPr>
          <a:xfrm>
            <a:off x="1465800" y="3142125"/>
            <a:ext cx="61677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1332000" y="3142125"/>
            <a:ext cx="6435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).find(selector para encontrar);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331900" y="13771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.first(), y .next(),</a:t>
            </a:r>
          </a:p>
        </p:txBody>
      </p:sp>
      <p:cxnSp>
        <p:nvCxnSpPr>
          <p:cNvPr id="260" name="Shape 260"/>
          <p:cNvCxnSpPr/>
          <p:nvPr/>
        </p:nvCxnSpPr>
        <p:spPr>
          <a:xfrm>
            <a:off x="470000" y="67995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1" name="Shape 261"/>
          <p:cNvSpPr/>
          <p:nvPr/>
        </p:nvSpPr>
        <p:spPr>
          <a:xfrm>
            <a:off x="2352450" y="4995675"/>
            <a:ext cx="35586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289350" y="1337412"/>
            <a:ext cx="8520600" cy="17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.first():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el primer elemento en el conjunto de los elementos coincidentes.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.next():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el hermano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inmediatamente siguiente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del elemento en el conjunto de los elementos coincidentes.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525250" y="4995675"/>
            <a:ext cx="3213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).next();</a:t>
            </a:r>
          </a:p>
        </p:txBody>
      </p:sp>
      <p:sp>
        <p:nvSpPr>
          <p:cNvPr id="264" name="Shape 264"/>
          <p:cNvSpPr/>
          <p:nvPr/>
        </p:nvSpPr>
        <p:spPr>
          <a:xfrm>
            <a:off x="2856100" y="2705750"/>
            <a:ext cx="34722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2684700" y="2705750"/>
            <a:ext cx="37299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).first();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.prev() y .siblings()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3" name="Shape 273"/>
          <p:cNvSpPr/>
          <p:nvPr/>
        </p:nvSpPr>
        <p:spPr>
          <a:xfrm>
            <a:off x="2528675" y="5071500"/>
            <a:ext cx="44376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4294967295" type="body"/>
          </p:nvPr>
        </p:nvSpPr>
        <p:spPr>
          <a:xfrm>
            <a:off x="289350" y="1337412"/>
            <a:ext cx="8520600" cy="17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.prev():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el hermano anterior del elemento en el conjunto de los elementos coincidentes.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.siblings():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Devuelve todos los hermanos del elemento especificado.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312550" y="5071500"/>
            <a:ext cx="4913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).siblings();</a:t>
            </a:r>
          </a:p>
        </p:txBody>
      </p:sp>
      <p:sp>
        <p:nvSpPr>
          <p:cNvPr id="276" name="Shape 276"/>
          <p:cNvSpPr/>
          <p:nvPr/>
        </p:nvSpPr>
        <p:spPr>
          <a:xfrm>
            <a:off x="2528750" y="2724300"/>
            <a:ext cx="44376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2528600" y="2724300"/>
            <a:ext cx="4235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).prev();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jQuery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311700" y="191151"/>
            <a:ext cx="85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0" name="Shape 290"/>
          <p:cNvCxnSpPr/>
          <p:nvPr/>
        </p:nvCxnSpPr>
        <p:spPr>
          <a:xfrm>
            <a:off x="459925" y="770525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1" name="Shape 291"/>
          <p:cNvSpPr txBox="1"/>
          <p:nvPr>
            <p:ph idx="4294967295" type="body"/>
          </p:nvPr>
        </p:nvSpPr>
        <p:spPr>
          <a:xfrm>
            <a:off x="311700" y="1285574"/>
            <a:ext cx="8520600" cy="25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.addClass():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Agrega una clase a la lista de clases del elemento seleccionado.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.removeClass():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Elimina la clase que se pasa como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parámetro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de la lista de clases del elemento seleccionado.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853025" y="2731412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).addClass(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'my-class'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913850" y="5274175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).removeClass(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'my-class'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311700" y="191151"/>
            <a:ext cx="85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00" name="Shape 300"/>
          <p:cNvCxnSpPr/>
          <p:nvPr/>
        </p:nvCxnSpPr>
        <p:spPr>
          <a:xfrm>
            <a:off x="459925" y="770525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311700" y="1285574"/>
            <a:ext cx="8520600" cy="25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.toggleClass():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Agrega o elimina la clase dependiendo si esta existe o no en el elemento seleccionado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.css():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Obtiene o setea el valor de una propiedad de CSS.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853025" y="2731412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).toggleClass(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'my-class'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760475" y="4514425"/>
            <a:ext cx="55014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).css(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'background-color'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283700" y="5234100"/>
            <a:ext cx="65766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).css(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'background-color','yellow'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jQuery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</a:p>
        </p:txBody>
      </p:sp>
      <p:cxnSp>
        <p:nvCxnSpPr>
          <p:cNvPr id="310" name="Shape 310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jQuery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311700" y="191151"/>
            <a:ext cx="85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17" name="Shape 317"/>
          <p:cNvCxnSpPr/>
          <p:nvPr/>
        </p:nvCxnSpPr>
        <p:spPr>
          <a:xfrm>
            <a:off x="459925" y="770525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8" name="Shape 318"/>
          <p:cNvSpPr txBox="1"/>
          <p:nvPr>
            <p:ph idx="4294967295" type="body"/>
          </p:nvPr>
        </p:nvSpPr>
        <p:spPr>
          <a:xfrm>
            <a:off x="311700" y="1285574"/>
            <a:ext cx="8520600" cy="25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.width():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Obtiene o setea el ancho del elemento excluyendo padding, border, margin.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.height():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Obtiene o setea el alto del elemento excluyendo padding, border, margin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853025" y="2731412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).width();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913850" y="5274175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).height();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311700" y="191151"/>
            <a:ext cx="85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27" name="Shape 327"/>
          <p:cNvCxnSpPr/>
          <p:nvPr/>
        </p:nvCxnSpPr>
        <p:spPr>
          <a:xfrm>
            <a:off x="459925" y="770525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8" name="Shape 328"/>
          <p:cNvSpPr txBox="1"/>
          <p:nvPr>
            <p:ph idx="4294967295" type="body"/>
          </p:nvPr>
        </p:nvSpPr>
        <p:spPr>
          <a:xfrm>
            <a:off x="311700" y="1285575"/>
            <a:ext cx="8520600" cy="528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.innerWidth():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Obtiene el ancho de un elemento excluyendo margin, border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.innerHeight():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Obtiene el alto de un elemento excluyendo margin, border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853025" y="2731412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).innerWidth();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913850" y="5416000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).innerHeight();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311700" y="191151"/>
            <a:ext cx="85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7" name="Shape 337"/>
          <p:cNvCxnSpPr/>
          <p:nvPr/>
        </p:nvCxnSpPr>
        <p:spPr>
          <a:xfrm>
            <a:off x="459925" y="770525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8" name="Shape 338"/>
          <p:cNvSpPr txBox="1"/>
          <p:nvPr>
            <p:ph idx="4294967295" type="body"/>
          </p:nvPr>
        </p:nvSpPr>
        <p:spPr>
          <a:xfrm>
            <a:off x="311700" y="1285575"/>
            <a:ext cx="8520600" cy="481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.outerWidth():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Obtiene el ancho de un elemento excluyendo margin a menos que se le pase true con parámetro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.outerHeight():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Obtiene el alto de un elemento excluyendo margin a menos que se le pase true con parámetro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913850" y="2994537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).outerWidth();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913850" y="5274175"/>
            <a:ext cx="5316300" cy="576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).outerHeight();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11700" y="2394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8" name="Shape 148"/>
          <p:cNvCxnSpPr/>
          <p:nvPr/>
        </p:nvCxnSpPr>
        <p:spPr>
          <a:xfrm>
            <a:off x="389025" y="9134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389025" y="1174595"/>
            <a:ext cx="8520600" cy="534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jQuery proporciona muchos métodos para manipular elementos de HTML, los más simples pero muy útiles son: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Char char="●"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text()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Char char="●"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html()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Char char="●"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val()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Equivalente a su versión en Javascript puro de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Char char="●"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textContent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Char char="●"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innerHTML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Char char="●"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 diferencia es que en jQuery son funciones y no propiedades.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11700" y="5471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389025" y="72865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text-html-val.png" id="157" name="Shape 157"/>
          <p:cNvPicPr preferRelativeResize="0"/>
          <p:nvPr/>
        </p:nvPicPr>
        <p:blipFill rotWithShape="1">
          <a:blip r:embed="rId4">
            <a:alphaModFix/>
          </a:blip>
          <a:srcRect b="0" l="4643" r="0" t="0"/>
          <a:stretch/>
        </p:blipFill>
        <p:spPr>
          <a:xfrm>
            <a:off x="389024" y="958550"/>
            <a:ext cx="8520601" cy="3804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ole-text.png"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775" y="4763275"/>
            <a:ext cx="4644450" cy="19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jQuery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DOM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290800" y="3309775"/>
            <a:ext cx="4682400" cy="1348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DOM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289350" y="1337412"/>
            <a:ext cx="8520600" cy="17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.append():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Inserta contenido al final del elemento de destino que se especifica con el selector.</a:t>
            </a:r>
          </a:p>
        </p:txBody>
      </p:sp>
      <p:sp>
        <p:nvSpPr>
          <p:cNvPr id="174" name="Shape 174"/>
          <p:cNvSpPr/>
          <p:nvPr/>
        </p:nvSpPr>
        <p:spPr>
          <a:xfrm>
            <a:off x="2290800" y="2604900"/>
            <a:ext cx="4682400" cy="564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2036850" y="2604900"/>
            <a:ext cx="51957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).append(contenido);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).append(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'World!'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-419" sz="1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&gt;Hello &lt;/</a:t>
            </a:r>
            <a:r>
              <a:rPr b="1" lang="es-419" sz="1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218425" y="4878062"/>
            <a:ext cx="8520600" cy="17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.prepend():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Inserta contenido al principio de un elemento especificado.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.remove():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Remueve los elementos especificados por el selector.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609725" y="6145550"/>
            <a:ext cx="61677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283425" y="6145550"/>
            <a:ext cx="6435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).prepend(‘contenido’);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DOM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6" name="Shape 186"/>
          <p:cNvSpPr/>
          <p:nvPr/>
        </p:nvSpPr>
        <p:spPr>
          <a:xfrm>
            <a:off x="2864750" y="5777450"/>
            <a:ext cx="33714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289350" y="1337412"/>
            <a:ext cx="8520600" cy="17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.before():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Inserta contenido (elementos nuevos o existentes en el DOM) antes del elemento de destino que se especifica mediante el selector.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.after():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Inserta contenido (elementos nuevos o existentes en el DOM) después del elemento de destino que se especifica mediante el selector.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2821500" y="5777450"/>
            <a:ext cx="3501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).after();</a:t>
            </a:r>
          </a:p>
        </p:txBody>
      </p:sp>
      <p:sp>
        <p:nvSpPr>
          <p:cNvPr id="189" name="Shape 189"/>
          <p:cNvSpPr/>
          <p:nvPr/>
        </p:nvSpPr>
        <p:spPr>
          <a:xfrm>
            <a:off x="2795075" y="3142125"/>
            <a:ext cx="33714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2550150" y="3142125"/>
            <a:ext cx="3861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).before();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DOM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8" name="Shape 198"/>
          <p:cNvSpPr txBox="1"/>
          <p:nvPr/>
        </p:nvSpPr>
        <p:spPr>
          <a:xfrm>
            <a:off x="2353200" y="5124800"/>
            <a:ext cx="4437600" cy="485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).remove();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08600" y="3940575"/>
            <a:ext cx="8326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.remove():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Remueve los elementos especificados por el selector.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89025" y="1550375"/>
            <a:ext cx="8326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.empty():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Elimina los hijos del elemento seleccionado.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353200" y="2527825"/>
            <a:ext cx="4437600" cy="485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'selector'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).empty();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89350" y="13771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jQuery DOM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419400" y="6895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9" name="Shape 209"/>
          <p:cNvSpPr/>
          <p:nvPr/>
        </p:nvSpPr>
        <p:spPr>
          <a:xfrm>
            <a:off x="2334025" y="4533225"/>
            <a:ext cx="4740000" cy="1715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4294967295" type="body"/>
          </p:nvPr>
        </p:nvSpPr>
        <p:spPr>
          <a:xfrm>
            <a:off x="289350" y="1337412"/>
            <a:ext cx="8520600" cy="17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.replaceAll():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Sustituye a los elementos seleccionados con nuevos elementos HTML.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.wrap():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El método envuelve el elemento HTML especificado (s) alrededor de cada elemento seleccionado.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566125" y="4787500"/>
            <a:ext cx="43599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‘button’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s-419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‘p’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).wrap(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"&lt;div&gt;&lt;/div&gt;"</a:t>
            </a: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212" name="Shape 212"/>
          <p:cNvSpPr/>
          <p:nvPr/>
        </p:nvSpPr>
        <p:spPr>
          <a:xfrm>
            <a:off x="1488150" y="2666700"/>
            <a:ext cx="6167700" cy="485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1354350" y="2666700"/>
            <a:ext cx="6435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'contenido'</a:t>
            </a:r>
            <a:r>
              <a:rPr b="1" lang="es-419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).replaceAll(selector);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