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PT Sans Narrow"/>
      <p:regular r:id="rId31"/>
      <p:bold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37" Type="http://schemas.openxmlformats.org/officeDocument/2006/relationships/font" Target="fonts/OpenSans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3" y="1600200"/>
            <a:ext cx="39944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1004144" y="1362666"/>
            <a:ext cx="7136667" cy="203194"/>
            <a:chOff x="1346428" y="1011300"/>
            <a:chExt cx="6452100" cy="152400"/>
          </a:xfrm>
        </p:grpSpPr>
        <p:cxnSp>
          <p:nvCxnSpPr>
            <p:cNvPr id="81" name="Shape 81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Shape 82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" name="Shape 83"/>
          <p:cNvGrpSpPr/>
          <p:nvPr/>
        </p:nvGrpSpPr>
        <p:grpSpPr>
          <a:xfrm>
            <a:off x="1004151" y="5292001"/>
            <a:ext cx="7136667" cy="203194"/>
            <a:chOff x="1346435" y="3969087"/>
            <a:chExt cx="6452100" cy="152400"/>
          </a:xfrm>
        </p:grpSpPr>
        <p:cxnSp>
          <p:nvCxnSpPr>
            <p:cNvPr id="84" name="Shape 84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Shape 85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F7B61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" name="Shape 86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0" y="-25200"/>
            <a:ext cx="9144000" cy="34287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11700" y="4236000"/>
            <a:ext cx="8571300" cy="125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  <p:sp>
        <p:nvSpPr>
          <p:cNvPr id="103" name="Shape 103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rgbClr val="F7B617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6" name="Shape 11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5640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0" y="6333133"/>
            <a:ext cx="5487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ED2251"/>
              </a:buClr>
              <a:buSzPct val="100000"/>
              <a:buFont typeface="Josefin Sans"/>
              <a:buNone/>
              <a:defRPr b="1" sz="3600">
                <a:solidFill>
                  <a:srgbClr val="ED225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Josefin Sans"/>
              <a:defRPr sz="18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Josefin Sans"/>
              <a:defRPr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AE27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769925" y="2332525"/>
            <a:ext cx="73854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Lección 19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7000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rPr>
              <a:t>Manipulacion de DOM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.firstChild y .firstElementChild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1" name="Shape 211"/>
          <p:cNvSpPr txBox="1"/>
          <p:nvPr>
            <p:ph idx="4294967295" type="body"/>
          </p:nvPr>
        </p:nvSpPr>
        <p:spPr>
          <a:xfrm>
            <a:off x="311700" y="1285576"/>
            <a:ext cx="8520600" cy="152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Retorna el primer nodo hijo del nodo especificado.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La diferencia entre ellas es que .</a:t>
            </a:r>
            <a:r>
              <a:rPr b="1"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firstChild</a:t>
            </a: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retorna el primer nodo hijo, ya sea elemento o texto (dependiendo cual está primero), mientras que </a:t>
            </a:r>
            <a:r>
              <a:rPr b="1"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.firstElementChild</a:t>
            </a: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retorna el primer nodo de tipo elemento.</a:t>
            </a:r>
          </a:p>
        </p:txBody>
      </p:sp>
      <p:sp>
        <p:nvSpPr>
          <p:cNvPr id="212" name="Shape 212"/>
          <p:cNvSpPr/>
          <p:nvPr/>
        </p:nvSpPr>
        <p:spPr>
          <a:xfrm>
            <a:off x="488800" y="3996350"/>
            <a:ext cx="8420700" cy="76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389025" y="3996350"/>
            <a:ext cx="8366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800">
                <a:solidFill>
                  <a:srgbClr val="F9CB9C"/>
                </a:solidFill>
                <a:latin typeface="Courier New"/>
                <a:ea typeface="Courier New"/>
                <a:cs typeface="Courier New"/>
                <a:sym typeface="Courier New"/>
              </a:rPr>
              <a:t>'otro-parrafo'</a:t>
            </a: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s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firstChild;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.lastChild y .lastElementChild</a:t>
            </a:r>
          </a:p>
        </p:txBody>
      </p:sp>
      <p:cxnSp>
        <p:nvCxnSpPr>
          <p:cNvPr id="220" name="Shape 220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1" name="Shape 221"/>
          <p:cNvSpPr/>
          <p:nvPr/>
        </p:nvSpPr>
        <p:spPr>
          <a:xfrm>
            <a:off x="411537" y="3475600"/>
            <a:ext cx="8420700" cy="76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311762" y="3475600"/>
            <a:ext cx="8366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800">
                <a:solidFill>
                  <a:srgbClr val="F9CB9C"/>
                </a:solidFill>
                <a:latin typeface="Courier New"/>
                <a:ea typeface="Courier New"/>
                <a:cs typeface="Courier New"/>
                <a:sym typeface="Courier New"/>
              </a:rPr>
              <a:t>'mi-caja'</a:t>
            </a: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s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lastChild;</a:t>
            </a:r>
          </a:p>
        </p:txBody>
      </p:sp>
      <p:sp>
        <p:nvSpPr>
          <p:cNvPr id="223" name="Shape 223"/>
          <p:cNvSpPr txBox="1"/>
          <p:nvPr>
            <p:ph idx="4294967295" type="body"/>
          </p:nvPr>
        </p:nvSpPr>
        <p:spPr>
          <a:xfrm>
            <a:off x="311700" y="1285576"/>
            <a:ext cx="8520600" cy="152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La propiedad </a:t>
            </a:r>
            <a:r>
              <a:rPr b="1"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.lastChild</a:t>
            </a: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funciona exactamente como firstChild, pero se refiere el último de los hijos de un elemento. Se aplican, por tanto, las mismas indicaciones anteriores.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.nextSibling/nextElementSibling</a:t>
            </a:r>
          </a:p>
        </p:txBody>
      </p:sp>
      <p:cxnSp>
        <p:nvCxnSpPr>
          <p:cNvPr id="230" name="Shape 230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1" name="Shape 231"/>
          <p:cNvSpPr txBox="1"/>
          <p:nvPr>
            <p:ph idx="4294967295" type="body"/>
          </p:nvPr>
        </p:nvSpPr>
        <p:spPr>
          <a:xfrm>
            <a:off x="311700" y="1285576"/>
            <a:ext cx="8520600" cy="152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Gracias a </a:t>
            </a:r>
            <a:r>
              <a:rPr b="1"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.nextSibling</a:t>
            </a: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, lo que podemos seleccionar es el siguiente hermano de un elemento.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Se aplican las mismas limitaciones que para las dos propiedades anteriores.</a:t>
            </a:r>
          </a:p>
        </p:txBody>
      </p:sp>
      <p:sp>
        <p:nvSpPr>
          <p:cNvPr id="232" name="Shape 232"/>
          <p:cNvSpPr/>
          <p:nvPr/>
        </p:nvSpPr>
        <p:spPr>
          <a:xfrm>
            <a:off x="488787" y="4133850"/>
            <a:ext cx="8420700" cy="76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389012" y="4133850"/>
            <a:ext cx="8366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document</a:t>
            </a: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800">
                <a:solidFill>
                  <a:srgbClr val="F9CB9C"/>
                </a:solidFill>
                <a:latin typeface="Courier New"/>
                <a:ea typeface="Courier New"/>
                <a:cs typeface="Courier New"/>
                <a:sym typeface="Courier New"/>
              </a:rPr>
              <a:t>'box1'</a:t>
            </a: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s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nextSibling;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3C3B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Creando y Eliminando  Nodos</a:t>
            </a:r>
          </a:p>
        </p:txBody>
      </p:sp>
      <p:cxnSp>
        <p:nvCxnSpPr>
          <p:cNvPr id="239" name="Shape 239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Creando Nodos</a:t>
            </a:r>
          </a:p>
        </p:txBody>
      </p:sp>
      <p:cxnSp>
        <p:nvCxnSpPr>
          <p:cNvPr id="246" name="Shape 246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7" name="Shape 247"/>
          <p:cNvSpPr txBox="1"/>
          <p:nvPr/>
        </p:nvSpPr>
        <p:spPr>
          <a:xfrm>
            <a:off x="311762" y="3475600"/>
            <a:ext cx="8366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tChild;</a:t>
            </a:r>
          </a:p>
        </p:txBody>
      </p:sp>
      <p:sp>
        <p:nvSpPr>
          <p:cNvPr id="248" name="Shape 248"/>
          <p:cNvSpPr txBox="1"/>
          <p:nvPr>
            <p:ph idx="4294967295" type="body"/>
          </p:nvPr>
        </p:nvSpPr>
        <p:spPr>
          <a:xfrm>
            <a:off x="311700" y="1616789"/>
            <a:ext cx="8520600" cy="152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Crear un nodo en el árbol DOM consta de 2 pasos: 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Raleway"/>
              <a:buAutoNum type="arabicPeriod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Crear 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Raleway"/>
              <a:buAutoNum type="arabicPeriod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Añadir el nodo.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Crear nodo: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Raleway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document.createElement : crea un nodo elemento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Raleway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document.createAttribute : agrega atributo al elemento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Raleway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document.createTextNode : crea un nodo texto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Raleway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document.createComment : crea un nodo comentario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Añadir nodo</a:t>
            </a:r>
          </a:p>
        </p:txBody>
      </p:sp>
      <p:cxnSp>
        <p:nvCxnSpPr>
          <p:cNvPr id="255" name="Shape 255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6" name="Shape 256"/>
          <p:cNvSpPr txBox="1"/>
          <p:nvPr/>
        </p:nvSpPr>
        <p:spPr>
          <a:xfrm>
            <a:off x="311762" y="3475600"/>
            <a:ext cx="8366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tChild;</a:t>
            </a:r>
          </a:p>
        </p:txBody>
      </p:sp>
      <p:sp>
        <p:nvSpPr>
          <p:cNvPr id="257" name="Shape 257"/>
          <p:cNvSpPr txBox="1"/>
          <p:nvPr>
            <p:ph idx="4294967295" type="body"/>
          </p:nvPr>
        </p:nvSpPr>
        <p:spPr>
          <a:xfrm>
            <a:off x="311700" y="1285576"/>
            <a:ext cx="8520600" cy="152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Añadir nodo: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aleway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Para añadir el nodo se utiliza </a:t>
            </a:r>
            <a:r>
              <a:rPr b="1"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.appendChild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nodopadre.appendChild(nodohijo)</a:t>
            </a:r>
          </a:p>
          <a:p>
            <a:pPr indent="-381000" lvl="0" marL="457200">
              <a:spcBef>
                <a:spcPts val="0"/>
              </a:spcBef>
              <a:buClr>
                <a:srgbClr val="666666"/>
              </a:buClr>
              <a:buSzPct val="100000"/>
              <a:buFont typeface="Raleway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Para eliminar un nodo se utiliza </a:t>
            </a:r>
            <a:r>
              <a:rPr b="1"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.removeChild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nodopadre.removeChild(nodohijo)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3C3B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Modificación </a:t>
            </a:r>
          </a:p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 atributos</a:t>
            </a:r>
          </a:p>
        </p:txBody>
      </p:sp>
      <p:cxnSp>
        <p:nvCxnSpPr>
          <p:cNvPr id="263" name="Shape 263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Modificación de atributos</a:t>
            </a:r>
          </a:p>
        </p:txBody>
      </p:sp>
      <p:cxnSp>
        <p:nvCxnSpPr>
          <p:cNvPr id="270" name="Shape 270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1" name="Shape 271"/>
          <p:cNvSpPr txBox="1"/>
          <p:nvPr>
            <p:ph idx="4294967295" type="body"/>
          </p:nvPr>
        </p:nvSpPr>
        <p:spPr>
          <a:xfrm>
            <a:off x="311700" y="1285570"/>
            <a:ext cx="8520600" cy="531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.getAttribute</a:t>
            </a: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s" sz="2400">
                <a:solidFill>
                  <a:srgbClr val="4D4E5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Devuelve el valor del atributo especificado en el elemento. Si el atributo especificado no existe, el valor retornado puede ser tanto null como </a:t>
            </a:r>
            <a:r>
              <a:rPr b="1" lang="es" sz="2400">
                <a:solidFill>
                  <a:srgbClr val="4D4E5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" " </a:t>
            </a:r>
            <a:r>
              <a:rPr lang="es" sz="2400">
                <a:solidFill>
                  <a:srgbClr val="4D4E5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(una cadena vacía).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D4E5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b="1"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setAttribute</a:t>
            </a: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s" sz="2400">
                <a:solidFill>
                  <a:srgbClr val="4D4E5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Agrega un nuevo atributo o cambia el valor de un atributo en un elemento especificado.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72" name="Shape 272"/>
          <p:cNvGrpSpPr/>
          <p:nvPr/>
        </p:nvGrpSpPr>
        <p:grpSpPr>
          <a:xfrm>
            <a:off x="411512" y="3208462"/>
            <a:ext cx="8443575" cy="763500"/>
            <a:chOff x="411512" y="2751262"/>
            <a:chExt cx="8443575" cy="763500"/>
          </a:xfrm>
        </p:grpSpPr>
        <p:sp>
          <p:nvSpPr>
            <p:cNvPr id="273" name="Shape 273"/>
            <p:cNvSpPr/>
            <p:nvPr/>
          </p:nvSpPr>
          <p:spPr>
            <a:xfrm>
              <a:off x="434387" y="2751262"/>
              <a:ext cx="8420700" cy="7635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 txBox="1"/>
            <p:nvPr/>
          </p:nvSpPr>
          <p:spPr>
            <a:xfrm>
              <a:off x="411512" y="2958912"/>
              <a:ext cx="8366700" cy="4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lnSpc>
                  <a:spcPct val="135714"/>
                </a:lnSpc>
                <a:spcBef>
                  <a:spcPts val="0"/>
                </a:spcBef>
                <a:spcAft>
                  <a:spcPts val="1500"/>
                </a:spcAft>
                <a:buNone/>
              </a:pPr>
              <a:r>
                <a:rPr i="1" lang="es" sz="1800">
                  <a:solidFill>
                    <a:srgbClr val="4CB1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var</a:t>
              </a:r>
              <a:r>
                <a:rPr i="1"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atributo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s" sz="1800">
                  <a:solidFill>
                    <a:srgbClr val="ED225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element.</a:t>
              </a:r>
              <a:r>
                <a:rPr lang="es" sz="1800">
                  <a:solidFill>
                    <a:srgbClr val="4CB1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getAttribute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i="1"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nombreAtributo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</p:txBody>
        </p:sp>
      </p:grpSp>
      <p:grpSp>
        <p:nvGrpSpPr>
          <p:cNvPr id="275" name="Shape 275"/>
          <p:cNvGrpSpPr/>
          <p:nvPr/>
        </p:nvGrpSpPr>
        <p:grpSpPr>
          <a:xfrm>
            <a:off x="400075" y="5587612"/>
            <a:ext cx="8443575" cy="763500"/>
            <a:chOff x="400075" y="5435212"/>
            <a:chExt cx="8443575" cy="763500"/>
          </a:xfrm>
        </p:grpSpPr>
        <p:sp>
          <p:nvSpPr>
            <p:cNvPr id="276" name="Shape 276"/>
            <p:cNvSpPr/>
            <p:nvPr/>
          </p:nvSpPr>
          <p:spPr>
            <a:xfrm>
              <a:off x="422950" y="5435212"/>
              <a:ext cx="8420700" cy="7635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400075" y="5642862"/>
              <a:ext cx="8366700" cy="4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lnSpc>
                  <a:spcPct val="135714"/>
                </a:lnSpc>
                <a:spcBef>
                  <a:spcPts val="0"/>
                </a:spcBef>
                <a:spcAft>
                  <a:spcPts val="1500"/>
                </a:spcAft>
                <a:buNone/>
              </a:pP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element.</a:t>
              </a:r>
              <a:r>
                <a:rPr lang="es" sz="1800">
                  <a:solidFill>
                    <a:srgbClr val="4CB1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setAttribute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i="1"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name, value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Modificación de atributos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84" name="Shape 284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5" name="Shape 285"/>
          <p:cNvSpPr txBox="1"/>
          <p:nvPr>
            <p:ph idx="4294967295" type="body"/>
          </p:nvPr>
        </p:nvSpPr>
        <p:spPr>
          <a:xfrm>
            <a:off x="311700" y="1285575"/>
            <a:ext cx="8520600" cy="107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.hasAttribute</a:t>
            </a: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s" sz="24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Devuelve verdadero si existe el atributo especificado, de lo contrario, devuelve false.</a:t>
            </a:r>
            <a:br>
              <a:rPr lang="es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6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.removeAttribute</a:t>
            </a: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s" sz="24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Elimina un atributo del elemento especificado.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86" name="Shape 286"/>
          <p:cNvGrpSpPr/>
          <p:nvPr/>
        </p:nvGrpSpPr>
        <p:grpSpPr>
          <a:xfrm>
            <a:off x="373075" y="2587462"/>
            <a:ext cx="8420700" cy="763500"/>
            <a:chOff x="373075" y="2358862"/>
            <a:chExt cx="8420700" cy="763500"/>
          </a:xfrm>
        </p:grpSpPr>
        <p:sp>
          <p:nvSpPr>
            <p:cNvPr id="287" name="Shape 287"/>
            <p:cNvSpPr/>
            <p:nvPr/>
          </p:nvSpPr>
          <p:spPr>
            <a:xfrm>
              <a:off x="373075" y="2358862"/>
              <a:ext cx="8420700" cy="7635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400075" y="2497912"/>
              <a:ext cx="8366700" cy="4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lnSpc>
                  <a:spcPct val="135714"/>
                </a:lnSpc>
                <a:spcBef>
                  <a:spcPts val="0"/>
                </a:spcBef>
                <a:spcAft>
                  <a:spcPts val="1500"/>
                </a:spcAft>
                <a:buNone/>
              </a:pP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element.</a:t>
              </a:r>
              <a:r>
                <a:rPr lang="es" sz="1800">
                  <a:solidFill>
                    <a:srgbClr val="4CB1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hasAttribute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i="1"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attributename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</p:txBody>
        </p:sp>
      </p:grpSp>
      <p:grpSp>
        <p:nvGrpSpPr>
          <p:cNvPr id="289" name="Shape 289"/>
          <p:cNvGrpSpPr/>
          <p:nvPr/>
        </p:nvGrpSpPr>
        <p:grpSpPr>
          <a:xfrm>
            <a:off x="311750" y="5035850"/>
            <a:ext cx="8443575" cy="763500"/>
            <a:chOff x="311750" y="5188250"/>
            <a:chExt cx="8443575" cy="763500"/>
          </a:xfrm>
        </p:grpSpPr>
        <p:sp>
          <p:nvSpPr>
            <p:cNvPr id="290" name="Shape 290"/>
            <p:cNvSpPr/>
            <p:nvPr/>
          </p:nvSpPr>
          <p:spPr>
            <a:xfrm>
              <a:off x="334625" y="5188250"/>
              <a:ext cx="8420700" cy="7635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311750" y="5395900"/>
              <a:ext cx="8366700" cy="4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lnSpc>
                  <a:spcPct val="135714"/>
                </a:lnSpc>
                <a:spcBef>
                  <a:spcPts val="0"/>
                </a:spcBef>
                <a:spcAft>
                  <a:spcPts val="1500"/>
                </a:spcAft>
                <a:buNone/>
              </a:pP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element.</a:t>
              </a:r>
              <a:r>
                <a:rPr lang="es" sz="1800">
                  <a:solidFill>
                    <a:srgbClr val="4CB1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removeAttribute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i="1"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attributename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Modificación de atributos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98" name="Shape 298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99" name="Shape 299"/>
          <p:cNvSpPr txBox="1"/>
          <p:nvPr>
            <p:ph idx="4294967295" type="body"/>
          </p:nvPr>
        </p:nvSpPr>
        <p:spPr>
          <a:xfrm>
            <a:off x="311700" y="1793126"/>
            <a:ext cx="8520600" cy="152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.classList</a:t>
            </a: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s" sz="24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Esta propiedad retorna el nombre de la clase de un elemento. Esta propiedad es usada para agregar, remover y switchear clases de elementos  CSS.</a:t>
            </a:r>
            <a:b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</a:b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373087" y="3620650"/>
            <a:ext cx="8420700" cy="76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350212" y="3828300"/>
            <a:ext cx="8366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35714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i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800">
                <a:solidFill>
                  <a:srgbClr val="4CB1D9"/>
                </a:solidFill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3C3B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544500" y="667650"/>
            <a:ext cx="81675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Navegación del DOM</a:t>
            </a:r>
          </a:p>
        </p:txBody>
      </p:sp>
      <p:cxnSp>
        <p:nvCxnSpPr>
          <p:cNvPr id="141" name="Shape 141"/>
          <p:cNvCxnSpPr/>
          <p:nvPr/>
        </p:nvCxnSpPr>
        <p:spPr>
          <a:xfrm>
            <a:off x="4239150" y="4824175"/>
            <a:ext cx="665700" cy="0"/>
          </a:xfrm>
          <a:prstGeom prst="straightConnector1">
            <a:avLst/>
          </a:prstGeom>
          <a:noFill/>
          <a:ln cap="flat" cmpd="sng" w="1143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273250" y="27494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Ejemplos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08" name="Shape 308"/>
          <p:cNvCxnSpPr/>
          <p:nvPr/>
        </p:nvCxnSpPr>
        <p:spPr>
          <a:xfrm>
            <a:off x="350200" y="820825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9" name="Shape 309"/>
          <p:cNvSpPr txBox="1"/>
          <p:nvPr>
            <p:ph idx="4294967295" type="body"/>
          </p:nvPr>
        </p:nvSpPr>
        <p:spPr>
          <a:xfrm>
            <a:off x="251100" y="1146163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Al elemento con el id “</a:t>
            </a:r>
            <a:r>
              <a:rPr lang="es" sz="20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myDiv</a:t>
            </a:r>
            <a:r>
              <a:rPr lang="es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” le queremos agregar la clase “</a:t>
            </a:r>
            <a:r>
              <a:rPr lang="es" sz="2000">
                <a:solidFill>
                  <a:srgbClr val="ED2251"/>
                </a:solidFill>
                <a:latin typeface="Raleway"/>
                <a:ea typeface="Raleway"/>
                <a:cs typeface="Raleway"/>
                <a:sym typeface="Raleway"/>
              </a:rPr>
              <a:t>myClass</a:t>
            </a:r>
            <a:r>
              <a:rPr lang="es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”.</a:t>
            </a:r>
          </a:p>
        </p:txBody>
      </p:sp>
      <p:grpSp>
        <p:nvGrpSpPr>
          <p:cNvPr id="310" name="Shape 310"/>
          <p:cNvGrpSpPr/>
          <p:nvPr/>
        </p:nvGrpSpPr>
        <p:grpSpPr>
          <a:xfrm>
            <a:off x="363862" y="1694750"/>
            <a:ext cx="8520600" cy="763500"/>
            <a:chOff x="251100" y="1694750"/>
            <a:chExt cx="8520600" cy="763500"/>
          </a:xfrm>
        </p:grpSpPr>
        <p:sp>
          <p:nvSpPr>
            <p:cNvPr id="311" name="Shape 311"/>
            <p:cNvSpPr/>
            <p:nvPr/>
          </p:nvSpPr>
          <p:spPr>
            <a:xfrm>
              <a:off x="251100" y="1694750"/>
              <a:ext cx="8520600" cy="7635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 txBox="1"/>
            <p:nvPr/>
          </p:nvSpPr>
          <p:spPr>
            <a:xfrm>
              <a:off x="328125" y="1902387"/>
              <a:ext cx="8366700" cy="4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lnSpc>
                  <a:spcPct val="135714"/>
                </a:lnSpc>
                <a:spcBef>
                  <a:spcPts val="0"/>
                </a:spcBef>
                <a:spcAft>
                  <a:spcPts val="1500"/>
                </a:spcAft>
                <a:buNone/>
              </a:pPr>
              <a:r>
                <a:rPr lang="es" sz="1800">
                  <a:solidFill>
                    <a:srgbClr val="4CB1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document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.getElementById(</a:t>
              </a:r>
              <a:r>
                <a:rPr lang="es" sz="1800">
                  <a:solidFill>
                    <a:srgbClr val="ED225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"myDiv"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).</a:t>
              </a:r>
              <a:r>
                <a:rPr lang="es" sz="1800">
                  <a:solidFill>
                    <a:srgbClr val="4CB1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classList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.add(</a:t>
              </a:r>
              <a:r>
                <a:rPr lang="es" sz="1800">
                  <a:solidFill>
                    <a:srgbClr val="ED225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"myClass"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</p:txBody>
        </p:sp>
      </p:grpSp>
      <p:grpSp>
        <p:nvGrpSpPr>
          <p:cNvPr id="313" name="Shape 313"/>
          <p:cNvGrpSpPr/>
          <p:nvPr/>
        </p:nvGrpSpPr>
        <p:grpSpPr>
          <a:xfrm>
            <a:off x="303262" y="3404150"/>
            <a:ext cx="8641800" cy="763500"/>
            <a:chOff x="251100" y="3404150"/>
            <a:chExt cx="8641800" cy="763500"/>
          </a:xfrm>
        </p:grpSpPr>
        <p:sp>
          <p:nvSpPr>
            <p:cNvPr id="314" name="Shape 314"/>
            <p:cNvSpPr/>
            <p:nvPr/>
          </p:nvSpPr>
          <p:spPr>
            <a:xfrm>
              <a:off x="323125" y="3404150"/>
              <a:ext cx="8520600" cy="7635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251100" y="3682250"/>
              <a:ext cx="8641800" cy="4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lnSpc>
                  <a:spcPct val="135714"/>
                </a:lnSpc>
                <a:spcBef>
                  <a:spcPts val="0"/>
                </a:spcBef>
                <a:spcAft>
                  <a:spcPts val="1500"/>
                </a:spcAft>
                <a:buNone/>
              </a:pPr>
              <a:r>
                <a:rPr lang="es" sz="1800">
                  <a:solidFill>
                    <a:srgbClr val="4CB1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document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.getElementById(</a:t>
              </a:r>
              <a:r>
                <a:rPr lang="es" sz="1800">
                  <a:solidFill>
                    <a:srgbClr val="ED225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"myDiv"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).</a:t>
              </a:r>
              <a:r>
                <a:rPr lang="es" sz="1800">
                  <a:solidFill>
                    <a:srgbClr val="4CB1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classList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.remove(</a:t>
              </a:r>
              <a:r>
                <a:rPr lang="es" sz="1800">
                  <a:solidFill>
                    <a:srgbClr val="ED225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"myClass"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</p:txBody>
        </p:sp>
      </p:grpSp>
      <p:sp>
        <p:nvSpPr>
          <p:cNvPr id="316" name="Shape 316"/>
          <p:cNvSpPr txBox="1"/>
          <p:nvPr/>
        </p:nvSpPr>
        <p:spPr>
          <a:xfrm>
            <a:off x="251100" y="2843287"/>
            <a:ext cx="85206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Ahora queremos remover esa clase:</a:t>
            </a:r>
          </a:p>
        </p:txBody>
      </p:sp>
      <p:sp>
        <p:nvSpPr>
          <p:cNvPr id="317" name="Shape 317"/>
          <p:cNvSpPr txBox="1"/>
          <p:nvPr>
            <p:ph idx="4294967295" type="body"/>
          </p:nvPr>
        </p:nvSpPr>
        <p:spPr>
          <a:xfrm>
            <a:off x="251100" y="4478775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Después usaremos </a:t>
            </a:r>
            <a:r>
              <a:rPr b="1" lang="es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toggle</a:t>
            </a:r>
            <a:r>
              <a:rPr lang="es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para switchear la clase “</a:t>
            </a:r>
            <a:r>
              <a:rPr lang="es" sz="2000">
                <a:solidFill>
                  <a:srgbClr val="ED2251"/>
                </a:solidFill>
                <a:latin typeface="Raleway"/>
                <a:ea typeface="Raleway"/>
                <a:cs typeface="Raleway"/>
                <a:sym typeface="Raleway"/>
              </a:rPr>
              <a:t>newClass</a:t>
            </a:r>
            <a:r>
              <a:rPr lang="es" sz="2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”, esto nos permitirá agregar y quitar nuestra nueva clase.</a:t>
            </a:r>
          </a:p>
        </p:txBody>
      </p:sp>
      <p:grpSp>
        <p:nvGrpSpPr>
          <p:cNvPr id="318" name="Shape 318"/>
          <p:cNvGrpSpPr/>
          <p:nvPr/>
        </p:nvGrpSpPr>
        <p:grpSpPr>
          <a:xfrm>
            <a:off x="275812" y="5485475"/>
            <a:ext cx="8696700" cy="763500"/>
            <a:chOff x="300525" y="5485475"/>
            <a:chExt cx="8696700" cy="763500"/>
          </a:xfrm>
        </p:grpSpPr>
        <p:sp>
          <p:nvSpPr>
            <p:cNvPr id="319" name="Shape 319"/>
            <p:cNvSpPr/>
            <p:nvPr/>
          </p:nvSpPr>
          <p:spPr>
            <a:xfrm>
              <a:off x="377400" y="5485475"/>
              <a:ext cx="8520600" cy="7635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 txBox="1"/>
            <p:nvPr/>
          </p:nvSpPr>
          <p:spPr>
            <a:xfrm>
              <a:off x="300525" y="5693125"/>
              <a:ext cx="8696700" cy="4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lnSpc>
                  <a:spcPct val="135714"/>
                </a:lnSpc>
                <a:spcBef>
                  <a:spcPts val="0"/>
                </a:spcBef>
                <a:spcAft>
                  <a:spcPts val="1500"/>
                </a:spcAft>
                <a:buNone/>
              </a:pPr>
              <a:r>
                <a:rPr lang="es" sz="1800">
                  <a:solidFill>
                    <a:srgbClr val="4CB1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document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.getElementById(</a:t>
              </a:r>
              <a:r>
                <a:rPr lang="es" sz="1800">
                  <a:solidFill>
                    <a:srgbClr val="ED225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"myDiv"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).</a:t>
              </a:r>
              <a:r>
                <a:rPr lang="es" sz="1800">
                  <a:solidFill>
                    <a:srgbClr val="4CB1D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classList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.toggle(</a:t>
              </a:r>
              <a:r>
                <a:rPr lang="es" sz="1800">
                  <a:solidFill>
                    <a:srgbClr val="ED225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"newClass"</a:t>
              </a:r>
              <a:r>
                <a:rPr lang="es" sz="18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Nodos del DOM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9" name="Shape 149"/>
          <p:cNvSpPr txBox="1"/>
          <p:nvPr>
            <p:ph idx="4294967295" type="body"/>
          </p:nvPr>
        </p:nvSpPr>
        <p:spPr>
          <a:xfrm>
            <a:off x="311700" y="1285572"/>
            <a:ext cx="8520600" cy="383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Con DOM se puede navegar por el árbol de nodos utilizando relaciones de nodos.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aleway"/>
              <a:buAutoNum type="arabicPeriod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Todo el documento es un nodo de documento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aleway"/>
              <a:buAutoNum type="arabicPeriod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Cada elemento HTML es un nodo elemento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aleway"/>
              <a:buAutoNum type="arabicPeriod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texto dentro de los elementos HTML son nodos textos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aleway"/>
              <a:buAutoNum type="arabicPeriod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Cada atributo HTML es un nodo atributo</a:t>
            </a:r>
          </a:p>
          <a:p>
            <a:pPr indent="-3810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Raleway"/>
              <a:buAutoNum type="arabicPeriod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Todos los comentarios son nodos comentarios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Nodos del DOM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56" name="Shape 156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7" name="Shape 157"/>
          <p:cNvSpPr txBox="1"/>
          <p:nvPr>
            <p:ph idx="4294967295" type="body"/>
          </p:nvPr>
        </p:nvSpPr>
        <p:spPr>
          <a:xfrm>
            <a:off x="311700" y="1285571"/>
            <a:ext cx="8520600" cy="48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25" y="990450"/>
            <a:ext cx="7593324" cy="348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311700" y="4951352"/>
            <a:ext cx="85206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Con DOM todos los nodos pueden ser manipulados con JS (creación, lectura, edición y borrado)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Relaciones de nodos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66" name="Shape 166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7" name="Shape 167"/>
          <p:cNvSpPr txBox="1"/>
          <p:nvPr>
            <p:ph idx="4294967295" type="body"/>
          </p:nvPr>
        </p:nvSpPr>
        <p:spPr>
          <a:xfrm>
            <a:off x="311700" y="1285576"/>
            <a:ext cx="8520600" cy="152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Los nodos en el árbol tienen una relación jerárquica entre sí, para describir las relaciones se utilizan los términos padre, hijo, hermanos.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Raleway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El nodo superior se llama la raíz (o nodo raíz)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Raleway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Un nodo puede tener un número de hijos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ct val="100000"/>
              <a:buFont typeface="Raleway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Hermanos son nodos con un mismo padre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361650" y="1285575"/>
            <a:ext cx="8420700" cy="2601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boratoria_Isotipo CodeAcademy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Relaciones de Nodos</a:t>
            </a:r>
          </a:p>
        </p:txBody>
      </p:sp>
      <p:cxnSp>
        <p:nvCxnSpPr>
          <p:cNvPr id="175" name="Shape 175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6" name="Shape 176"/>
          <p:cNvSpPr txBox="1"/>
          <p:nvPr>
            <p:ph idx="4294967295" type="body"/>
          </p:nvPr>
        </p:nvSpPr>
        <p:spPr>
          <a:xfrm>
            <a:off x="311700" y="4219926"/>
            <a:ext cx="8520600" cy="152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&lt;html&gt; es el nodo raíz, es la matriz de &lt;head&gt; y &lt;body&gt;.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&lt;head&gt; es el primer hijo de &lt;html&gt;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&lt;body&gt; es el último hijo de &lt;html&gt;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388650" y="1234125"/>
            <a:ext cx="8366700" cy="27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s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b="1" lang="e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DOM Tutorial</a:t>
            </a:r>
            <a:r>
              <a:rPr b="1" lang="es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s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s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s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lang="e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DOM Lesson one</a:t>
            </a:r>
            <a:r>
              <a:rPr b="1" lang="es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s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b="1" lang="e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Hello DOM</a:t>
            </a:r>
            <a:r>
              <a:rPr b="1" lang="es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s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s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r>
              <a:rPr b="1" lang="es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Relacion de Nodos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84" name="Shape 184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5" name="Shape 185"/>
          <p:cNvSpPr txBox="1"/>
          <p:nvPr>
            <p:ph idx="4294967295" type="body"/>
          </p:nvPr>
        </p:nvSpPr>
        <p:spPr>
          <a:xfrm>
            <a:off x="311700" y="1285570"/>
            <a:ext cx="8520600" cy="50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900"/>
              </a:spcAft>
              <a:buClr>
                <a:srgbClr val="666666"/>
              </a:buClr>
              <a:buSzPct val="100000"/>
              <a:buFont typeface="Roboto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&lt;head&gt; tiene un hijo: &lt;title&gt;.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900"/>
              </a:spcAft>
              <a:buClr>
                <a:srgbClr val="666666"/>
              </a:buClr>
              <a:buSzPct val="100000"/>
              <a:buFont typeface="Roboto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&lt;title&gt; tiene un hijo (un nodo de texto): "DOM Tutorial".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900"/>
              </a:spcAft>
              <a:buClr>
                <a:srgbClr val="666666"/>
              </a:buClr>
              <a:buSzPct val="100000"/>
              <a:buFont typeface="Roboto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&lt;body&gt; tiene dos hijos: &lt;h1&gt; y &lt;p&gt;.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900"/>
              </a:spcAft>
              <a:buClr>
                <a:srgbClr val="666666"/>
              </a:buClr>
              <a:buSzPct val="100000"/>
              <a:buFont typeface="Roboto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&lt;h1&gt; tiene un hijo: "Lección DOM uno".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900"/>
              </a:spcAft>
              <a:buClr>
                <a:srgbClr val="666666"/>
              </a:buClr>
              <a:buSzPct val="100000"/>
              <a:buFont typeface="Roboto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&lt;p&gt; tiene un hijo: "¡Hola, mundo!".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900"/>
              </a:spcAft>
              <a:buClr>
                <a:srgbClr val="666666"/>
              </a:buClr>
              <a:buSzPct val="100000"/>
              <a:buFont typeface="Roboto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&lt;h1&gt; y &lt;p&gt; son hermanos.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oratoria_Isotipo CodeAcademy.pn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311700" y="62314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Navegación de DOM: parentesco de elementos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3C3C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3" name="Shape 193"/>
          <p:cNvSpPr txBox="1"/>
          <p:nvPr>
            <p:ph idx="4294967295" type="body"/>
          </p:nvPr>
        </p:nvSpPr>
        <p:spPr>
          <a:xfrm>
            <a:off x="311700" y="1740749"/>
            <a:ext cx="8520600" cy="462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Para navegar entre nodos con JavaScript se utilizan las siguientes propiedades:</a:t>
            </a:r>
          </a:p>
          <a:p>
            <a:pPr indent="-381000" lvl="0" marL="457200" rtl="0">
              <a:spcBef>
                <a:spcPts val="0"/>
              </a:spcBef>
              <a:spcAft>
                <a:spcPts val="900"/>
              </a:spcAft>
              <a:buClr>
                <a:srgbClr val="666666"/>
              </a:buClr>
              <a:buSzPct val="100000"/>
              <a:buFont typeface="Raleway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parentNode</a:t>
            </a:r>
          </a:p>
          <a:p>
            <a:pPr indent="-381000" lvl="0" marL="457200" rtl="0">
              <a:spcBef>
                <a:spcPts val="0"/>
              </a:spcBef>
              <a:spcAft>
                <a:spcPts val="900"/>
              </a:spcAft>
              <a:buClr>
                <a:srgbClr val="666666"/>
              </a:buClr>
              <a:buSzPct val="100000"/>
              <a:buFont typeface="Raleway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childNodes[nodeNumber]</a:t>
            </a:r>
          </a:p>
          <a:p>
            <a:pPr indent="-381000" lvl="0" marL="457200" rtl="0">
              <a:spcBef>
                <a:spcPts val="0"/>
              </a:spcBef>
              <a:spcAft>
                <a:spcPts val="900"/>
              </a:spcAft>
              <a:buClr>
                <a:srgbClr val="666666"/>
              </a:buClr>
              <a:buSzPct val="100000"/>
              <a:buFont typeface="Raleway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firstChild</a:t>
            </a:r>
          </a:p>
          <a:p>
            <a:pPr indent="-381000" lvl="0" marL="457200" rtl="0">
              <a:spcBef>
                <a:spcPts val="0"/>
              </a:spcBef>
              <a:spcAft>
                <a:spcPts val="900"/>
              </a:spcAft>
              <a:buClr>
                <a:srgbClr val="666666"/>
              </a:buClr>
              <a:buSzPct val="100000"/>
              <a:buFont typeface="Raleway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lastChild</a:t>
            </a:r>
          </a:p>
          <a:p>
            <a:pPr indent="-381000" lvl="0" marL="457200" rtl="0">
              <a:spcBef>
                <a:spcPts val="0"/>
              </a:spcBef>
              <a:spcAft>
                <a:spcPts val="900"/>
              </a:spcAft>
              <a:buClr>
                <a:srgbClr val="666666"/>
              </a:buClr>
              <a:buSzPct val="100000"/>
              <a:buFont typeface="Raleway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nextSibling</a:t>
            </a:r>
          </a:p>
          <a:p>
            <a:pPr indent="-381000" lvl="0" marL="457200" rtl="0">
              <a:spcBef>
                <a:spcPts val="0"/>
              </a:spcBef>
              <a:spcAft>
                <a:spcPts val="900"/>
              </a:spcAft>
              <a:buClr>
                <a:srgbClr val="666666"/>
              </a:buClr>
              <a:buSzPct val="100000"/>
              <a:buFont typeface="Raleway"/>
            </a:pP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previousSibling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320087" y="2817525"/>
            <a:ext cx="8420700" cy="1828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aboratoria_Isotipo CodeAcademy.png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700" y="137733"/>
            <a:ext cx="485425" cy="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311700" y="5220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Navegación en el DOM: </a:t>
            </a:r>
            <a:r>
              <a:rPr lang="es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Parentesco</a:t>
            </a:r>
            <a:r>
              <a:rPr lang="es" sz="22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 de elementos</a:t>
            </a:r>
          </a:p>
        </p:txBody>
      </p:sp>
      <p:cxnSp>
        <p:nvCxnSpPr>
          <p:cNvPr id="201" name="Shape 201"/>
          <p:cNvCxnSpPr/>
          <p:nvPr/>
        </p:nvCxnSpPr>
        <p:spPr>
          <a:xfrm>
            <a:off x="389025" y="1196000"/>
            <a:ext cx="425400" cy="0"/>
          </a:xfrm>
          <a:prstGeom prst="straightConnector1">
            <a:avLst/>
          </a:prstGeom>
          <a:noFill/>
          <a:ln cap="flat" cmpd="sng" w="38100">
            <a:solidFill>
              <a:srgbClr val="FAAE2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2" name="Shape 202"/>
          <p:cNvSpPr txBox="1"/>
          <p:nvPr>
            <p:ph idx="4294967295" type="body"/>
          </p:nvPr>
        </p:nvSpPr>
        <p:spPr>
          <a:xfrm>
            <a:off x="311700" y="1453226"/>
            <a:ext cx="8520600" cy="152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.parentNode:</a:t>
            </a:r>
            <a:r>
              <a:rPr lang="es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Selecciona al elemento padre de otro elemento.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220312" y="2536975"/>
            <a:ext cx="8366700" cy="23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function</a:t>
            </a:r>
            <a:r>
              <a:rPr b="1" lang="e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10DA03"/>
                </a:solidFill>
                <a:latin typeface="Courier New"/>
                <a:ea typeface="Courier New"/>
                <a:cs typeface="Courier New"/>
                <a:sym typeface="Courier New"/>
              </a:rPr>
              <a:t>seleccionar_padre</a:t>
            </a:r>
            <a:r>
              <a:rPr b="1" lang="e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b="1" lang="e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s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hijo </a:t>
            </a:r>
            <a:r>
              <a:rPr b="1" lang="es" sz="1800">
                <a:solidFill>
                  <a:srgbClr val="ED225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" sz="18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e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" sz="1800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'parrafo'</a:t>
            </a:r>
            <a:r>
              <a:rPr b="1" lang="e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    alert(hijo.parentNode);</a:t>
            </a:r>
            <a:br>
              <a:rPr b="1" lang="e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s" sz="1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