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6" r:id="rId1"/>
  </p:sldMasterIdLst>
  <p:sldIdLst>
    <p:sldId id="256" r:id="rId2"/>
    <p:sldId id="260" r:id="rId3"/>
    <p:sldId id="261" r:id="rId4"/>
    <p:sldId id="263" r:id="rId5"/>
    <p:sldId id="264" r:id="rId6"/>
    <p:sldId id="265" r:id="rId7"/>
    <p:sldId id="266" r:id="rId8"/>
    <p:sldId id="267" r:id="rId9"/>
    <p:sldId id="268" r:id="rId10"/>
    <p:sldId id="269" r:id="rId11"/>
    <p:sldId id="270" r:id="rId12"/>
  </p:sldIdLst>
  <p:sldSz cx="12192000" cy="6858000"/>
  <p:notesSz cx="6858000" cy="9144000"/>
  <p:embeddedFontLst>
    <p:embeddedFont>
      <p:font typeface="Aptos Narrow" panose="020B0004020202020204" pitchFamily="34" charset="0"/>
      <p:regular r:id="rId13"/>
      <p:bold r:id="rId14"/>
    </p:embeddedFont>
    <p:embeddedFont>
      <p:font typeface="Century Gothic" panose="020B0502020202020204" pitchFamily="34" charset="0"/>
      <p:regular r:id="rId15"/>
      <p:bold r:id="rId16"/>
      <p:italic r:id="rId17"/>
      <p:boldItalic r:id="rId18"/>
    </p:embeddedFont>
    <p:embeddedFont>
      <p:font typeface="Wingdings 3" panose="05040102010807070707" pitchFamily="18" charset="2"/>
      <p:regular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0" d="100"/>
          <a:sy n="100" d="100"/>
        </p:scale>
        <p:origin x="14"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e7db8c32427f43fc/excel/amazon%20sales%20data%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e7db8c32427f43fc/excel/amazon%20sales%20data%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e7db8c32427f43fc/excel/amazon%20sales%20data%20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[amazon sales data 1.xlsx]month wise!PivotTable1</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
          <c:y val="0.18131962671332749"/>
          <c:w val="0.94486215538847118"/>
          <c:h val="0.72124234470691162"/>
        </c:manualLayout>
      </c:layout>
      <c:lineChart>
        <c:grouping val="standard"/>
        <c:varyColors val="0"/>
        <c:ser>
          <c:idx val="0"/>
          <c:order val="0"/>
          <c:tx>
            <c:strRef>
              <c:f>'month wise'!$B$3</c:f>
              <c:strCache>
                <c:ptCount val="1"/>
                <c:pt idx="0">
                  <c:v>Total</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'month wise'!$A$4:$A$16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'month wise'!$B$4:$B$16</c:f>
              <c:numCache>
                <c:formatCode>\$0.00,,\ "M"</c:formatCode>
                <c:ptCount val="12"/>
                <c:pt idx="0">
                  <c:v>2816857.02</c:v>
                </c:pt>
                <c:pt idx="1">
                  <c:v>6182577.6000000006</c:v>
                </c:pt>
                <c:pt idx="2">
                  <c:v>928351.05999999994</c:v>
                </c:pt>
                <c:pt idx="3">
                  <c:v>4760208.3499999996</c:v>
                </c:pt>
                <c:pt idx="4">
                  <c:v>4582692.3000000007</c:v>
                </c:pt>
                <c:pt idx="5">
                  <c:v>2185379.4299999997</c:v>
                </c:pt>
                <c:pt idx="6">
                  <c:v>5578463.0599999996</c:v>
                </c:pt>
                <c:pt idx="7">
                  <c:v>579276.67000000004</c:v>
                </c:pt>
                <c:pt idx="8">
                  <c:v>2344166.0299999998</c:v>
                </c:pt>
                <c:pt idx="9">
                  <c:v>5396396.1599999992</c:v>
                </c:pt>
                <c:pt idx="10">
                  <c:v>6457600.6499999994</c:v>
                </c:pt>
                <c:pt idx="11">
                  <c:v>2356230.0699999998</c:v>
                </c:pt>
              </c:numCache>
            </c:numRef>
          </c:val>
          <c:smooth val="0"/>
          <c:extLst>
            <c:ext xmlns:c16="http://schemas.microsoft.com/office/drawing/2014/chart" uri="{C3380CC4-5D6E-409C-BE32-E72D297353CC}">
              <c16:uniqueId val="{00000000-4BB8-4675-A586-71C0997788F9}"/>
            </c:ext>
          </c:extLst>
        </c:ser>
        <c:dLbls>
          <c:showLegendKey val="0"/>
          <c:showVal val="1"/>
          <c:showCatName val="0"/>
          <c:showSerName val="0"/>
          <c:showPercent val="0"/>
          <c:showBubbleSize val="0"/>
        </c:dLbls>
        <c:smooth val="0"/>
        <c:axId val="2061452607"/>
        <c:axId val="2061453567"/>
      </c:lineChart>
      <c:catAx>
        <c:axId val="20614526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1453567"/>
        <c:crosses val="autoZero"/>
        <c:auto val="1"/>
        <c:lblAlgn val="ctr"/>
        <c:lblOffset val="100"/>
        <c:noMultiLvlLbl val="0"/>
      </c:catAx>
      <c:valAx>
        <c:axId val="2061453567"/>
        <c:scaling>
          <c:orientation val="minMax"/>
        </c:scaling>
        <c:delete val="1"/>
        <c:axPos val="l"/>
        <c:numFmt formatCode="\$0.00,,\ &quot;M&quot;" sourceLinked="1"/>
        <c:majorTickMark val="none"/>
        <c:minorTickMark val="none"/>
        <c:tickLblPos val="nextTo"/>
        <c:crossAx val="20614526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[amazon sales data 1.xlsx]regionwise!PivotTable5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 </a:t>
            </a:r>
            <a:r>
              <a:rPr lang="en-US" sz="2800" dirty="0"/>
              <a:t>Units</a:t>
            </a:r>
            <a:r>
              <a:rPr lang="en-US" sz="2800" baseline="0" dirty="0"/>
              <a:t> sold</a:t>
            </a:r>
            <a:endParaRPr lang="en-US" sz="28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regionwise!$B$3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regionwise!$A$4:$A$11</c:f>
              <c:strCache>
                <c:ptCount val="7"/>
                <c:pt idx="0">
                  <c:v>Asia</c:v>
                </c:pt>
                <c:pt idx="1">
                  <c:v>Australia and Oceania</c:v>
                </c:pt>
                <c:pt idx="2">
                  <c:v>Central America and the Caribbean</c:v>
                </c:pt>
                <c:pt idx="3">
                  <c:v>Europe</c:v>
                </c:pt>
                <c:pt idx="4">
                  <c:v>Middle East and North Africa</c:v>
                </c:pt>
                <c:pt idx="5">
                  <c:v>North America</c:v>
                </c:pt>
                <c:pt idx="6">
                  <c:v>Sub-Saharan Africa</c:v>
                </c:pt>
              </c:strCache>
            </c:strRef>
          </c:cat>
          <c:val>
            <c:numRef>
              <c:f>regionwise!$B$4:$B$11</c:f>
              <c:numCache>
                <c:formatCode>#,##0</c:formatCode>
                <c:ptCount val="7"/>
                <c:pt idx="0">
                  <c:v>59967</c:v>
                </c:pt>
                <c:pt idx="1">
                  <c:v>68325</c:v>
                </c:pt>
                <c:pt idx="2">
                  <c:v>35771</c:v>
                </c:pt>
                <c:pt idx="3">
                  <c:v>98117</c:v>
                </c:pt>
                <c:pt idx="4">
                  <c:v>48678</c:v>
                </c:pt>
                <c:pt idx="5">
                  <c:v>19143</c:v>
                </c:pt>
                <c:pt idx="6">
                  <c:v>182870</c:v>
                </c:pt>
              </c:numCache>
            </c:numRef>
          </c:val>
          <c:extLst>
            <c:ext xmlns:c16="http://schemas.microsoft.com/office/drawing/2014/chart" uri="{C3380CC4-5D6E-409C-BE32-E72D297353CC}">
              <c16:uniqueId val="{00000000-E472-4A2B-8755-A5113A8785A2}"/>
            </c:ext>
          </c:extLst>
        </c:ser>
        <c:dLbls>
          <c:dLblPos val="outEnd"/>
          <c:showLegendKey val="0"/>
          <c:showVal val="1"/>
          <c:showCatName val="0"/>
          <c:showSerName val="0"/>
          <c:showPercent val="0"/>
          <c:showBubbleSize val="0"/>
        </c:dLbls>
        <c:gapWidth val="182"/>
        <c:axId val="2117383727"/>
        <c:axId val="2117380367"/>
      </c:barChart>
      <c:catAx>
        <c:axId val="21173837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2117380367"/>
        <c:crosses val="autoZero"/>
        <c:auto val="1"/>
        <c:lblAlgn val="ctr"/>
        <c:lblOffset val="100"/>
        <c:noMultiLvlLbl val="0"/>
      </c:catAx>
      <c:valAx>
        <c:axId val="2117380367"/>
        <c:scaling>
          <c:orientation val="minMax"/>
        </c:scaling>
        <c:delete val="1"/>
        <c:axPos val="l"/>
        <c:numFmt formatCode="#,##0" sourceLinked="1"/>
        <c:majorTickMark val="none"/>
        <c:minorTickMark val="none"/>
        <c:tickLblPos val="nextTo"/>
        <c:crossAx val="21173837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[amazon sales data 1.xlsx]sales channel!PivotTable7</c:name>
    <c:fmtId val="-1"/>
  </c:pivotSource>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b="1" dirty="0"/>
              <a:t>Profit</a:t>
            </a:r>
          </a:p>
        </c:rich>
      </c:tx>
      <c:layout>
        <c:manualLayout>
          <c:xMode val="edge"/>
          <c:yMode val="edge"/>
          <c:x val="0.41758109473234839"/>
          <c:y val="1.5454922331916565E-2"/>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'sales channel'!$B$3</c:f>
              <c:strCache>
                <c:ptCount val="1"/>
                <c:pt idx="0">
                  <c:v>Total</c:v>
                </c:pt>
              </c:strCache>
            </c:strRef>
          </c:tx>
          <c:spPr>
            <a:solidFill>
              <a:schemeClr val="accent1"/>
            </a:solidFill>
            <a:ln>
              <a:noFill/>
            </a:ln>
            <a:effectLst/>
          </c:spPr>
          <c:invertIfNegative val="0"/>
          <c:dPt>
            <c:idx val="0"/>
            <c:invertIfNegative val="0"/>
            <c:bubble3D val="0"/>
            <c:spPr>
              <a:solidFill>
                <a:srgbClr val="002060"/>
              </a:solidFill>
              <a:ln>
                <a:noFill/>
              </a:ln>
              <a:effectLst/>
            </c:spPr>
            <c:extLst>
              <c:ext xmlns:c16="http://schemas.microsoft.com/office/drawing/2014/chart" uri="{C3380CC4-5D6E-409C-BE32-E72D297353CC}">
                <c16:uniqueId val="{00000001-213D-4031-848E-EC1C4F3F35DE}"/>
              </c:ext>
            </c:extLst>
          </c:dPt>
          <c:dPt>
            <c:idx val="1"/>
            <c:invertIfNegative val="0"/>
            <c:bubble3D val="0"/>
            <c:spPr>
              <a:solidFill>
                <a:srgbClr val="002060"/>
              </a:solidFill>
              <a:ln>
                <a:noFill/>
              </a:ln>
              <a:effectLst/>
            </c:spPr>
            <c:extLst>
              <c:ext xmlns:c16="http://schemas.microsoft.com/office/drawing/2014/chart" uri="{C3380CC4-5D6E-409C-BE32-E72D297353CC}">
                <c16:uniqueId val="{00000000-213D-4031-848E-EC1C4F3F35DE}"/>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'sales channel'!$A$4:$A$6</c:f>
              <c:strCache>
                <c:ptCount val="2"/>
                <c:pt idx="0">
                  <c:v>Offline</c:v>
                </c:pt>
                <c:pt idx="1">
                  <c:v>Online</c:v>
                </c:pt>
              </c:strCache>
            </c:strRef>
          </c:cat>
          <c:val>
            <c:numRef>
              <c:f>'sales channel'!$B$4:$B$6</c:f>
              <c:numCache>
                <c:formatCode>\$0.00,,\ "M"</c:formatCode>
                <c:ptCount val="2"/>
                <c:pt idx="0">
                  <c:v>24920726.669999991</c:v>
                </c:pt>
                <c:pt idx="1">
                  <c:v>19247471.73</c:v>
                </c:pt>
              </c:numCache>
            </c:numRef>
          </c:val>
          <c:extLst>
            <c:ext xmlns:c16="http://schemas.microsoft.com/office/drawing/2014/chart" uri="{C3380CC4-5D6E-409C-BE32-E72D297353CC}">
              <c16:uniqueId val="{00000000-CFE2-4845-8A89-6C68BDE2D14A}"/>
            </c:ext>
          </c:extLst>
        </c:ser>
        <c:dLbls>
          <c:dLblPos val="outEnd"/>
          <c:showLegendKey val="0"/>
          <c:showVal val="1"/>
          <c:showCatName val="0"/>
          <c:showSerName val="0"/>
          <c:showPercent val="0"/>
          <c:showBubbleSize val="0"/>
        </c:dLbls>
        <c:gapWidth val="219"/>
        <c:overlap val="-27"/>
        <c:axId val="136665968"/>
        <c:axId val="136665008"/>
      </c:barChart>
      <c:catAx>
        <c:axId val="136665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36665008"/>
        <c:crosses val="autoZero"/>
        <c:auto val="1"/>
        <c:lblAlgn val="ctr"/>
        <c:lblOffset val="100"/>
        <c:noMultiLvlLbl val="0"/>
      </c:catAx>
      <c:valAx>
        <c:axId val="136665008"/>
        <c:scaling>
          <c:orientation val="minMax"/>
        </c:scaling>
        <c:delete val="1"/>
        <c:axPos val="l"/>
        <c:numFmt formatCode="\$0.00,,\ &quot;M&quot;" sourceLinked="1"/>
        <c:majorTickMark val="none"/>
        <c:minorTickMark val="none"/>
        <c:tickLblPos val="nextTo"/>
        <c:crossAx val="1366659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7271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09879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70492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54406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69717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753347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5207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4606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1291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3784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8029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6920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7409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78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11403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2277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7/4/2024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2663361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583E69-9975-FB94-6286-CFD471DFD121}"/>
              </a:ext>
            </a:extLst>
          </p:cNvPr>
          <p:cNvPicPr>
            <a:picLocks noChangeAspect="1"/>
          </p:cNvPicPr>
          <p:nvPr/>
        </p:nvPicPr>
        <p:blipFill rotWithShape="1">
          <a:blip r:embed="rId2"/>
          <a:srcRect l="5820" t="31818" r="3271"/>
          <a:stretch/>
        </p:blipFill>
        <p:spPr>
          <a:xfrm>
            <a:off x="20" y="10"/>
            <a:ext cx="12191980" cy="6857990"/>
          </a:xfrm>
          <a:prstGeom prst="rect">
            <a:avLst/>
          </a:prstGeom>
        </p:spPr>
      </p:pic>
      <p:sp>
        <p:nvSpPr>
          <p:cNvPr id="2" name="Title 1">
            <a:extLst>
              <a:ext uri="{FF2B5EF4-FFF2-40B4-BE49-F238E27FC236}">
                <a16:creationId xmlns:a16="http://schemas.microsoft.com/office/drawing/2014/main" id="{1053EEF6-0338-53BD-3230-1F8DD56E6589}"/>
              </a:ext>
            </a:extLst>
          </p:cNvPr>
          <p:cNvSpPr>
            <a:spLocks noGrp="1"/>
          </p:cNvSpPr>
          <p:nvPr>
            <p:ph type="ctrTitle"/>
          </p:nvPr>
        </p:nvSpPr>
        <p:spPr>
          <a:xfrm>
            <a:off x="609599" y="2394857"/>
            <a:ext cx="10965141" cy="1175657"/>
          </a:xfrm>
        </p:spPr>
        <p:txBody>
          <a:bodyPr>
            <a:normAutofit/>
          </a:bodyPr>
          <a:lstStyle/>
          <a:p>
            <a:r>
              <a:rPr lang="en-US" sz="4000" dirty="0">
                <a:solidFill>
                  <a:srgbClr val="FFFFFF"/>
                </a:solidFill>
              </a:rPr>
              <a:t>Amazon sales report</a:t>
            </a:r>
            <a:endParaRPr lang="en-IN" sz="4000" dirty="0">
              <a:solidFill>
                <a:srgbClr val="FFFFFF"/>
              </a:solidFill>
            </a:endParaRPr>
          </a:p>
        </p:txBody>
      </p:sp>
      <p:sp>
        <p:nvSpPr>
          <p:cNvPr id="3" name="Subtitle 2">
            <a:extLst>
              <a:ext uri="{FF2B5EF4-FFF2-40B4-BE49-F238E27FC236}">
                <a16:creationId xmlns:a16="http://schemas.microsoft.com/office/drawing/2014/main" id="{38D1418C-2144-5198-78E6-627A2305ED69}"/>
              </a:ext>
            </a:extLst>
          </p:cNvPr>
          <p:cNvSpPr>
            <a:spLocks noGrp="1"/>
          </p:cNvSpPr>
          <p:nvPr>
            <p:ph type="subTitle" idx="1"/>
          </p:nvPr>
        </p:nvSpPr>
        <p:spPr>
          <a:xfrm>
            <a:off x="609598" y="5467246"/>
            <a:ext cx="10965142" cy="484822"/>
          </a:xfrm>
        </p:spPr>
        <p:txBody>
          <a:bodyPr>
            <a:normAutofit/>
          </a:bodyPr>
          <a:lstStyle/>
          <a:p>
            <a:endParaRPr lang="en-IN" dirty="0">
              <a:solidFill>
                <a:srgbClr val="FFFFFF">
                  <a:alpha val="75000"/>
                </a:srgbClr>
              </a:solidFill>
            </a:endParaRPr>
          </a:p>
        </p:txBody>
      </p:sp>
    </p:spTree>
    <p:extLst>
      <p:ext uri="{BB962C8B-B14F-4D97-AF65-F5344CB8AC3E}">
        <p14:creationId xmlns:p14="http://schemas.microsoft.com/office/powerpoint/2010/main" val="39618827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AE5C-1751-5FFD-AE57-9EBC256825CA}"/>
              </a:ext>
            </a:extLst>
          </p:cNvPr>
          <p:cNvSpPr>
            <a:spLocks noGrp="1"/>
          </p:cNvSpPr>
          <p:nvPr>
            <p:ph type="title"/>
          </p:nvPr>
        </p:nvSpPr>
        <p:spPr>
          <a:xfrm>
            <a:off x="2592924" y="624110"/>
            <a:ext cx="8911687" cy="4306030"/>
          </a:xfrm>
        </p:spPr>
        <p:txBody>
          <a:bodyPr>
            <a:normAutofit fontScale="90000"/>
          </a:bodyPr>
          <a:lstStyle/>
          <a:p>
            <a:r>
              <a:rPr lang="en-US" sz="3100" dirty="0"/>
              <a:t>Recommendations</a:t>
            </a:r>
            <a:br>
              <a:rPr lang="en-US" sz="1800" b="1" dirty="0"/>
            </a:br>
            <a:br>
              <a:rPr lang="en-US" sz="1800" b="1" dirty="0"/>
            </a:br>
            <a:br>
              <a:rPr lang="en-US" sz="1800" b="1" dirty="0"/>
            </a:br>
            <a:r>
              <a:rPr lang="en-US" sz="2000" b="1" dirty="0"/>
              <a:t>Promote Fruits and Clothes Online: </a:t>
            </a:r>
            <a:r>
              <a:rPr lang="en-US" sz="2000" dirty="0"/>
              <a:t>Highlight these items through online promotions, special offers, and subscriptions services for regular deliveries of fruits.</a:t>
            </a:r>
            <a:br>
              <a:rPr lang="en-US" sz="2000" dirty="0"/>
            </a:br>
            <a:br>
              <a:rPr lang="en-US" sz="2000" dirty="0"/>
            </a:br>
            <a:r>
              <a:rPr lang="en-US" sz="2000" b="1" dirty="0"/>
              <a:t>Expand Presence in the African Market: </a:t>
            </a:r>
            <a:r>
              <a:rPr lang="en-US" sz="2000" dirty="0"/>
              <a:t>Given that the African region has the highest number of products bought, increase investment in marketing and distribution channels in this region. Consider localized promotions and partnerships with local influencers.</a:t>
            </a:r>
            <a:br>
              <a:rPr lang="en-US" sz="2000" dirty="0"/>
            </a:br>
            <a:br>
              <a:rPr lang="en-US" sz="2000" dirty="0"/>
            </a:br>
            <a:r>
              <a:rPr lang="en-US" sz="2000" b="1" dirty="0"/>
              <a:t>Improve North American Market Penetration: </a:t>
            </a:r>
            <a:r>
              <a:rPr lang="en-US" sz="2000" dirty="0"/>
              <a:t>Develop strategies to increase product awareness and availability in North America, such as offering special promotions, free shipping, and better online user experiences.</a:t>
            </a:r>
            <a:br>
              <a:rPr lang="en-US" sz="1600" dirty="0"/>
            </a:br>
            <a:br>
              <a:rPr lang="en-US" sz="1600" dirty="0"/>
            </a:br>
            <a:endParaRPr lang="en-IN" sz="1600" b="1" dirty="0"/>
          </a:p>
        </p:txBody>
      </p:sp>
    </p:spTree>
    <p:extLst>
      <p:ext uri="{BB962C8B-B14F-4D97-AF65-F5344CB8AC3E}">
        <p14:creationId xmlns:p14="http://schemas.microsoft.com/office/powerpoint/2010/main" val="2085802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FD74-E1A4-0BAD-0B4A-12E1F587BDA2}"/>
              </a:ext>
            </a:extLst>
          </p:cNvPr>
          <p:cNvSpPr>
            <a:spLocks noGrp="1"/>
          </p:cNvSpPr>
          <p:nvPr>
            <p:ph type="title"/>
          </p:nvPr>
        </p:nvSpPr>
        <p:spPr/>
        <p:txBody>
          <a:bodyPr/>
          <a:lstStyle/>
          <a:p>
            <a:r>
              <a:rPr lang="en-US" dirty="0"/>
              <a:t>Conclusion</a:t>
            </a:r>
            <a:endParaRPr lang="en-IN" dirty="0"/>
          </a:p>
        </p:txBody>
      </p:sp>
      <p:sp>
        <p:nvSpPr>
          <p:cNvPr id="3" name="TextBox 2">
            <a:extLst>
              <a:ext uri="{FF2B5EF4-FFF2-40B4-BE49-F238E27FC236}">
                <a16:creationId xmlns:a16="http://schemas.microsoft.com/office/drawing/2014/main" id="{F1BFAC46-2CAD-4FB7-484E-E3EC73F40065}"/>
              </a:ext>
            </a:extLst>
          </p:cNvPr>
          <p:cNvSpPr txBox="1"/>
          <p:nvPr/>
        </p:nvSpPr>
        <p:spPr>
          <a:xfrm>
            <a:off x="2796540" y="1706880"/>
            <a:ext cx="8854440" cy="1477328"/>
          </a:xfrm>
          <a:prstGeom prst="rect">
            <a:avLst/>
          </a:prstGeom>
          <a:noFill/>
        </p:spPr>
        <p:txBody>
          <a:bodyPr wrap="square" rtlCol="0">
            <a:spAutoFit/>
          </a:bodyPr>
          <a:lstStyle/>
          <a:p>
            <a:r>
              <a:rPr lang="en-US" dirty="0"/>
              <a:t>By implementing these recommendations, Amazon can better navigate the competitive landscape, optimize its distribution methods, reduce costs, and ultimately increase profitability. The insights gained from this analysis provide a solid foundation for strategic decision-making and continuous improvement in sales management.</a:t>
            </a:r>
            <a:endParaRPr lang="en-IN" dirty="0"/>
          </a:p>
        </p:txBody>
      </p:sp>
    </p:spTree>
    <p:extLst>
      <p:ext uri="{BB962C8B-B14F-4D97-AF65-F5344CB8AC3E}">
        <p14:creationId xmlns:p14="http://schemas.microsoft.com/office/powerpoint/2010/main" val="1250517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30057-6D82-5800-5367-176070718879}"/>
              </a:ext>
            </a:extLst>
          </p:cNvPr>
          <p:cNvSpPr>
            <a:spLocks noGrp="1"/>
          </p:cNvSpPr>
          <p:nvPr>
            <p:ph type="title"/>
          </p:nvPr>
        </p:nvSpPr>
        <p:spPr/>
        <p:txBody>
          <a:bodyPr/>
          <a:lstStyle/>
          <a:p>
            <a:r>
              <a:rPr lang="en-US" dirty="0"/>
              <a:t>Introduction </a:t>
            </a:r>
            <a:endParaRPr lang="en-IN" dirty="0"/>
          </a:p>
        </p:txBody>
      </p:sp>
      <p:sp>
        <p:nvSpPr>
          <p:cNvPr id="3" name="TextBox 2">
            <a:extLst>
              <a:ext uri="{FF2B5EF4-FFF2-40B4-BE49-F238E27FC236}">
                <a16:creationId xmlns:a16="http://schemas.microsoft.com/office/drawing/2014/main" id="{5B95CE84-F48F-5CFD-F813-F1BC6AF19B89}"/>
              </a:ext>
            </a:extLst>
          </p:cNvPr>
          <p:cNvSpPr txBox="1"/>
          <p:nvPr/>
        </p:nvSpPr>
        <p:spPr>
          <a:xfrm>
            <a:off x="585789" y="2133600"/>
            <a:ext cx="6965156" cy="2554545"/>
          </a:xfrm>
          <a:prstGeom prst="rect">
            <a:avLst/>
          </a:prstGeom>
          <a:noFill/>
        </p:spPr>
        <p:txBody>
          <a:bodyPr wrap="square" rtlCol="0">
            <a:spAutoFit/>
          </a:bodyPr>
          <a:lstStyle/>
          <a:p>
            <a:r>
              <a:rPr lang="en-US" sz="2000" dirty="0"/>
              <a:t>This report delves into the intricate details of Amazon's sales data, aiming to uncover trends, insights, and opportunities that can significantly impact strategic decision-making. By analyzing key metrics and performance indicators, aim to provide a comprehensive view of Amazon's sales dynamics, offering actionable insights for enhanced sales management strategies.</a:t>
            </a:r>
            <a:endParaRPr lang="en-IN" sz="2000" dirty="0"/>
          </a:p>
        </p:txBody>
      </p:sp>
    </p:spTree>
    <p:extLst>
      <p:ext uri="{BB962C8B-B14F-4D97-AF65-F5344CB8AC3E}">
        <p14:creationId xmlns:p14="http://schemas.microsoft.com/office/powerpoint/2010/main" val="1300955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E433-C35F-6287-BE89-4D2B9C31FAC9}"/>
              </a:ext>
            </a:extLst>
          </p:cNvPr>
          <p:cNvSpPr>
            <a:spLocks noGrp="1"/>
          </p:cNvSpPr>
          <p:nvPr>
            <p:ph type="title"/>
          </p:nvPr>
        </p:nvSpPr>
        <p:spPr>
          <a:xfrm>
            <a:off x="2592924" y="624110"/>
            <a:ext cx="8911687" cy="706850"/>
          </a:xfrm>
        </p:spPr>
        <p:txBody>
          <a:bodyPr/>
          <a:lstStyle/>
          <a:p>
            <a:r>
              <a:rPr lang="en-US" dirty="0"/>
              <a:t>KPIs</a:t>
            </a:r>
            <a:endParaRPr lang="en-IN" dirty="0"/>
          </a:p>
        </p:txBody>
      </p:sp>
      <p:sp>
        <p:nvSpPr>
          <p:cNvPr id="6" name="TextBox 5">
            <a:extLst>
              <a:ext uri="{FF2B5EF4-FFF2-40B4-BE49-F238E27FC236}">
                <a16:creationId xmlns:a16="http://schemas.microsoft.com/office/drawing/2014/main" id="{A3341E5A-C60F-4036-D87E-9493DDEAA1FD}"/>
              </a:ext>
            </a:extLst>
          </p:cNvPr>
          <p:cNvSpPr txBox="1"/>
          <p:nvPr/>
        </p:nvSpPr>
        <p:spPr>
          <a:xfrm>
            <a:off x="2773680" y="1493520"/>
            <a:ext cx="5288280" cy="4031873"/>
          </a:xfrm>
          <a:prstGeom prst="rect">
            <a:avLst/>
          </a:prstGeom>
          <a:noFill/>
        </p:spPr>
        <p:txBody>
          <a:bodyPr wrap="square" rtlCol="0">
            <a:spAutoFit/>
          </a:bodyPr>
          <a:lstStyle/>
          <a:p>
            <a:pPr marL="285750" indent="-285750">
              <a:buFont typeface="Arial" panose="020B0604020202020204" pitchFamily="34" charset="0"/>
              <a:buChar char="•"/>
            </a:pPr>
            <a:r>
              <a:rPr lang="en-US" sz="2000" b="1" dirty="0"/>
              <a:t>Total revenue </a:t>
            </a:r>
            <a:r>
              <a:rPr lang="en-US" sz="2000" dirty="0"/>
              <a:t>: $137.3 M</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Total profit </a:t>
            </a:r>
            <a:r>
              <a:rPr lang="en-US" sz="2000" dirty="0"/>
              <a:t>: $44.1 M</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Profit margin </a:t>
            </a:r>
            <a:r>
              <a:rPr lang="en-US" sz="2000" dirty="0"/>
              <a:t>: 32.1%</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Units sold </a:t>
            </a:r>
            <a:r>
              <a:rPr lang="en-US" sz="2000" dirty="0"/>
              <a:t>: 5,12,871</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Revenue per unit sold </a:t>
            </a:r>
            <a:r>
              <a:rPr lang="en-US" sz="2000" dirty="0"/>
              <a:t>: $267.8</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Profit per unit sold </a:t>
            </a:r>
            <a:r>
              <a:rPr lang="en-US" sz="2000" dirty="0"/>
              <a:t>: $86.1</a:t>
            </a:r>
          </a:p>
          <a:p>
            <a:endParaRPr lang="en-US" dirty="0"/>
          </a:p>
          <a:p>
            <a:endParaRPr lang="en-IN" dirty="0"/>
          </a:p>
        </p:txBody>
      </p:sp>
    </p:spTree>
    <p:extLst>
      <p:ext uri="{BB962C8B-B14F-4D97-AF65-F5344CB8AC3E}">
        <p14:creationId xmlns:p14="http://schemas.microsoft.com/office/powerpoint/2010/main" val="3476455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EE64-4B76-3EDF-7588-903599E6B023}"/>
              </a:ext>
            </a:extLst>
          </p:cNvPr>
          <p:cNvSpPr>
            <a:spLocks noGrp="1"/>
          </p:cNvSpPr>
          <p:nvPr>
            <p:ph type="title"/>
          </p:nvPr>
        </p:nvSpPr>
        <p:spPr>
          <a:xfrm>
            <a:off x="2592924" y="624110"/>
            <a:ext cx="8911687" cy="783050"/>
          </a:xfrm>
        </p:spPr>
        <p:txBody>
          <a:bodyPr/>
          <a:lstStyle/>
          <a:p>
            <a:r>
              <a:rPr lang="en-US" dirty="0"/>
              <a:t>Monthly Profit</a:t>
            </a:r>
            <a:endParaRPr lang="en-IN" dirty="0"/>
          </a:p>
        </p:txBody>
      </p:sp>
      <p:graphicFrame>
        <p:nvGraphicFramePr>
          <p:cNvPr id="3" name="Chart 2">
            <a:extLst>
              <a:ext uri="{FF2B5EF4-FFF2-40B4-BE49-F238E27FC236}">
                <a16:creationId xmlns:a16="http://schemas.microsoft.com/office/drawing/2014/main" id="{F34952AC-3F5F-EF93-24CD-47BA46D55138}"/>
              </a:ext>
            </a:extLst>
          </p:cNvPr>
          <p:cNvGraphicFramePr>
            <a:graphicFrameLocks/>
          </p:cNvGraphicFramePr>
          <p:nvPr>
            <p:extLst>
              <p:ext uri="{D42A27DB-BD31-4B8C-83A1-F6EECF244321}">
                <p14:modId xmlns:p14="http://schemas.microsoft.com/office/powerpoint/2010/main" val="178170880"/>
              </p:ext>
            </p:extLst>
          </p:nvPr>
        </p:nvGraphicFramePr>
        <p:xfrm>
          <a:off x="2592924" y="1645920"/>
          <a:ext cx="6815236" cy="292608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BB399D33-703F-B410-811A-DE4D3A629FF1}"/>
              </a:ext>
            </a:extLst>
          </p:cNvPr>
          <p:cNvSpPr txBox="1"/>
          <p:nvPr/>
        </p:nvSpPr>
        <p:spPr>
          <a:xfrm>
            <a:off x="2722880" y="4876800"/>
            <a:ext cx="4541520" cy="646331"/>
          </a:xfrm>
          <a:prstGeom prst="rect">
            <a:avLst/>
          </a:prstGeom>
          <a:noFill/>
        </p:spPr>
        <p:txBody>
          <a:bodyPr wrap="square" rtlCol="0">
            <a:spAutoFit/>
          </a:bodyPr>
          <a:lstStyle/>
          <a:p>
            <a:r>
              <a:rPr lang="en-US" dirty="0"/>
              <a:t>Profit peak in the month of </a:t>
            </a:r>
            <a:r>
              <a:rPr lang="en-US" b="1" dirty="0"/>
              <a:t>November </a:t>
            </a:r>
            <a:r>
              <a:rPr lang="en-US" dirty="0"/>
              <a:t>followed by </a:t>
            </a:r>
            <a:r>
              <a:rPr lang="en-US" b="1" dirty="0"/>
              <a:t>February.</a:t>
            </a:r>
            <a:endParaRPr lang="en-IN" dirty="0"/>
          </a:p>
        </p:txBody>
      </p:sp>
    </p:spTree>
    <p:extLst>
      <p:ext uri="{BB962C8B-B14F-4D97-AF65-F5344CB8AC3E}">
        <p14:creationId xmlns:p14="http://schemas.microsoft.com/office/powerpoint/2010/main" val="3940126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5C21-B5B8-4870-A8D6-0188E6DFE1C1}"/>
              </a:ext>
            </a:extLst>
          </p:cNvPr>
          <p:cNvSpPr>
            <a:spLocks noGrp="1"/>
          </p:cNvSpPr>
          <p:nvPr>
            <p:ph type="title"/>
          </p:nvPr>
        </p:nvSpPr>
        <p:spPr>
          <a:xfrm>
            <a:off x="1660419" y="887124"/>
            <a:ext cx="5280460" cy="361155"/>
          </a:xfrm>
        </p:spPr>
        <p:txBody>
          <a:bodyPr vert="horz" lIns="91440" tIns="45720" rIns="91440" bIns="45720" rtlCol="0" anchor="b">
            <a:normAutofit fontScale="90000"/>
          </a:bodyPr>
          <a:lstStyle/>
          <a:p>
            <a:r>
              <a:rPr lang="en-US" sz="4000" dirty="0">
                <a:solidFill>
                  <a:schemeClr val="tx1">
                    <a:lumMod val="95000"/>
                    <a:lumOff val="5000"/>
                  </a:schemeClr>
                </a:solidFill>
              </a:rPr>
              <a:t>Yearly Profit</a:t>
            </a:r>
          </a:p>
        </p:txBody>
      </p:sp>
      <p:graphicFrame>
        <p:nvGraphicFramePr>
          <p:cNvPr id="3" name="Table 2">
            <a:extLst>
              <a:ext uri="{FF2B5EF4-FFF2-40B4-BE49-F238E27FC236}">
                <a16:creationId xmlns:a16="http://schemas.microsoft.com/office/drawing/2014/main" id="{D9F4ECCB-D85E-6542-98CE-FF3CABDD3E49}"/>
              </a:ext>
            </a:extLst>
          </p:cNvPr>
          <p:cNvGraphicFramePr>
            <a:graphicFrameLocks noGrp="1"/>
          </p:cNvGraphicFramePr>
          <p:nvPr>
            <p:extLst>
              <p:ext uri="{D42A27DB-BD31-4B8C-83A1-F6EECF244321}">
                <p14:modId xmlns:p14="http://schemas.microsoft.com/office/powerpoint/2010/main" val="847804841"/>
              </p:ext>
            </p:extLst>
          </p:nvPr>
        </p:nvGraphicFramePr>
        <p:xfrm>
          <a:off x="7031950" y="895067"/>
          <a:ext cx="4153751" cy="4476402"/>
        </p:xfrm>
        <a:graphic>
          <a:graphicData uri="http://schemas.openxmlformats.org/drawingml/2006/table">
            <a:tbl>
              <a:tblPr/>
              <a:tblGrid>
                <a:gridCol w="917120">
                  <a:extLst>
                    <a:ext uri="{9D8B030D-6E8A-4147-A177-3AD203B41FA5}">
                      <a16:colId xmlns:a16="http://schemas.microsoft.com/office/drawing/2014/main" val="37874789"/>
                    </a:ext>
                  </a:extLst>
                </a:gridCol>
                <a:gridCol w="3236631">
                  <a:extLst>
                    <a:ext uri="{9D8B030D-6E8A-4147-A177-3AD203B41FA5}">
                      <a16:colId xmlns:a16="http://schemas.microsoft.com/office/drawing/2014/main" val="1330225662"/>
                    </a:ext>
                  </a:extLst>
                </a:gridCol>
              </a:tblGrid>
              <a:tr h="657554">
                <a:tc>
                  <a:txBody>
                    <a:bodyPr/>
                    <a:lstStyle/>
                    <a:p>
                      <a:pPr algn="l" fontAlgn="b">
                        <a:spcBef>
                          <a:spcPts val="0"/>
                        </a:spcBef>
                        <a:spcAft>
                          <a:spcPts val="0"/>
                        </a:spcAft>
                      </a:pPr>
                      <a:r>
                        <a:rPr lang="en-IN" sz="2200" b="1" i="0" u="none" strike="noStrike">
                          <a:solidFill>
                            <a:srgbClr val="000000"/>
                          </a:solidFill>
                          <a:effectLst/>
                          <a:highlight>
                            <a:srgbClr val="C0E6F5"/>
                          </a:highlight>
                          <a:latin typeface="Aptos Narrow" panose="020B0004020202020204" pitchFamily="34" charset="0"/>
                        </a:rPr>
                        <a:t>Year</a:t>
                      </a:r>
                      <a:endParaRPr lang="en-IN" sz="3600" b="0" i="0" u="none" strike="noStrike">
                        <a:effectLst/>
                        <a:highlight>
                          <a:srgbClr val="C0E6F5"/>
                        </a:highlight>
                        <a:latin typeface="Arial" panose="020B0604020202020204" pitchFamily="34" charset="0"/>
                      </a:endParaRPr>
                    </a:p>
                  </a:txBody>
                  <a:tcPr marL="15086" marR="15086" marT="15086"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spcBef>
                          <a:spcPts val="0"/>
                        </a:spcBef>
                        <a:spcAft>
                          <a:spcPts val="0"/>
                        </a:spcAft>
                      </a:pPr>
                      <a:r>
                        <a:rPr lang="en-US" sz="2200" b="1" i="0" u="none" strike="noStrike" dirty="0">
                          <a:solidFill>
                            <a:srgbClr val="000000"/>
                          </a:solidFill>
                          <a:effectLst/>
                          <a:highlight>
                            <a:srgbClr val="C0E6F5"/>
                          </a:highlight>
                          <a:latin typeface="Aptos Narrow" panose="020B0004020202020204" pitchFamily="34" charset="0"/>
                        </a:rPr>
                        <a:t>year on year % difference in profit</a:t>
                      </a:r>
                      <a:endParaRPr lang="en-US" sz="3600" b="0" i="0" u="none" strike="noStrike" dirty="0">
                        <a:effectLst/>
                        <a:highlight>
                          <a:srgbClr val="C0E6F5"/>
                        </a:highlight>
                        <a:latin typeface="Arial" panose="020B0604020202020204" pitchFamily="34" charset="0"/>
                      </a:endParaRPr>
                    </a:p>
                  </a:txBody>
                  <a:tcPr marL="15086" marR="15086" marT="15086"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703887489"/>
                  </a:ext>
                </a:extLst>
              </a:tr>
              <a:tr h="493388">
                <a:tc>
                  <a:txBody>
                    <a:bodyPr/>
                    <a:lstStyle/>
                    <a:p>
                      <a:pPr algn="l" fontAlgn="b">
                        <a:spcBef>
                          <a:spcPts val="0"/>
                        </a:spcBef>
                        <a:spcAft>
                          <a:spcPts val="0"/>
                        </a:spcAft>
                      </a:pPr>
                      <a:r>
                        <a:rPr lang="en-IN" sz="2200" b="0" i="0" u="none" strike="noStrike">
                          <a:solidFill>
                            <a:srgbClr val="000000"/>
                          </a:solidFill>
                          <a:effectLst/>
                          <a:latin typeface="Aptos Narrow" panose="020B0004020202020204" pitchFamily="34" charset="0"/>
                        </a:rPr>
                        <a:t>2010</a:t>
                      </a:r>
                      <a:endParaRPr lang="en-IN" sz="3600" b="0" i="0" u="none" strike="noStrike">
                        <a:effectLst/>
                        <a:latin typeface="Arial" panose="020B0604020202020204" pitchFamily="34" charset="0"/>
                      </a:endParaRPr>
                    </a:p>
                  </a:txBody>
                  <a:tcPr marL="15086" marR="15086" marT="15086"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l" fontAlgn="b">
                        <a:spcBef>
                          <a:spcPts val="0"/>
                        </a:spcBef>
                        <a:spcAft>
                          <a:spcPts val="0"/>
                        </a:spcAft>
                      </a:pPr>
                      <a:endParaRPr lang="en-IN" sz="3600" b="0" i="0" u="none" strike="noStrike">
                        <a:effectLst/>
                        <a:latin typeface="Arial" panose="020B0604020202020204" pitchFamily="34" charset="0"/>
                      </a:endParaRPr>
                    </a:p>
                  </a:txBody>
                  <a:tcPr marL="15086" marR="15086" marT="15086" marB="0" anchor="b">
                    <a:lnL>
                      <a:noFill/>
                    </a:lnL>
                    <a:lnR>
                      <a:noFill/>
                    </a:lnR>
                    <a:lnT w="6350" cap="flat" cmpd="sng" algn="ctr">
                      <a:solidFill>
                        <a:srgbClr val="44B3E1"/>
                      </a:solidFill>
                      <a:prstDash val="solid"/>
                      <a:round/>
                      <a:headEnd type="none" w="med" len="med"/>
                      <a:tailEnd type="none" w="med" len="med"/>
                    </a:lnT>
                    <a:lnB>
                      <a:noFill/>
                    </a:lnB>
                    <a:noFill/>
                  </a:tcPr>
                </a:tc>
                <a:extLst>
                  <a:ext uri="{0D108BD9-81ED-4DB2-BD59-A6C34878D82A}">
                    <a16:rowId xmlns:a16="http://schemas.microsoft.com/office/drawing/2014/main" val="1304908754"/>
                  </a:ext>
                </a:extLst>
              </a:tr>
              <a:tr h="367068">
                <a:tc>
                  <a:txBody>
                    <a:bodyPr/>
                    <a:lstStyle/>
                    <a:p>
                      <a:pPr algn="l" fontAlgn="b">
                        <a:spcBef>
                          <a:spcPts val="0"/>
                        </a:spcBef>
                        <a:spcAft>
                          <a:spcPts val="0"/>
                        </a:spcAft>
                      </a:pPr>
                      <a:r>
                        <a:rPr lang="en-IN" sz="2200" b="0" i="0" u="none" strike="noStrike">
                          <a:solidFill>
                            <a:srgbClr val="000000"/>
                          </a:solidFill>
                          <a:effectLst/>
                          <a:latin typeface="Aptos Narrow" panose="020B0004020202020204" pitchFamily="34" charset="0"/>
                        </a:rPr>
                        <a:t>2011</a:t>
                      </a:r>
                      <a:endParaRPr lang="en-IN" sz="3600" b="0" i="0" u="none" strike="noStrike">
                        <a:effectLst/>
                        <a:latin typeface="Arial" panose="020B0604020202020204" pitchFamily="34" charset="0"/>
                      </a:endParaRPr>
                    </a:p>
                  </a:txBody>
                  <a:tcPr marL="15086" marR="15086" marT="15086" marB="0" anchor="b">
                    <a:lnL>
                      <a:noFill/>
                    </a:lnL>
                    <a:lnR>
                      <a:noFill/>
                    </a:lnR>
                    <a:lnT>
                      <a:noFill/>
                    </a:lnT>
                    <a:lnB>
                      <a:noFill/>
                    </a:lnB>
                    <a:noFill/>
                  </a:tcPr>
                </a:tc>
                <a:tc>
                  <a:txBody>
                    <a:bodyPr/>
                    <a:lstStyle/>
                    <a:p>
                      <a:pPr algn="r" fontAlgn="b">
                        <a:spcBef>
                          <a:spcPts val="0"/>
                        </a:spcBef>
                        <a:spcAft>
                          <a:spcPts val="0"/>
                        </a:spcAft>
                      </a:pPr>
                      <a:r>
                        <a:rPr lang="en-IN" sz="2200" b="0" i="0" u="none" strike="noStrike">
                          <a:solidFill>
                            <a:srgbClr val="000000"/>
                          </a:solidFill>
                          <a:effectLst/>
                          <a:highlight>
                            <a:srgbClr val="F8696B"/>
                          </a:highlight>
                          <a:latin typeface="Aptos Narrow" panose="020B0004020202020204" pitchFamily="34" charset="0"/>
                        </a:rPr>
                        <a:t>-58.65%</a:t>
                      </a:r>
                      <a:endParaRPr lang="en-IN" sz="3600" b="0" i="0" u="none" strike="noStrike">
                        <a:effectLst/>
                        <a:highlight>
                          <a:srgbClr val="F8696B"/>
                        </a:highlight>
                        <a:latin typeface="Arial" panose="020B0604020202020204" pitchFamily="34" charset="0"/>
                      </a:endParaRPr>
                    </a:p>
                  </a:txBody>
                  <a:tcPr marL="15086" marR="15086" marT="15086" marB="0" anchor="b">
                    <a:lnL>
                      <a:noFill/>
                    </a:lnL>
                    <a:lnR>
                      <a:noFill/>
                    </a:lnR>
                    <a:lnT>
                      <a:noFill/>
                    </a:lnT>
                    <a:lnB>
                      <a:noFill/>
                    </a:lnB>
                    <a:solidFill>
                      <a:srgbClr val="F8696B"/>
                    </a:solidFill>
                  </a:tcPr>
                </a:tc>
                <a:extLst>
                  <a:ext uri="{0D108BD9-81ED-4DB2-BD59-A6C34878D82A}">
                    <a16:rowId xmlns:a16="http://schemas.microsoft.com/office/drawing/2014/main" val="1399170833"/>
                  </a:ext>
                </a:extLst>
              </a:tr>
              <a:tr h="367068">
                <a:tc>
                  <a:txBody>
                    <a:bodyPr/>
                    <a:lstStyle/>
                    <a:p>
                      <a:pPr algn="l" fontAlgn="b">
                        <a:spcBef>
                          <a:spcPts val="0"/>
                        </a:spcBef>
                        <a:spcAft>
                          <a:spcPts val="0"/>
                        </a:spcAft>
                      </a:pPr>
                      <a:r>
                        <a:rPr lang="en-IN" sz="2200" b="0" i="0" u="none" strike="noStrike">
                          <a:solidFill>
                            <a:srgbClr val="000000"/>
                          </a:solidFill>
                          <a:effectLst/>
                          <a:latin typeface="Aptos Narrow" panose="020B0004020202020204" pitchFamily="34" charset="0"/>
                        </a:rPr>
                        <a:t>2012</a:t>
                      </a:r>
                      <a:endParaRPr lang="en-IN" sz="3600" b="0" i="0" u="none" strike="noStrike">
                        <a:effectLst/>
                        <a:latin typeface="Arial" panose="020B0604020202020204" pitchFamily="34" charset="0"/>
                      </a:endParaRPr>
                    </a:p>
                  </a:txBody>
                  <a:tcPr marL="15086" marR="15086" marT="15086" marB="0" anchor="b">
                    <a:lnL>
                      <a:noFill/>
                    </a:lnL>
                    <a:lnR>
                      <a:noFill/>
                    </a:lnR>
                    <a:lnT>
                      <a:noFill/>
                    </a:lnT>
                    <a:lnB>
                      <a:noFill/>
                    </a:lnB>
                    <a:noFill/>
                  </a:tcPr>
                </a:tc>
                <a:tc>
                  <a:txBody>
                    <a:bodyPr/>
                    <a:lstStyle/>
                    <a:p>
                      <a:pPr algn="r" fontAlgn="b">
                        <a:spcBef>
                          <a:spcPts val="0"/>
                        </a:spcBef>
                        <a:spcAft>
                          <a:spcPts val="0"/>
                        </a:spcAft>
                      </a:pPr>
                      <a:r>
                        <a:rPr lang="en-IN" sz="2200" b="0" i="0" u="none" strike="noStrike">
                          <a:solidFill>
                            <a:srgbClr val="000000"/>
                          </a:solidFill>
                          <a:effectLst/>
                          <a:highlight>
                            <a:srgbClr val="63BE7B"/>
                          </a:highlight>
                          <a:latin typeface="Aptos Narrow" panose="020B0004020202020204" pitchFamily="34" charset="0"/>
                        </a:rPr>
                        <a:t>236.12%</a:t>
                      </a:r>
                      <a:endParaRPr lang="en-IN" sz="3600" b="0" i="0" u="none" strike="noStrike">
                        <a:effectLst/>
                        <a:highlight>
                          <a:srgbClr val="63BE7B"/>
                        </a:highlight>
                        <a:latin typeface="Arial" panose="020B0604020202020204" pitchFamily="34" charset="0"/>
                      </a:endParaRPr>
                    </a:p>
                  </a:txBody>
                  <a:tcPr marL="15086" marR="15086" marT="15086" marB="0" anchor="b">
                    <a:lnL>
                      <a:noFill/>
                    </a:lnL>
                    <a:lnR>
                      <a:noFill/>
                    </a:lnR>
                    <a:lnT>
                      <a:noFill/>
                    </a:lnT>
                    <a:lnB>
                      <a:noFill/>
                    </a:lnB>
                    <a:solidFill>
                      <a:srgbClr val="63BE7B"/>
                    </a:solidFill>
                  </a:tcPr>
                </a:tc>
                <a:extLst>
                  <a:ext uri="{0D108BD9-81ED-4DB2-BD59-A6C34878D82A}">
                    <a16:rowId xmlns:a16="http://schemas.microsoft.com/office/drawing/2014/main" val="80296926"/>
                  </a:ext>
                </a:extLst>
              </a:tr>
              <a:tr h="367068">
                <a:tc>
                  <a:txBody>
                    <a:bodyPr/>
                    <a:lstStyle/>
                    <a:p>
                      <a:pPr algn="l" fontAlgn="b">
                        <a:spcBef>
                          <a:spcPts val="0"/>
                        </a:spcBef>
                        <a:spcAft>
                          <a:spcPts val="0"/>
                        </a:spcAft>
                      </a:pPr>
                      <a:r>
                        <a:rPr lang="en-IN" sz="2200" b="0" i="0" u="none" strike="noStrike">
                          <a:solidFill>
                            <a:srgbClr val="000000"/>
                          </a:solidFill>
                          <a:effectLst/>
                          <a:latin typeface="Aptos Narrow" panose="020B0004020202020204" pitchFamily="34" charset="0"/>
                        </a:rPr>
                        <a:t>2013</a:t>
                      </a:r>
                      <a:endParaRPr lang="en-IN" sz="3600" b="0" i="0" u="none" strike="noStrike">
                        <a:effectLst/>
                        <a:latin typeface="Arial" panose="020B0604020202020204" pitchFamily="34" charset="0"/>
                      </a:endParaRPr>
                    </a:p>
                  </a:txBody>
                  <a:tcPr marL="15086" marR="15086" marT="15086" marB="0" anchor="b">
                    <a:lnL>
                      <a:noFill/>
                    </a:lnL>
                    <a:lnR>
                      <a:noFill/>
                    </a:lnR>
                    <a:lnT>
                      <a:noFill/>
                    </a:lnT>
                    <a:lnB>
                      <a:noFill/>
                    </a:lnB>
                    <a:noFill/>
                  </a:tcPr>
                </a:tc>
                <a:tc>
                  <a:txBody>
                    <a:bodyPr/>
                    <a:lstStyle/>
                    <a:p>
                      <a:pPr algn="r" fontAlgn="b">
                        <a:spcBef>
                          <a:spcPts val="0"/>
                        </a:spcBef>
                        <a:spcAft>
                          <a:spcPts val="0"/>
                        </a:spcAft>
                      </a:pPr>
                      <a:r>
                        <a:rPr lang="en-IN" sz="2200" b="0" i="0" u="none" strike="noStrike">
                          <a:solidFill>
                            <a:srgbClr val="000000"/>
                          </a:solidFill>
                          <a:effectLst/>
                          <a:highlight>
                            <a:srgbClr val="FDCA7D"/>
                          </a:highlight>
                          <a:latin typeface="Aptos Narrow" panose="020B0004020202020204" pitchFamily="34" charset="0"/>
                        </a:rPr>
                        <a:t>-27.11%</a:t>
                      </a:r>
                      <a:endParaRPr lang="en-IN" sz="3600" b="0" i="0" u="none" strike="noStrike">
                        <a:effectLst/>
                        <a:highlight>
                          <a:srgbClr val="FDCA7D"/>
                        </a:highlight>
                        <a:latin typeface="Arial" panose="020B0604020202020204" pitchFamily="34" charset="0"/>
                      </a:endParaRPr>
                    </a:p>
                  </a:txBody>
                  <a:tcPr marL="15086" marR="15086" marT="15086" marB="0" anchor="b">
                    <a:lnL>
                      <a:noFill/>
                    </a:lnL>
                    <a:lnR>
                      <a:noFill/>
                    </a:lnR>
                    <a:lnT>
                      <a:noFill/>
                    </a:lnT>
                    <a:lnB>
                      <a:noFill/>
                    </a:lnB>
                    <a:solidFill>
                      <a:srgbClr val="FDCA7D"/>
                    </a:solidFill>
                  </a:tcPr>
                </a:tc>
                <a:extLst>
                  <a:ext uri="{0D108BD9-81ED-4DB2-BD59-A6C34878D82A}">
                    <a16:rowId xmlns:a16="http://schemas.microsoft.com/office/drawing/2014/main" val="359054493"/>
                  </a:ext>
                </a:extLst>
              </a:tr>
              <a:tr h="367068">
                <a:tc>
                  <a:txBody>
                    <a:bodyPr/>
                    <a:lstStyle/>
                    <a:p>
                      <a:pPr algn="l" fontAlgn="b">
                        <a:spcBef>
                          <a:spcPts val="0"/>
                        </a:spcBef>
                        <a:spcAft>
                          <a:spcPts val="0"/>
                        </a:spcAft>
                      </a:pPr>
                      <a:r>
                        <a:rPr lang="en-IN" sz="2200" b="0" i="0" u="none" strike="noStrike">
                          <a:solidFill>
                            <a:srgbClr val="000000"/>
                          </a:solidFill>
                          <a:effectLst/>
                          <a:latin typeface="Aptos Narrow" panose="020B0004020202020204" pitchFamily="34" charset="0"/>
                        </a:rPr>
                        <a:t>2014</a:t>
                      </a:r>
                      <a:endParaRPr lang="en-IN" sz="3600" b="0" i="0" u="none" strike="noStrike">
                        <a:effectLst/>
                        <a:latin typeface="Arial" panose="020B0604020202020204" pitchFamily="34" charset="0"/>
                      </a:endParaRPr>
                    </a:p>
                  </a:txBody>
                  <a:tcPr marL="15086" marR="15086" marT="15086" marB="0" anchor="b">
                    <a:lnL>
                      <a:noFill/>
                    </a:lnL>
                    <a:lnR>
                      <a:noFill/>
                    </a:lnR>
                    <a:lnT>
                      <a:noFill/>
                    </a:lnT>
                    <a:lnB>
                      <a:noFill/>
                    </a:lnB>
                    <a:noFill/>
                  </a:tcPr>
                </a:tc>
                <a:tc>
                  <a:txBody>
                    <a:bodyPr/>
                    <a:lstStyle/>
                    <a:p>
                      <a:pPr algn="r" fontAlgn="b">
                        <a:spcBef>
                          <a:spcPts val="0"/>
                        </a:spcBef>
                        <a:spcAft>
                          <a:spcPts val="0"/>
                        </a:spcAft>
                      </a:pPr>
                      <a:r>
                        <a:rPr lang="en-IN" sz="2200" b="0" i="0" u="none" strike="noStrike">
                          <a:solidFill>
                            <a:srgbClr val="000000"/>
                          </a:solidFill>
                          <a:effectLst/>
                          <a:highlight>
                            <a:srgbClr val="FDEB84"/>
                          </a:highlight>
                          <a:latin typeface="Aptos Narrow" panose="020B0004020202020204" pitchFamily="34" charset="0"/>
                        </a:rPr>
                        <a:t>-12.45%</a:t>
                      </a:r>
                      <a:endParaRPr lang="en-IN" sz="3600" b="0" i="0" u="none" strike="noStrike">
                        <a:effectLst/>
                        <a:highlight>
                          <a:srgbClr val="FDEB84"/>
                        </a:highlight>
                        <a:latin typeface="Arial" panose="020B0604020202020204" pitchFamily="34" charset="0"/>
                      </a:endParaRPr>
                    </a:p>
                  </a:txBody>
                  <a:tcPr marL="15086" marR="15086" marT="15086" marB="0" anchor="b">
                    <a:lnL>
                      <a:noFill/>
                    </a:lnL>
                    <a:lnR>
                      <a:noFill/>
                    </a:lnR>
                    <a:lnT>
                      <a:noFill/>
                    </a:lnT>
                    <a:lnB>
                      <a:noFill/>
                    </a:lnB>
                    <a:solidFill>
                      <a:srgbClr val="FDEB84"/>
                    </a:solidFill>
                  </a:tcPr>
                </a:tc>
                <a:extLst>
                  <a:ext uri="{0D108BD9-81ED-4DB2-BD59-A6C34878D82A}">
                    <a16:rowId xmlns:a16="http://schemas.microsoft.com/office/drawing/2014/main" val="2143226819"/>
                  </a:ext>
                </a:extLst>
              </a:tr>
              <a:tr h="367068">
                <a:tc>
                  <a:txBody>
                    <a:bodyPr/>
                    <a:lstStyle/>
                    <a:p>
                      <a:pPr algn="l" fontAlgn="b">
                        <a:spcBef>
                          <a:spcPts val="0"/>
                        </a:spcBef>
                        <a:spcAft>
                          <a:spcPts val="0"/>
                        </a:spcAft>
                      </a:pPr>
                      <a:r>
                        <a:rPr lang="en-IN" sz="2200" b="0" i="0" u="none" strike="noStrike">
                          <a:solidFill>
                            <a:srgbClr val="000000"/>
                          </a:solidFill>
                          <a:effectLst/>
                          <a:latin typeface="Aptos Narrow" panose="020B0004020202020204" pitchFamily="34" charset="0"/>
                        </a:rPr>
                        <a:t>2015</a:t>
                      </a:r>
                      <a:endParaRPr lang="en-IN" sz="3600" b="0" i="0" u="none" strike="noStrike">
                        <a:effectLst/>
                        <a:latin typeface="Arial" panose="020B0604020202020204" pitchFamily="34" charset="0"/>
                      </a:endParaRPr>
                    </a:p>
                  </a:txBody>
                  <a:tcPr marL="15086" marR="15086" marT="15086" marB="0" anchor="b">
                    <a:lnL>
                      <a:noFill/>
                    </a:lnL>
                    <a:lnR>
                      <a:noFill/>
                    </a:lnR>
                    <a:lnT>
                      <a:noFill/>
                    </a:lnT>
                    <a:lnB>
                      <a:noFill/>
                    </a:lnB>
                    <a:noFill/>
                  </a:tcPr>
                </a:tc>
                <a:tc>
                  <a:txBody>
                    <a:bodyPr/>
                    <a:lstStyle/>
                    <a:p>
                      <a:pPr algn="r" fontAlgn="b">
                        <a:spcBef>
                          <a:spcPts val="0"/>
                        </a:spcBef>
                        <a:spcAft>
                          <a:spcPts val="0"/>
                        </a:spcAft>
                      </a:pPr>
                      <a:r>
                        <a:rPr lang="en-IN" sz="2200" b="0" i="0" u="none" strike="noStrike">
                          <a:solidFill>
                            <a:srgbClr val="000000"/>
                          </a:solidFill>
                          <a:effectLst/>
                          <a:highlight>
                            <a:srgbClr val="FCBB7A"/>
                          </a:highlight>
                          <a:latin typeface="Aptos Narrow" panose="020B0004020202020204" pitchFamily="34" charset="0"/>
                        </a:rPr>
                        <a:t>-32.03%</a:t>
                      </a:r>
                      <a:endParaRPr lang="en-IN" sz="3600" b="0" i="0" u="none" strike="noStrike">
                        <a:effectLst/>
                        <a:highlight>
                          <a:srgbClr val="FCBB7A"/>
                        </a:highlight>
                        <a:latin typeface="Arial" panose="020B0604020202020204" pitchFamily="34" charset="0"/>
                      </a:endParaRPr>
                    </a:p>
                  </a:txBody>
                  <a:tcPr marL="15086" marR="15086" marT="15086" marB="0" anchor="b">
                    <a:lnL>
                      <a:noFill/>
                    </a:lnL>
                    <a:lnR>
                      <a:noFill/>
                    </a:lnR>
                    <a:lnT>
                      <a:noFill/>
                    </a:lnT>
                    <a:lnB>
                      <a:noFill/>
                    </a:lnB>
                    <a:solidFill>
                      <a:srgbClr val="FCBB7A"/>
                    </a:solidFill>
                  </a:tcPr>
                </a:tc>
                <a:extLst>
                  <a:ext uri="{0D108BD9-81ED-4DB2-BD59-A6C34878D82A}">
                    <a16:rowId xmlns:a16="http://schemas.microsoft.com/office/drawing/2014/main" val="2615160844"/>
                  </a:ext>
                </a:extLst>
              </a:tr>
              <a:tr h="367068">
                <a:tc>
                  <a:txBody>
                    <a:bodyPr/>
                    <a:lstStyle/>
                    <a:p>
                      <a:pPr algn="l" fontAlgn="b">
                        <a:spcBef>
                          <a:spcPts val="0"/>
                        </a:spcBef>
                        <a:spcAft>
                          <a:spcPts val="0"/>
                        </a:spcAft>
                      </a:pPr>
                      <a:r>
                        <a:rPr lang="en-IN" sz="2200" b="0" i="0" u="none" strike="noStrike">
                          <a:solidFill>
                            <a:srgbClr val="000000"/>
                          </a:solidFill>
                          <a:effectLst/>
                          <a:latin typeface="Aptos Narrow" panose="020B0004020202020204" pitchFamily="34" charset="0"/>
                        </a:rPr>
                        <a:t>2016</a:t>
                      </a:r>
                      <a:endParaRPr lang="en-IN" sz="3600" b="0" i="0" u="none" strike="noStrike">
                        <a:effectLst/>
                        <a:latin typeface="Arial" panose="020B0604020202020204" pitchFamily="34" charset="0"/>
                      </a:endParaRPr>
                    </a:p>
                  </a:txBody>
                  <a:tcPr marL="15086" marR="15086" marT="15086" marB="0" anchor="b">
                    <a:lnL>
                      <a:noFill/>
                    </a:lnL>
                    <a:lnR>
                      <a:noFill/>
                    </a:lnR>
                    <a:lnT>
                      <a:noFill/>
                    </a:lnT>
                    <a:lnB>
                      <a:noFill/>
                    </a:lnB>
                    <a:noFill/>
                  </a:tcPr>
                </a:tc>
                <a:tc>
                  <a:txBody>
                    <a:bodyPr/>
                    <a:lstStyle/>
                    <a:p>
                      <a:pPr algn="r" fontAlgn="b">
                        <a:spcBef>
                          <a:spcPts val="0"/>
                        </a:spcBef>
                        <a:spcAft>
                          <a:spcPts val="0"/>
                        </a:spcAft>
                      </a:pPr>
                      <a:r>
                        <a:rPr lang="en-IN" sz="2200" b="0" i="0" u="none" strike="noStrike">
                          <a:solidFill>
                            <a:srgbClr val="000000"/>
                          </a:solidFill>
                          <a:effectLst/>
                          <a:highlight>
                            <a:srgbClr val="E7E583"/>
                          </a:highlight>
                          <a:latin typeface="Aptos Narrow" panose="020B0004020202020204" pitchFamily="34" charset="0"/>
                        </a:rPr>
                        <a:t>22.70%</a:t>
                      </a:r>
                      <a:endParaRPr lang="en-IN" sz="3600" b="0" i="0" u="none" strike="noStrike">
                        <a:effectLst/>
                        <a:highlight>
                          <a:srgbClr val="E7E583"/>
                        </a:highlight>
                        <a:latin typeface="Arial" panose="020B0604020202020204" pitchFamily="34" charset="0"/>
                      </a:endParaRPr>
                    </a:p>
                  </a:txBody>
                  <a:tcPr marL="15086" marR="15086" marT="15086" marB="0" anchor="b">
                    <a:lnL>
                      <a:noFill/>
                    </a:lnL>
                    <a:lnR>
                      <a:noFill/>
                    </a:lnR>
                    <a:lnT>
                      <a:noFill/>
                    </a:lnT>
                    <a:lnB>
                      <a:noFill/>
                    </a:lnB>
                    <a:solidFill>
                      <a:srgbClr val="E7E583"/>
                    </a:solidFill>
                  </a:tcPr>
                </a:tc>
                <a:extLst>
                  <a:ext uri="{0D108BD9-81ED-4DB2-BD59-A6C34878D82A}">
                    <a16:rowId xmlns:a16="http://schemas.microsoft.com/office/drawing/2014/main" val="1920581204"/>
                  </a:ext>
                </a:extLst>
              </a:tr>
              <a:tr h="367068">
                <a:tc>
                  <a:txBody>
                    <a:bodyPr/>
                    <a:lstStyle/>
                    <a:p>
                      <a:pPr algn="l" fontAlgn="b">
                        <a:spcBef>
                          <a:spcPts val="0"/>
                        </a:spcBef>
                        <a:spcAft>
                          <a:spcPts val="0"/>
                        </a:spcAft>
                      </a:pPr>
                      <a:r>
                        <a:rPr lang="en-IN" sz="2200" b="0" i="0" u="none" strike="noStrike">
                          <a:solidFill>
                            <a:srgbClr val="000000"/>
                          </a:solidFill>
                          <a:effectLst/>
                          <a:latin typeface="Aptos Narrow" panose="020B0004020202020204" pitchFamily="34" charset="0"/>
                        </a:rPr>
                        <a:t>2017</a:t>
                      </a:r>
                      <a:endParaRPr lang="en-IN" sz="3600" b="0" i="0" u="none" strike="noStrike">
                        <a:effectLst/>
                        <a:latin typeface="Arial" panose="020B0604020202020204" pitchFamily="34" charset="0"/>
                      </a:endParaRPr>
                    </a:p>
                  </a:txBody>
                  <a:tcPr marL="15086" marR="15086" marT="15086" marB="0" anchor="b">
                    <a:lnL>
                      <a:noFill/>
                    </a:lnL>
                    <a:lnR>
                      <a:noFill/>
                    </a:lnR>
                    <a:lnT>
                      <a:noFill/>
                    </a:lnT>
                    <a:lnB w="6350" cap="flat" cmpd="sng" algn="ctr">
                      <a:solidFill>
                        <a:srgbClr val="44B3E1"/>
                      </a:solidFill>
                      <a:prstDash val="solid"/>
                      <a:round/>
                      <a:headEnd type="none" w="med" len="med"/>
                      <a:tailEnd type="none" w="med" len="med"/>
                    </a:lnB>
                    <a:noFill/>
                  </a:tcPr>
                </a:tc>
                <a:tc>
                  <a:txBody>
                    <a:bodyPr/>
                    <a:lstStyle/>
                    <a:p>
                      <a:pPr algn="r" fontAlgn="b">
                        <a:spcBef>
                          <a:spcPts val="0"/>
                        </a:spcBef>
                        <a:spcAft>
                          <a:spcPts val="0"/>
                        </a:spcAft>
                      </a:pPr>
                      <a:r>
                        <a:rPr lang="en-IN" sz="2200" b="0" i="0" u="none" strike="noStrike">
                          <a:solidFill>
                            <a:srgbClr val="000000"/>
                          </a:solidFill>
                          <a:effectLst/>
                          <a:highlight>
                            <a:srgbClr val="FFEB84"/>
                          </a:highlight>
                          <a:latin typeface="Aptos Narrow" panose="020B0004020202020204" pitchFamily="34" charset="0"/>
                        </a:rPr>
                        <a:t>-16.61%</a:t>
                      </a:r>
                      <a:endParaRPr lang="en-IN" sz="3600" b="0" i="0" u="none" strike="noStrike">
                        <a:effectLst/>
                        <a:highlight>
                          <a:srgbClr val="FFEB84"/>
                        </a:highlight>
                        <a:latin typeface="Arial" panose="020B0604020202020204" pitchFamily="34" charset="0"/>
                      </a:endParaRPr>
                    </a:p>
                  </a:txBody>
                  <a:tcPr marL="15086" marR="15086" marT="15086" marB="0" anchor="b">
                    <a:lnL>
                      <a:noFill/>
                    </a:lnL>
                    <a:lnR>
                      <a:noFill/>
                    </a:lnR>
                    <a:lnT>
                      <a:noFill/>
                    </a:lnT>
                    <a:lnB w="6350" cap="flat" cmpd="sng" algn="ctr">
                      <a:solidFill>
                        <a:srgbClr val="44B3E1"/>
                      </a:solidFill>
                      <a:prstDash val="solid"/>
                      <a:round/>
                      <a:headEnd type="none" w="med" len="med"/>
                      <a:tailEnd type="none" w="med" len="med"/>
                    </a:lnB>
                    <a:solidFill>
                      <a:srgbClr val="FFEB84"/>
                    </a:solidFill>
                  </a:tcPr>
                </a:tc>
                <a:extLst>
                  <a:ext uri="{0D108BD9-81ED-4DB2-BD59-A6C34878D82A}">
                    <a16:rowId xmlns:a16="http://schemas.microsoft.com/office/drawing/2014/main" val="1046091867"/>
                  </a:ext>
                </a:extLst>
              </a:tr>
              <a:tr h="657554">
                <a:tc>
                  <a:txBody>
                    <a:bodyPr/>
                    <a:lstStyle/>
                    <a:p>
                      <a:pPr algn="l" fontAlgn="b">
                        <a:spcBef>
                          <a:spcPts val="0"/>
                        </a:spcBef>
                        <a:spcAft>
                          <a:spcPts val="0"/>
                        </a:spcAft>
                      </a:pPr>
                      <a:endParaRPr lang="en-IN" sz="3600" b="0" i="0" u="none" strike="noStrike" dirty="0">
                        <a:effectLst/>
                        <a:highlight>
                          <a:srgbClr val="C0E6F5"/>
                        </a:highlight>
                        <a:latin typeface="Arial" panose="020B0604020202020204" pitchFamily="34" charset="0"/>
                      </a:endParaRPr>
                    </a:p>
                  </a:txBody>
                  <a:tcPr marL="15086" marR="15086" marT="15086"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l" fontAlgn="b">
                        <a:spcBef>
                          <a:spcPts val="0"/>
                        </a:spcBef>
                        <a:spcAft>
                          <a:spcPts val="0"/>
                        </a:spcAft>
                      </a:pPr>
                      <a:endParaRPr lang="en-IN" sz="3600" b="0" i="0" u="none" strike="noStrike" dirty="0">
                        <a:effectLst/>
                        <a:highlight>
                          <a:srgbClr val="C0E6F5"/>
                        </a:highlight>
                        <a:latin typeface="Arial" panose="020B0604020202020204" pitchFamily="34" charset="0"/>
                      </a:endParaRPr>
                    </a:p>
                  </a:txBody>
                  <a:tcPr marL="15086" marR="15086" marT="15086"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extLst>
                  <a:ext uri="{0D108BD9-81ED-4DB2-BD59-A6C34878D82A}">
                    <a16:rowId xmlns:a16="http://schemas.microsoft.com/office/drawing/2014/main" val="3370821389"/>
                  </a:ext>
                </a:extLst>
              </a:tr>
            </a:tbl>
          </a:graphicData>
        </a:graphic>
      </p:graphicFrame>
      <p:sp>
        <p:nvSpPr>
          <p:cNvPr id="4" name="TextBox 3">
            <a:extLst>
              <a:ext uri="{FF2B5EF4-FFF2-40B4-BE49-F238E27FC236}">
                <a16:creationId xmlns:a16="http://schemas.microsoft.com/office/drawing/2014/main" id="{B7ADD276-4162-99EE-686C-021D63CB8734}"/>
              </a:ext>
            </a:extLst>
          </p:cNvPr>
          <p:cNvSpPr txBox="1"/>
          <p:nvPr/>
        </p:nvSpPr>
        <p:spPr>
          <a:xfrm>
            <a:off x="642259" y="1761040"/>
            <a:ext cx="4021181" cy="1569660"/>
          </a:xfrm>
          <a:prstGeom prst="rect">
            <a:avLst/>
          </a:prstGeom>
          <a:noFill/>
        </p:spPr>
        <p:txBody>
          <a:bodyPr wrap="square" rtlCol="0">
            <a:spAutoFit/>
          </a:bodyPr>
          <a:lstStyle/>
          <a:p>
            <a:r>
              <a:rPr lang="en-US" sz="2400" dirty="0">
                <a:solidFill>
                  <a:srgbClr val="00B050"/>
                </a:solidFill>
              </a:rPr>
              <a:t>2012</a:t>
            </a:r>
            <a:r>
              <a:rPr lang="en-US" sz="2400" dirty="0">
                <a:solidFill>
                  <a:schemeClr val="bg1"/>
                </a:solidFill>
              </a:rPr>
              <a:t> </a:t>
            </a:r>
            <a:r>
              <a:rPr lang="en-US" sz="2400" dirty="0">
                <a:solidFill>
                  <a:schemeClr val="tx1">
                    <a:lumMod val="95000"/>
                    <a:lumOff val="5000"/>
                  </a:schemeClr>
                </a:solidFill>
              </a:rPr>
              <a:t>had the </a:t>
            </a:r>
            <a:r>
              <a:rPr lang="en-US" sz="2400" b="1" dirty="0">
                <a:solidFill>
                  <a:schemeClr val="tx1">
                    <a:lumMod val="95000"/>
                    <a:lumOff val="5000"/>
                  </a:schemeClr>
                </a:solidFill>
              </a:rPr>
              <a:t>highest</a:t>
            </a:r>
            <a:r>
              <a:rPr lang="en-US" sz="2400" dirty="0">
                <a:solidFill>
                  <a:schemeClr val="tx1">
                    <a:lumMod val="95000"/>
                    <a:lumOff val="5000"/>
                  </a:schemeClr>
                </a:solidFill>
              </a:rPr>
              <a:t> profit</a:t>
            </a:r>
          </a:p>
          <a:p>
            <a:r>
              <a:rPr lang="en-US" sz="2400" dirty="0">
                <a:solidFill>
                  <a:schemeClr val="tx1">
                    <a:lumMod val="95000"/>
                    <a:lumOff val="5000"/>
                  </a:schemeClr>
                </a:solidFill>
              </a:rPr>
              <a:t>Whereas </a:t>
            </a:r>
            <a:r>
              <a:rPr lang="en-US" sz="2400" dirty="0">
                <a:solidFill>
                  <a:schemeClr val="accent1"/>
                </a:solidFill>
              </a:rPr>
              <a:t>2011</a:t>
            </a:r>
            <a:r>
              <a:rPr lang="en-US" sz="2400" dirty="0">
                <a:solidFill>
                  <a:schemeClr val="bg1"/>
                </a:solidFill>
              </a:rPr>
              <a:t> </a:t>
            </a:r>
            <a:r>
              <a:rPr lang="en-US" sz="2400" dirty="0">
                <a:solidFill>
                  <a:schemeClr val="tx1">
                    <a:lumMod val="95000"/>
                    <a:lumOff val="5000"/>
                  </a:schemeClr>
                </a:solidFill>
              </a:rPr>
              <a:t>had the lowest</a:t>
            </a:r>
            <a:endParaRPr lang="en-IN" sz="2400" dirty="0">
              <a:solidFill>
                <a:schemeClr val="tx1">
                  <a:lumMod val="95000"/>
                  <a:lumOff val="5000"/>
                </a:schemeClr>
              </a:solidFill>
            </a:endParaRPr>
          </a:p>
        </p:txBody>
      </p:sp>
    </p:spTree>
    <p:extLst>
      <p:ext uri="{BB962C8B-B14F-4D97-AF65-F5344CB8AC3E}">
        <p14:creationId xmlns:p14="http://schemas.microsoft.com/office/powerpoint/2010/main" val="1221311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FC88-988B-63DA-F551-89A6775A8234}"/>
              </a:ext>
            </a:extLst>
          </p:cNvPr>
          <p:cNvSpPr>
            <a:spLocks noGrp="1"/>
          </p:cNvSpPr>
          <p:nvPr>
            <p:ph type="title"/>
          </p:nvPr>
        </p:nvSpPr>
        <p:spPr>
          <a:xfrm>
            <a:off x="2589213" y="4400260"/>
            <a:ext cx="8915399" cy="959204"/>
          </a:xfrm>
        </p:spPr>
        <p:txBody>
          <a:bodyPr vert="horz" lIns="91440" tIns="45720" rIns="91440" bIns="45720" rtlCol="0" anchor="b">
            <a:normAutofit fontScale="90000"/>
          </a:bodyPr>
          <a:lstStyle/>
          <a:p>
            <a:r>
              <a:rPr lang="en-US" sz="3200" b="1" dirty="0"/>
              <a:t>African</a:t>
            </a:r>
            <a:r>
              <a:rPr lang="en-US" sz="3200" dirty="0"/>
              <a:t> region bought the most products, </a:t>
            </a:r>
            <a:r>
              <a:rPr lang="en-US" sz="3200" b="1" dirty="0"/>
              <a:t>North America</a:t>
            </a:r>
            <a:r>
              <a:rPr lang="en-US" sz="3200" dirty="0"/>
              <a:t> being the least</a:t>
            </a:r>
          </a:p>
        </p:txBody>
      </p:sp>
      <p:graphicFrame>
        <p:nvGraphicFramePr>
          <p:cNvPr id="3" name="Chart 2">
            <a:extLst>
              <a:ext uri="{FF2B5EF4-FFF2-40B4-BE49-F238E27FC236}">
                <a16:creationId xmlns:a16="http://schemas.microsoft.com/office/drawing/2014/main" id="{24D2B0DF-8077-42FD-BD26-9DF005C7DB0E}"/>
              </a:ext>
            </a:extLst>
          </p:cNvPr>
          <p:cNvGraphicFramePr>
            <a:graphicFrameLocks/>
          </p:cNvGraphicFramePr>
          <p:nvPr>
            <p:extLst>
              <p:ext uri="{D42A27DB-BD31-4B8C-83A1-F6EECF244321}">
                <p14:modId xmlns:p14="http://schemas.microsoft.com/office/powerpoint/2010/main" val="3188840444"/>
              </p:ext>
            </p:extLst>
          </p:nvPr>
        </p:nvGraphicFramePr>
        <p:xfrm>
          <a:off x="2589212" y="640080"/>
          <a:ext cx="8962708" cy="36027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7027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99968-EAE7-3EC5-92CE-B35E81D65020}"/>
              </a:ext>
            </a:extLst>
          </p:cNvPr>
          <p:cNvSpPr>
            <a:spLocks noGrp="1"/>
          </p:cNvSpPr>
          <p:nvPr>
            <p:ph type="title"/>
          </p:nvPr>
        </p:nvSpPr>
        <p:spPr>
          <a:xfrm>
            <a:off x="540279" y="967417"/>
            <a:ext cx="3778870" cy="3047587"/>
          </a:xfrm>
        </p:spPr>
        <p:txBody>
          <a:bodyPr vert="horz" lIns="91440" tIns="45720" rIns="91440" bIns="45720" rtlCol="0" anchor="b">
            <a:normAutofit/>
          </a:bodyPr>
          <a:lstStyle/>
          <a:p>
            <a:r>
              <a:rPr lang="en-US" sz="3200" b="1" dirty="0">
                <a:solidFill>
                  <a:schemeClr val="tx1">
                    <a:lumMod val="95000"/>
                    <a:lumOff val="5000"/>
                  </a:schemeClr>
                </a:solidFill>
              </a:rPr>
              <a:t>Offline</a:t>
            </a:r>
            <a:r>
              <a:rPr lang="en-US" sz="3200" dirty="0">
                <a:solidFill>
                  <a:schemeClr val="tx1">
                    <a:lumMod val="95000"/>
                    <a:lumOff val="5000"/>
                  </a:schemeClr>
                </a:solidFill>
              </a:rPr>
              <a:t> channels have the </a:t>
            </a:r>
            <a:r>
              <a:rPr lang="en-US" sz="3200" b="1" dirty="0">
                <a:solidFill>
                  <a:schemeClr val="tx1">
                    <a:lumMod val="95000"/>
                    <a:lumOff val="5000"/>
                  </a:schemeClr>
                </a:solidFill>
              </a:rPr>
              <a:t>most profit</a:t>
            </a:r>
            <a:r>
              <a:rPr lang="en-US" sz="3200" dirty="0">
                <a:solidFill>
                  <a:schemeClr val="tx1">
                    <a:lumMod val="95000"/>
                    <a:lumOff val="5000"/>
                  </a:schemeClr>
                </a:solidFill>
              </a:rPr>
              <a:t> than online channels</a:t>
            </a:r>
          </a:p>
        </p:txBody>
      </p:sp>
      <p:graphicFrame>
        <p:nvGraphicFramePr>
          <p:cNvPr id="3" name="Chart 2">
            <a:extLst>
              <a:ext uri="{FF2B5EF4-FFF2-40B4-BE49-F238E27FC236}">
                <a16:creationId xmlns:a16="http://schemas.microsoft.com/office/drawing/2014/main" id="{2F495884-FDB6-6509-CAB6-AD3E634FCC4F}"/>
              </a:ext>
            </a:extLst>
          </p:cNvPr>
          <p:cNvGraphicFramePr>
            <a:graphicFrameLocks/>
          </p:cNvGraphicFramePr>
          <p:nvPr>
            <p:extLst>
              <p:ext uri="{D42A27DB-BD31-4B8C-83A1-F6EECF244321}">
                <p14:modId xmlns:p14="http://schemas.microsoft.com/office/powerpoint/2010/main" val="1306352789"/>
              </p:ext>
            </p:extLst>
          </p:nvPr>
        </p:nvGraphicFramePr>
        <p:xfrm>
          <a:off x="5587994" y="967417"/>
          <a:ext cx="5640502" cy="49304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45210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05CF-D3DD-989D-C929-602A2B6AD603}"/>
              </a:ext>
            </a:extLst>
          </p:cNvPr>
          <p:cNvSpPr>
            <a:spLocks noGrp="1"/>
          </p:cNvSpPr>
          <p:nvPr>
            <p:ph type="title"/>
          </p:nvPr>
        </p:nvSpPr>
        <p:spPr>
          <a:xfrm>
            <a:off x="540279" y="967417"/>
            <a:ext cx="5280460" cy="3943250"/>
          </a:xfrm>
        </p:spPr>
        <p:txBody>
          <a:bodyPr vert="horz" lIns="91440" tIns="45720" rIns="91440" bIns="45720" rtlCol="0" anchor="b">
            <a:normAutofit/>
          </a:bodyPr>
          <a:lstStyle/>
          <a:p>
            <a:r>
              <a:rPr lang="en-US" sz="2000" dirty="0">
                <a:solidFill>
                  <a:srgbClr val="FEFFFF"/>
                </a:solidFill>
              </a:rPr>
              <a:t> </a:t>
            </a:r>
          </a:p>
        </p:txBody>
      </p:sp>
      <p:graphicFrame>
        <p:nvGraphicFramePr>
          <p:cNvPr id="3" name="Table 2">
            <a:extLst>
              <a:ext uri="{FF2B5EF4-FFF2-40B4-BE49-F238E27FC236}">
                <a16:creationId xmlns:a16="http://schemas.microsoft.com/office/drawing/2014/main" id="{C10FE9A1-EB49-37C3-BE81-6466EAA4C94A}"/>
              </a:ext>
            </a:extLst>
          </p:cNvPr>
          <p:cNvGraphicFramePr>
            <a:graphicFrameLocks noGrp="1"/>
          </p:cNvGraphicFramePr>
          <p:nvPr>
            <p:extLst>
              <p:ext uri="{D42A27DB-BD31-4B8C-83A1-F6EECF244321}">
                <p14:modId xmlns:p14="http://schemas.microsoft.com/office/powerpoint/2010/main" val="1594503348"/>
              </p:ext>
            </p:extLst>
          </p:nvPr>
        </p:nvGraphicFramePr>
        <p:xfrm>
          <a:off x="6981479" y="770634"/>
          <a:ext cx="4014768" cy="4566948"/>
        </p:xfrm>
        <a:graphic>
          <a:graphicData uri="http://schemas.openxmlformats.org/drawingml/2006/table">
            <a:tbl>
              <a:tblPr/>
              <a:tblGrid>
                <a:gridCol w="1914826">
                  <a:extLst>
                    <a:ext uri="{9D8B030D-6E8A-4147-A177-3AD203B41FA5}">
                      <a16:colId xmlns:a16="http://schemas.microsoft.com/office/drawing/2014/main" val="4196484534"/>
                    </a:ext>
                  </a:extLst>
                </a:gridCol>
                <a:gridCol w="1230846">
                  <a:extLst>
                    <a:ext uri="{9D8B030D-6E8A-4147-A177-3AD203B41FA5}">
                      <a16:colId xmlns:a16="http://schemas.microsoft.com/office/drawing/2014/main" val="291334913"/>
                    </a:ext>
                  </a:extLst>
                </a:gridCol>
                <a:gridCol w="869096">
                  <a:extLst>
                    <a:ext uri="{9D8B030D-6E8A-4147-A177-3AD203B41FA5}">
                      <a16:colId xmlns:a16="http://schemas.microsoft.com/office/drawing/2014/main" val="3344104102"/>
                    </a:ext>
                  </a:extLst>
                </a:gridCol>
              </a:tblGrid>
              <a:tr h="458875">
                <a:tc>
                  <a:txBody>
                    <a:bodyPr/>
                    <a:lstStyle/>
                    <a:p>
                      <a:pPr algn="ctr" fontAlgn="b">
                        <a:spcBef>
                          <a:spcPts val="0"/>
                        </a:spcBef>
                        <a:spcAft>
                          <a:spcPts val="0"/>
                        </a:spcAft>
                      </a:pPr>
                      <a:r>
                        <a:rPr lang="en-IN" sz="1800" b="1" i="0" u="none" strike="noStrike" dirty="0">
                          <a:solidFill>
                            <a:srgbClr val="000000"/>
                          </a:solidFill>
                          <a:effectLst/>
                          <a:highlight>
                            <a:srgbClr val="C0E6F5"/>
                          </a:highlight>
                          <a:latin typeface="Aptos Narrow" panose="020B0004020202020204" pitchFamily="34" charset="0"/>
                        </a:rPr>
                        <a:t> </a:t>
                      </a:r>
                      <a:endParaRPr lang="en-IN" sz="3000" b="0" i="0" u="none" strike="noStrike" dirty="0">
                        <a:effectLst/>
                        <a:highlight>
                          <a:srgbClr val="C0E6F5"/>
                        </a:highlight>
                        <a:latin typeface="Arial" panose="020B0604020202020204" pitchFamily="34" charset="0"/>
                      </a:endParaRPr>
                    </a:p>
                  </a:txBody>
                  <a:tcPr marL="12702" marR="12702" marT="12702" marB="0" anchor="b">
                    <a:lnL>
                      <a:noFill/>
                    </a:lnL>
                    <a:lnR>
                      <a:noFill/>
                    </a:lnR>
                    <a:lnT>
                      <a:noFill/>
                    </a:lnT>
                    <a:lnB>
                      <a:noFill/>
                    </a:lnB>
                    <a:solidFill>
                      <a:srgbClr val="C0E6F5"/>
                    </a:solidFill>
                  </a:tcPr>
                </a:tc>
                <a:tc>
                  <a:txBody>
                    <a:bodyPr/>
                    <a:lstStyle/>
                    <a:p>
                      <a:pPr algn="r" fontAlgn="b">
                        <a:spcBef>
                          <a:spcPts val="0"/>
                        </a:spcBef>
                        <a:spcAft>
                          <a:spcPts val="0"/>
                        </a:spcAft>
                      </a:pPr>
                      <a:r>
                        <a:rPr lang="en-IN" sz="1800" b="1" i="0" u="none" strike="noStrike" dirty="0">
                          <a:solidFill>
                            <a:srgbClr val="000000"/>
                          </a:solidFill>
                          <a:effectLst/>
                          <a:highlight>
                            <a:srgbClr val="C0E6F5"/>
                          </a:highlight>
                          <a:latin typeface="Aptos Narrow" panose="020B0004020202020204" pitchFamily="34" charset="0"/>
                        </a:rPr>
                        <a:t>Channels</a:t>
                      </a:r>
                      <a:endParaRPr lang="en-IN" sz="3000" b="0" i="0" u="none" strike="noStrike" dirty="0">
                        <a:effectLst/>
                        <a:highlight>
                          <a:srgbClr val="C0E6F5"/>
                        </a:highlight>
                        <a:latin typeface="Arial" panose="020B0604020202020204" pitchFamily="34" charset="0"/>
                      </a:endParaRPr>
                    </a:p>
                  </a:txBody>
                  <a:tcPr marL="12702" marR="12702" marT="12702" marB="0" anchor="b">
                    <a:lnL>
                      <a:noFill/>
                    </a:lnL>
                    <a:lnR>
                      <a:noFill/>
                    </a:lnR>
                    <a:lnT>
                      <a:noFill/>
                    </a:lnT>
                    <a:lnB>
                      <a:noFill/>
                    </a:lnB>
                    <a:solidFill>
                      <a:srgbClr val="C0E6F5"/>
                    </a:solidFill>
                  </a:tcPr>
                </a:tc>
                <a:tc>
                  <a:txBody>
                    <a:bodyPr/>
                    <a:lstStyle/>
                    <a:p>
                      <a:pPr algn="l" fontAlgn="b">
                        <a:spcBef>
                          <a:spcPts val="0"/>
                        </a:spcBef>
                        <a:spcAft>
                          <a:spcPts val="0"/>
                        </a:spcAft>
                      </a:pPr>
                      <a:endParaRPr lang="en-IN" sz="3000" b="0" i="0" u="none" strike="noStrike" dirty="0">
                        <a:effectLst/>
                        <a:highlight>
                          <a:srgbClr val="C0E6F5"/>
                        </a:highlight>
                        <a:latin typeface="Arial" panose="020B0604020202020204" pitchFamily="34" charset="0"/>
                      </a:endParaRPr>
                    </a:p>
                  </a:txBody>
                  <a:tcPr marL="12702" marR="12702" marT="12702" marB="0" anchor="b">
                    <a:lnL>
                      <a:noFill/>
                    </a:lnL>
                    <a:lnR>
                      <a:noFill/>
                    </a:lnR>
                    <a:lnT>
                      <a:noFill/>
                    </a:lnT>
                    <a:lnB>
                      <a:noFill/>
                    </a:lnB>
                    <a:solidFill>
                      <a:srgbClr val="C0E6F5"/>
                    </a:solidFill>
                  </a:tcPr>
                </a:tc>
                <a:extLst>
                  <a:ext uri="{0D108BD9-81ED-4DB2-BD59-A6C34878D82A}">
                    <a16:rowId xmlns:a16="http://schemas.microsoft.com/office/drawing/2014/main" val="1362957028"/>
                  </a:ext>
                </a:extLst>
              </a:tr>
              <a:tr h="275950">
                <a:tc>
                  <a:txBody>
                    <a:bodyPr/>
                    <a:lstStyle/>
                    <a:p>
                      <a:pPr algn="ctr" fontAlgn="b">
                        <a:spcBef>
                          <a:spcPts val="0"/>
                        </a:spcBef>
                        <a:spcAft>
                          <a:spcPts val="0"/>
                        </a:spcAft>
                      </a:pPr>
                      <a:r>
                        <a:rPr lang="en-IN" sz="1800" b="1" i="0" u="none" strike="noStrike" dirty="0">
                          <a:solidFill>
                            <a:srgbClr val="000000"/>
                          </a:solidFill>
                          <a:effectLst/>
                          <a:highlight>
                            <a:srgbClr val="C0E6F5"/>
                          </a:highlight>
                          <a:latin typeface="Aptos Narrow" panose="020B0004020202020204" pitchFamily="34" charset="0"/>
                        </a:rPr>
                        <a:t>Items</a:t>
                      </a:r>
                      <a:endParaRPr lang="en-IN" sz="3000" b="0" i="0" u="none" strike="noStrike" dirty="0">
                        <a:effectLst/>
                        <a:highlight>
                          <a:srgbClr val="C0E6F5"/>
                        </a:highlight>
                        <a:latin typeface="Arial" panose="020B0604020202020204" pitchFamily="34" charset="0"/>
                      </a:endParaRPr>
                    </a:p>
                  </a:txBody>
                  <a:tcPr marL="12702" marR="12702" marT="12702"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ctr" fontAlgn="b">
                        <a:spcBef>
                          <a:spcPts val="0"/>
                        </a:spcBef>
                        <a:spcAft>
                          <a:spcPts val="0"/>
                        </a:spcAft>
                      </a:pPr>
                      <a:r>
                        <a:rPr lang="en-IN" sz="1800" b="1" i="0" u="none" strike="noStrike" dirty="0">
                          <a:solidFill>
                            <a:srgbClr val="000000"/>
                          </a:solidFill>
                          <a:effectLst/>
                          <a:highlight>
                            <a:srgbClr val="C0E6F5"/>
                          </a:highlight>
                          <a:latin typeface="Aptos Narrow" panose="020B0004020202020204" pitchFamily="34" charset="0"/>
                        </a:rPr>
                        <a:t>Offline</a:t>
                      </a:r>
                      <a:endParaRPr lang="en-IN" sz="3000" b="0" i="0" u="none" strike="noStrike" dirty="0">
                        <a:effectLst/>
                        <a:highlight>
                          <a:srgbClr val="C0E6F5"/>
                        </a:highlight>
                        <a:latin typeface="Arial" panose="020B0604020202020204" pitchFamily="34" charset="0"/>
                      </a:endParaRPr>
                    </a:p>
                  </a:txBody>
                  <a:tcPr marL="12702" marR="12702" marT="12702"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ctr" fontAlgn="b">
                        <a:spcBef>
                          <a:spcPts val="0"/>
                        </a:spcBef>
                        <a:spcAft>
                          <a:spcPts val="0"/>
                        </a:spcAft>
                      </a:pPr>
                      <a:r>
                        <a:rPr lang="en-IN" sz="1800" b="1" i="0" u="none" strike="noStrike" dirty="0">
                          <a:solidFill>
                            <a:srgbClr val="000000"/>
                          </a:solidFill>
                          <a:effectLst/>
                          <a:highlight>
                            <a:srgbClr val="C0E6F5"/>
                          </a:highlight>
                          <a:latin typeface="Aptos Narrow" panose="020B0004020202020204" pitchFamily="34" charset="0"/>
                        </a:rPr>
                        <a:t>Online</a:t>
                      </a:r>
                      <a:endParaRPr lang="en-IN" sz="3000" b="0" i="0" u="none" strike="noStrike" dirty="0">
                        <a:effectLst/>
                        <a:highlight>
                          <a:srgbClr val="C0E6F5"/>
                        </a:highlight>
                        <a:latin typeface="Arial" panose="020B0604020202020204" pitchFamily="34" charset="0"/>
                      </a:endParaRPr>
                    </a:p>
                  </a:txBody>
                  <a:tcPr marL="12702" marR="12702" marT="12702"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3052691218"/>
                  </a:ext>
                </a:extLst>
              </a:tr>
              <a:tr h="275950">
                <a:tc>
                  <a:txBody>
                    <a:bodyPr/>
                    <a:lstStyle/>
                    <a:p>
                      <a:pPr algn="ctr" fontAlgn="b">
                        <a:spcBef>
                          <a:spcPts val="0"/>
                        </a:spcBef>
                        <a:spcAft>
                          <a:spcPts val="0"/>
                        </a:spcAft>
                      </a:pPr>
                      <a:r>
                        <a:rPr lang="en-IN" sz="1800" b="0" i="0" u="none" strike="noStrike">
                          <a:solidFill>
                            <a:srgbClr val="000000"/>
                          </a:solidFill>
                          <a:effectLst/>
                          <a:latin typeface="Aptos Narrow" panose="020B0004020202020204" pitchFamily="34" charset="0"/>
                        </a:rPr>
                        <a:t>Vegetables</a:t>
                      </a:r>
                      <a:endParaRPr lang="en-IN" sz="3000" b="0" i="0" u="none" strike="noStrike">
                        <a:effectLst/>
                        <a:latin typeface="Arial" panose="020B0604020202020204" pitchFamily="34" charset="0"/>
                      </a:endParaRPr>
                    </a:p>
                  </a:txBody>
                  <a:tcPr marL="12702" marR="12702" marT="12702"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ctr" fontAlgn="b">
                        <a:spcBef>
                          <a:spcPts val="0"/>
                        </a:spcBef>
                        <a:spcAft>
                          <a:spcPts val="0"/>
                        </a:spcAft>
                      </a:pPr>
                      <a:r>
                        <a:rPr lang="en-IN" sz="1800" b="0" i="0" u="none" strike="noStrike" dirty="0">
                          <a:solidFill>
                            <a:srgbClr val="000000"/>
                          </a:solidFill>
                          <a:effectLst/>
                          <a:highlight>
                            <a:srgbClr val="6AC07B"/>
                          </a:highlight>
                          <a:latin typeface="Aptos Narrow" panose="020B0004020202020204" pitchFamily="34" charset="0"/>
                        </a:rPr>
                        <a:t>5,217</a:t>
                      </a:r>
                      <a:endParaRPr lang="en-IN" sz="3000" b="0" i="0" u="none" strike="noStrike" dirty="0">
                        <a:effectLst/>
                        <a:highlight>
                          <a:srgbClr val="6AC07B"/>
                        </a:highlight>
                        <a:latin typeface="Arial" panose="020B0604020202020204" pitchFamily="34" charset="0"/>
                      </a:endParaRPr>
                    </a:p>
                  </a:txBody>
                  <a:tcPr marL="12702" marR="12702" marT="12702" marB="0" anchor="b">
                    <a:lnL>
                      <a:noFill/>
                    </a:lnL>
                    <a:lnR>
                      <a:noFill/>
                    </a:lnR>
                    <a:lnT w="6350" cap="flat" cmpd="sng" algn="ctr">
                      <a:solidFill>
                        <a:srgbClr val="44B3E1"/>
                      </a:solidFill>
                      <a:prstDash val="solid"/>
                      <a:round/>
                      <a:headEnd type="none" w="med" len="med"/>
                      <a:tailEnd type="none" w="med" len="med"/>
                    </a:lnT>
                    <a:lnB>
                      <a:noFill/>
                    </a:lnB>
                    <a:solidFill>
                      <a:srgbClr val="6AC07B"/>
                    </a:solidFill>
                  </a:tcPr>
                </a:tc>
                <a:tc>
                  <a:txBody>
                    <a:bodyPr/>
                    <a:lstStyle/>
                    <a:p>
                      <a:pPr algn="ctr" fontAlgn="b">
                        <a:spcBef>
                          <a:spcPts val="0"/>
                        </a:spcBef>
                        <a:spcAft>
                          <a:spcPts val="0"/>
                        </a:spcAft>
                      </a:pPr>
                      <a:r>
                        <a:rPr lang="en-IN" sz="1800" b="0" i="0" u="none" strike="noStrike">
                          <a:solidFill>
                            <a:srgbClr val="000000"/>
                          </a:solidFill>
                          <a:effectLst/>
                          <a:highlight>
                            <a:srgbClr val="F5E883"/>
                          </a:highlight>
                          <a:latin typeface="Aptos Narrow" panose="020B0004020202020204" pitchFamily="34" charset="0"/>
                        </a:rPr>
                        <a:t>14,834</a:t>
                      </a:r>
                      <a:endParaRPr lang="en-IN" sz="3000" b="0" i="0" u="none" strike="noStrike">
                        <a:effectLst/>
                        <a:highlight>
                          <a:srgbClr val="F5E883"/>
                        </a:highlight>
                        <a:latin typeface="Arial" panose="020B0604020202020204" pitchFamily="34" charset="0"/>
                      </a:endParaRPr>
                    </a:p>
                  </a:txBody>
                  <a:tcPr marL="12702" marR="12702" marT="12702" marB="0" anchor="b">
                    <a:lnL>
                      <a:noFill/>
                    </a:lnL>
                    <a:lnR>
                      <a:noFill/>
                    </a:lnR>
                    <a:lnT w="6350" cap="flat" cmpd="sng" algn="ctr">
                      <a:solidFill>
                        <a:srgbClr val="44B3E1"/>
                      </a:solidFill>
                      <a:prstDash val="solid"/>
                      <a:round/>
                      <a:headEnd type="none" w="med" len="med"/>
                      <a:tailEnd type="none" w="med" len="med"/>
                    </a:lnT>
                    <a:lnB>
                      <a:noFill/>
                    </a:lnB>
                    <a:solidFill>
                      <a:srgbClr val="F5E883"/>
                    </a:solidFill>
                  </a:tcPr>
                </a:tc>
                <a:extLst>
                  <a:ext uri="{0D108BD9-81ED-4DB2-BD59-A6C34878D82A}">
                    <a16:rowId xmlns:a16="http://schemas.microsoft.com/office/drawing/2014/main" val="3290189901"/>
                  </a:ext>
                </a:extLst>
              </a:tr>
              <a:tr h="418721">
                <a:tc>
                  <a:txBody>
                    <a:bodyPr/>
                    <a:lstStyle/>
                    <a:p>
                      <a:pPr algn="ctr" fontAlgn="b">
                        <a:spcBef>
                          <a:spcPts val="0"/>
                        </a:spcBef>
                        <a:spcAft>
                          <a:spcPts val="0"/>
                        </a:spcAft>
                      </a:pPr>
                      <a:r>
                        <a:rPr lang="en-IN" sz="1800" b="0" i="0" u="none" strike="noStrike">
                          <a:solidFill>
                            <a:srgbClr val="000000"/>
                          </a:solidFill>
                          <a:effectLst/>
                          <a:latin typeface="Aptos Narrow" panose="020B0004020202020204" pitchFamily="34" charset="0"/>
                        </a:rPr>
                        <a:t>Snacks</a:t>
                      </a:r>
                      <a:endParaRPr lang="en-IN" sz="3000" b="0" i="0" u="none" strike="noStrike">
                        <a:effectLst/>
                        <a:latin typeface="Arial" panose="020B0604020202020204" pitchFamily="34" charset="0"/>
                      </a:endParaRPr>
                    </a:p>
                  </a:txBody>
                  <a:tcPr marL="12702" marR="12702" marT="12702" marB="0" anchor="b">
                    <a:lnL>
                      <a:noFill/>
                    </a:lnL>
                    <a:lnR>
                      <a:noFill/>
                    </a:lnR>
                    <a:lnT>
                      <a:noFill/>
                    </a:lnT>
                    <a:lnB>
                      <a:noFill/>
                    </a:lnB>
                    <a:noFill/>
                  </a:tcPr>
                </a:tc>
                <a:tc>
                  <a:txBody>
                    <a:bodyPr/>
                    <a:lstStyle/>
                    <a:p>
                      <a:pPr algn="ctr" fontAlgn="b">
                        <a:spcBef>
                          <a:spcPts val="0"/>
                        </a:spcBef>
                        <a:spcAft>
                          <a:spcPts val="0"/>
                        </a:spcAft>
                      </a:pPr>
                      <a:endParaRPr lang="en-IN" sz="3000" b="0" i="0" u="none" strike="noStrike" dirty="0">
                        <a:effectLst/>
                        <a:latin typeface="Arial" panose="020B0604020202020204" pitchFamily="34" charset="0"/>
                      </a:endParaRPr>
                    </a:p>
                  </a:txBody>
                  <a:tcPr marL="12702" marR="12702" marT="12702" marB="0" anchor="b">
                    <a:lnL>
                      <a:noFill/>
                    </a:lnL>
                    <a:lnR>
                      <a:noFill/>
                    </a:lnR>
                    <a:lnT>
                      <a:noFill/>
                    </a:lnT>
                    <a:lnB>
                      <a:noFill/>
                    </a:lnB>
                    <a:noFill/>
                  </a:tcPr>
                </a:tc>
                <a:tc>
                  <a:txBody>
                    <a:bodyPr/>
                    <a:lstStyle/>
                    <a:p>
                      <a:pPr algn="ctr" fontAlgn="b">
                        <a:spcBef>
                          <a:spcPts val="0"/>
                        </a:spcBef>
                        <a:spcAft>
                          <a:spcPts val="0"/>
                        </a:spcAft>
                      </a:pPr>
                      <a:r>
                        <a:rPr lang="en-IN" sz="1800" b="0" i="0" u="none" strike="noStrike" dirty="0">
                          <a:solidFill>
                            <a:srgbClr val="000000"/>
                          </a:solidFill>
                          <a:effectLst/>
                          <a:highlight>
                            <a:srgbClr val="E9E482"/>
                          </a:highlight>
                          <a:latin typeface="Aptos Narrow" panose="020B0004020202020204" pitchFamily="34" charset="0"/>
                        </a:rPr>
                        <a:t>13,637</a:t>
                      </a:r>
                      <a:endParaRPr lang="en-IN" sz="3000" b="0" i="0" u="none" strike="noStrike" dirty="0">
                        <a:effectLst/>
                        <a:highlight>
                          <a:srgbClr val="E9E482"/>
                        </a:highlight>
                        <a:latin typeface="Arial" panose="020B0604020202020204" pitchFamily="34" charset="0"/>
                      </a:endParaRPr>
                    </a:p>
                  </a:txBody>
                  <a:tcPr marL="12702" marR="12702" marT="12702" marB="0" anchor="b">
                    <a:lnL>
                      <a:noFill/>
                    </a:lnL>
                    <a:lnR>
                      <a:noFill/>
                    </a:lnR>
                    <a:lnT>
                      <a:noFill/>
                    </a:lnT>
                    <a:lnB>
                      <a:noFill/>
                    </a:lnB>
                    <a:solidFill>
                      <a:srgbClr val="E9E482"/>
                    </a:solidFill>
                  </a:tcPr>
                </a:tc>
                <a:extLst>
                  <a:ext uri="{0D108BD9-81ED-4DB2-BD59-A6C34878D82A}">
                    <a16:rowId xmlns:a16="http://schemas.microsoft.com/office/drawing/2014/main" val="51384272"/>
                  </a:ext>
                </a:extLst>
              </a:tr>
              <a:tr h="275950">
                <a:tc>
                  <a:txBody>
                    <a:bodyPr/>
                    <a:lstStyle/>
                    <a:p>
                      <a:pPr algn="ctr" fontAlgn="b">
                        <a:spcBef>
                          <a:spcPts val="0"/>
                        </a:spcBef>
                        <a:spcAft>
                          <a:spcPts val="0"/>
                        </a:spcAft>
                      </a:pPr>
                      <a:r>
                        <a:rPr lang="en-IN" sz="1800" b="0" i="0" u="none" strike="noStrike">
                          <a:solidFill>
                            <a:srgbClr val="000000"/>
                          </a:solidFill>
                          <a:effectLst/>
                          <a:latin typeface="Aptos Narrow" panose="020B0004020202020204" pitchFamily="34" charset="0"/>
                        </a:rPr>
                        <a:t>Personal Care</a:t>
                      </a:r>
                      <a:endParaRPr lang="en-IN" sz="3000" b="0" i="0" u="none" strike="noStrike">
                        <a:effectLst/>
                        <a:latin typeface="Arial" panose="020B0604020202020204" pitchFamily="34" charset="0"/>
                      </a:endParaRPr>
                    </a:p>
                  </a:txBody>
                  <a:tcPr marL="12702" marR="12702" marT="12702" marB="0" anchor="b">
                    <a:lnL>
                      <a:noFill/>
                    </a:lnL>
                    <a:lnR>
                      <a:noFill/>
                    </a:lnR>
                    <a:lnT>
                      <a:noFill/>
                    </a:lnT>
                    <a:lnB>
                      <a:noFill/>
                    </a:lnB>
                    <a:noFill/>
                  </a:tcPr>
                </a:tc>
                <a:tc>
                  <a:txBody>
                    <a:bodyPr/>
                    <a:lstStyle/>
                    <a:p>
                      <a:pPr algn="ctr" fontAlgn="b">
                        <a:spcBef>
                          <a:spcPts val="0"/>
                        </a:spcBef>
                        <a:spcAft>
                          <a:spcPts val="0"/>
                        </a:spcAft>
                      </a:pPr>
                      <a:r>
                        <a:rPr lang="en-IN" sz="1800" b="0" i="0" u="none" strike="noStrike">
                          <a:solidFill>
                            <a:srgbClr val="000000"/>
                          </a:solidFill>
                          <a:effectLst/>
                          <a:highlight>
                            <a:srgbClr val="FB9574"/>
                          </a:highlight>
                          <a:latin typeface="Aptos Narrow" panose="020B0004020202020204" pitchFamily="34" charset="0"/>
                        </a:rPr>
                        <a:t>40,350</a:t>
                      </a:r>
                      <a:endParaRPr lang="en-IN" sz="3000" b="0" i="0" u="none" strike="noStrike">
                        <a:effectLst/>
                        <a:highlight>
                          <a:srgbClr val="FB9574"/>
                        </a:highlight>
                        <a:latin typeface="Arial" panose="020B0604020202020204" pitchFamily="34" charset="0"/>
                      </a:endParaRPr>
                    </a:p>
                  </a:txBody>
                  <a:tcPr marL="12702" marR="12702" marT="12702" marB="0" anchor="b">
                    <a:lnL>
                      <a:noFill/>
                    </a:lnL>
                    <a:lnR>
                      <a:noFill/>
                    </a:lnR>
                    <a:lnT>
                      <a:noFill/>
                    </a:lnT>
                    <a:lnB>
                      <a:noFill/>
                    </a:lnB>
                    <a:solidFill>
                      <a:srgbClr val="FB9574"/>
                    </a:solidFill>
                  </a:tcPr>
                </a:tc>
                <a:tc>
                  <a:txBody>
                    <a:bodyPr/>
                    <a:lstStyle/>
                    <a:p>
                      <a:pPr algn="ctr" fontAlgn="b">
                        <a:spcBef>
                          <a:spcPts val="0"/>
                        </a:spcBef>
                        <a:spcAft>
                          <a:spcPts val="0"/>
                        </a:spcAft>
                      </a:pPr>
                      <a:r>
                        <a:rPr lang="en-IN" sz="1800" b="0" i="0" u="none" strike="noStrike" dirty="0">
                          <a:solidFill>
                            <a:srgbClr val="000000"/>
                          </a:solidFill>
                          <a:effectLst/>
                          <a:highlight>
                            <a:srgbClr val="B4D57F"/>
                          </a:highlight>
                          <a:latin typeface="Aptos Narrow" panose="020B0004020202020204" pitchFamily="34" charset="0"/>
                        </a:rPr>
                        <a:t>8,358</a:t>
                      </a:r>
                      <a:endParaRPr lang="en-IN" sz="3000" b="0" i="0" u="none" strike="noStrike" dirty="0">
                        <a:effectLst/>
                        <a:highlight>
                          <a:srgbClr val="B4D57F"/>
                        </a:highlight>
                        <a:latin typeface="Arial" panose="020B0604020202020204" pitchFamily="34" charset="0"/>
                      </a:endParaRPr>
                    </a:p>
                  </a:txBody>
                  <a:tcPr marL="12702" marR="12702" marT="12702" marB="0" anchor="b">
                    <a:lnL>
                      <a:noFill/>
                    </a:lnL>
                    <a:lnR>
                      <a:noFill/>
                    </a:lnR>
                    <a:lnT>
                      <a:noFill/>
                    </a:lnT>
                    <a:lnB>
                      <a:noFill/>
                    </a:lnB>
                    <a:solidFill>
                      <a:srgbClr val="B4D57F"/>
                    </a:solidFill>
                  </a:tcPr>
                </a:tc>
                <a:extLst>
                  <a:ext uri="{0D108BD9-81ED-4DB2-BD59-A6C34878D82A}">
                    <a16:rowId xmlns:a16="http://schemas.microsoft.com/office/drawing/2014/main" val="3956125592"/>
                  </a:ext>
                </a:extLst>
              </a:tr>
              <a:tr h="275950">
                <a:tc>
                  <a:txBody>
                    <a:bodyPr/>
                    <a:lstStyle/>
                    <a:p>
                      <a:pPr algn="ctr" fontAlgn="b">
                        <a:spcBef>
                          <a:spcPts val="0"/>
                        </a:spcBef>
                        <a:spcAft>
                          <a:spcPts val="0"/>
                        </a:spcAft>
                      </a:pPr>
                      <a:r>
                        <a:rPr lang="en-IN" sz="1800" b="0" i="0" u="none" strike="noStrike">
                          <a:solidFill>
                            <a:srgbClr val="000000"/>
                          </a:solidFill>
                          <a:effectLst/>
                          <a:latin typeface="Aptos Narrow" panose="020B0004020202020204" pitchFamily="34" charset="0"/>
                        </a:rPr>
                        <a:t>Office Supplies</a:t>
                      </a:r>
                      <a:endParaRPr lang="en-IN" sz="3000" b="0" i="0" u="none" strike="noStrike">
                        <a:effectLst/>
                        <a:latin typeface="Arial" panose="020B0604020202020204" pitchFamily="34" charset="0"/>
                      </a:endParaRPr>
                    </a:p>
                  </a:txBody>
                  <a:tcPr marL="12702" marR="12702" marT="12702" marB="0" anchor="b">
                    <a:lnL>
                      <a:noFill/>
                    </a:lnL>
                    <a:lnR>
                      <a:noFill/>
                    </a:lnR>
                    <a:lnT>
                      <a:noFill/>
                    </a:lnT>
                    <a:lnB>
                      <a:noFill/>
                    </a:lnB>
                    <a:noFill/>
                  </a:tcPr>
                </a:tc>
                <a:tc>
                  <a:txBody>
                    <a:bodyPr/>
                    <a:lstStyle/>
                    <a:p>
                      <a:pPr algn="ctr" fontAlgn="b">
                        <a:spcBef>
                          <a:spcPts val="0"/>
                        </a:spcBef>
                        <a:spcAft>
                          <a:spcPts val="0"/>
                        </a:spcAft>
                      </a:pPr>
                      <a:r>
                        <a:rPr lang="en-IN" sz="1800" b="0" i="0" u="none" strike="noStrike">
                          <a:solidFill>
                            <a:srgbClr val="000000"/>
                          </a:solidFill>
                          <a:effectLst/>
                          <a:highlight>
                            <a:srgbClr val="C0D880"/>
                          </a:highlight>
                          <a:latin typeface="Aptos Narrow" panose="020B0004020202020204" pitchFamily="34" charset="0"/>
                        </a:rPr>
                        <a:t>20,799</a:t>
                      </a:r>
                      <a:endParaRPr lang="en-IN" sz="3000" b="0" i="0" u="none" strike="noStrike">
                        <a:effectLst/>
                        <a:highlight>
                          <a:srgbClr val="C0D880"/>
                        </a:highlight>
                        <a:latin typeface="Arial" panose="020B0604020202020204" pitchFamily="34" charset="0"/>
                      </a:endParaRPr>
                    </a:p>
                  </a:txBody>
                  <a:tcPr marL="12702" marR="12702" marT="12702" marB="0" anchor="b">
                    <a:lnL>
                      <a:noFill/>
                    </a:lnL>
                    <a:lnR>
                      <a:noFill/>
                    </a:lnR>
                    <a:lnT>
                      <a:noFill/>
                    </a:lnT>
                    <a:lnB>
                      <a:noFill/>
                    </a:lnB>
                    <a:solidFill>
                      <a:srgbClr val="C0D880"/>
                    </a:solidFill>
                  </a:tcPr>
                </a:tc>
                <a:tc>
                  <a:txBody>
                    <a:bodyPr/>
                    <a:lstStyle/>
                    <a:p>
                      <a:pPr algn="ctr" fontAlgn="b">
                        <a:spcBef>
                          <a:spcPts val="0"/>
                        </a:spcBef>
                        <a:spcAft>
                          <a:spcPts val="0"/>
                        </a:spcAft>
                      </a:pPr>
                      <a:r>
                        <a:rPr lang="en-IN" sz="1800" b="0" i="0" u="none" strike="noStrike" dirty="0">
                          <a:solidFill>
                            <a:srgbClr val="000000"/>
                          </a:solidFill>
                          <a:effectLst/>
                          <a:highlight>
                            <a:srgbClr val="FDB87B"/>
                          </a:highlight>
                          <a:latin typeface="Aptos Narrow" panose="020B0004020202020204" pitchFamily="34" charset="0"/>
                        </a:rPr>
                        <a:t>26,168</a:t>
                      </a:r>
                      <a:endParaRPr lang="en-IN" sz="3000" b="0" i="0" u="none" strike="noStrike" dirty="0">
                        <a:effectLst/>
                        <a:highlight>
                          <a:srgbClr val="FDB87B"/>
                        </a:highlight>
                        <a:latin typeface="Arial" panose="020B0604020202020204" pitchFamily="34" charset="0"/>
                      </a:endParaRPr>
                    </a:p>
                  </a:txBody>
                  <a:tcPr marL="12702" marR="12702" marT="12702" marB="0" anchor="b">
                    <a:lnL>
                      <a:noFill/>
                    </a:lnL>
                    <a:lnR>
                      <a:noFill/>
                    </a:lnR>
                    <a:lnT>
                      <a:noFill/>
                    </a:lnT>
                    <a:lnB>
                      <a:noFill/>
                    </a:lnB>
                    <a:solidFill>
                      <a:srgbClr val="FDB87B"/>
                    </a:solidFill>
                  </a:tcPr>
                </a:tc>
                <a:extLst>
                  <a:ext uri="{0D108BD9-81ED-4DB2-BD59-A6C34878D82A}">
                    <a16:rowId xmlns:a16="http://schemas.microsoft.com/office/drawing/2014/main" val="2616893156"/>
                  </a:ext>
                </a:extLst>
              </a:tr>
              <a:tr h="418721">
                <a:tc>
                  <a:txBody>
                    <a:bodyPr/>
                    <a:lstStyle/>
                    <a:p>
                      <a:pPr algn="ctr" fontAlgn="b">
                        <a:spcBef>
                          <a:spcPts val="0"/>
                        </a:spcBef>
                        <a:spcAft>
                          <a:spcPts val="0"/>
                        </a:spcAft>
                      </a:pPr>
                      <a:r>
                        <a:rPr lang="en-IN" sz="1800" b="0" i="0" u="none" strike="noStrike">
                          <a:solidFill>
                            <a:srgbClr val="000000"/>
                          </a:solidFill>
                          <a:effectLst/>
                          <a:latin typeface="Aptos Narrow" panose="020B0004020202020204" pitchFamily="34" charset="0"/>
                        </a:rPr>
                        <a:t>Meat</a:t>
                      </a:r>
                      <a:endParaRPr lang="en-IN" sz="3000" b="0" i="0" u="none" strike="noStrike">
                        <a:effectLst/>
                        <a:latin typeface="Arial" panose="020B0604020202020204" pitchFamily="34" charset="0"/>
                      </a:endParaRPr>
                    </a:p>
                  </a:txBody>
                  <a:tcPr marL="12702" marR="12702" marT="12702" marB="0" anchor="b">
                    <a:lnL>
                      <a:noFill/>
                    </a:lnL>
                    <a:lnR>
                      <a:noFill/>
                    </a:lnR>
                    <a:lnT>
                      <a:noFill/>
                    </a:lnT>
                    <a:lnB>
                      <a:noFill/>
                    </a:lnB>
                    <a:noFill/>
                  </a:tcPr>
                </a:tc>
                <a:tc>
                  <a:txBody>
                    <a:bodyPr/>
                    <a:lstStyle/>
                    <a:p>
                      <a:pPr algn="ctr" fontAlgn="b">
                        <a:spcBef>
                          <a:spcPts val="0"/>
                        </a:spcBef>
                        <a:spcAft>
                          <a:spcPts val="0"/>
                        </a:spcAft>
                      </a:pPr>
                      <a:endParaRPr lang="en-IN" sz="3000" b="0" i="0" u="none" strike="noStrike" dirty="0">
                        <a:effectLst/>
                        <a:latin typeface="Arial" panose="020B0604020202020204" pitchFamily="34" charset="0"/>
                      </a:endParaRPr>
                    </a:p>
                  </a:txBody>
                  <a:tcPr marL="12702" marR="12702" marT="12702" marB="0" anchor="b">
                    <a:lnL>
                      <a:noFill/>
                    </a:lnL>
                    <a:lnR>
                      <a:noFill/>
                    </a:lnR>
                    <a:lnT>
                      <a:noFill/>
                    </a:lnT>
                    <a:lnB>
                      <a:noFill/>
                    </a:lnB>
                    <a:noFill/>
                  </a:tcPr>
                </a:tc>
                <a:tc>
                  <a:txBody>
                    <a:bodyPr/>
                    <a:lstStyle/>
                    <a:p>
                      <a:pPr algn="ctr" fontAlgn="b">
                        <a:spcBef>
                          <a:spcPts val="0"/>
                        </a:spcBef>
                        <a:spcAft>
                          <a:spcPts val="0"/>
                        </a:spcAft>
                      </a:pPr>
                      <a:r>
                        <a:rPr lang="en-IN" sz="1800" b="0" i="0" u="none" strike="noStrike" dirty="0">
                          <a:solidFill>
                            <a:srgbClr val="000000"/>
                          </a:solidFill>
                          <a:effectLst/>
                          <a:highlight>
                            <a:srgbClr val="CBDC81"/>
                          </a:highlight>
                          <a:latin typeface="Aptos Narrow" panose="020B0004020202020204" pitchFamily="34" charset="0"/>
                        </a:rPr>
                        <a:t>10,675</a:t>
                      </a:r>
                      <a:endParaRPr lang="en-IN" sz="3000" b="0" i="0" u="none" strike="noStrike" dirty="0">
                        <a:effectLst/>
                        <a:highlight>
                          <a:srgbClr val="CBDC81"/>
                        </a:highlight>
                        <a:latin typeface="Arial" panose="020B0604020202020204" pitchFamily="34" charset="0"/>
                      </a:endParaRPr>
                    </a:p>
                  </a:txBody>
                  <a:tcPr marL="12702" marR="12702" marT="12702" marB="0" anchor="b">
                    <a:lnL>
                      <a:noFill/>
                    </a:lnL>
                    <a:lnR>
                      <a:noFill/>
                    </a:lnR>
                    <a:lnT>
                      <a:noFill/>
                    </a:lnT>
                    <a:lnB>
                      <a:noFill/>
                    </a:lnB>
                    <a:solidFill>
                      <a:srgbClr val="CBDC81"/>
                    </a:solidFill>
                  </a:tcPr>
                </a:tc>
                <a:extLst>
                  <a:ext uri="{0D108BD9-81ED-4DB2-BD59-A6C34878D82A}">
                    <a16:rowId xmlns:a16="http://schemas.microsoft.com/office/drawing/2014/main" val="3659801255"/>
                  </a:ext>
                </a:extLst>
              </a:tr>
              <a:tr h="275950">
                <a:tc>
                  <a:txBody>
                    <a:bodyPr/>
                    <a:lstStyle/>
                    <a:p>
                      <a:pPr algn="ctr" fontAlgn="b">
                        <a:spcBef>
                          <a:spcPts val="0"/>
                        </a:spcBef>
                        <a:spcAft>
                          <a:spcPts val="0"/>
                        </a:spcAft>
                      </a:pPr>
                      <a:r>
                        <a:rPr lang="en-IN" sz="1800" b="0" i="0" u="none" strike="noStrike">
                          <a:solidFill>
                            <a:srgbClr val="000000"/>
                          </a:solidFill>
                          <a:effectLst/>
                          <a:latin typeface="Aptos Narrow" panose="020B0004020202020204" pitchFamily="34" charset="0"/>
                        </a:rPr>
                        <a:t>Household</a:t>
                      </a:r>
                      <a:endParaRPr lang="en-IN" sz="3000" b="0" i="0" u="none" strike="noStrike">
                        <a:effectLst/>
                        <a:latin typeface="Arial" panose="020B0604020202020204" pitchFamily="34" charset="0"/>
                      </a:endParaRPr>
                    </a:p>
                  </a:txBody>
                  <a:tcPr marL="12702" marR="12702" marT="12702" marB="0" anchor="b">
                    <a:lnL>
                      <a:noFill/>
                    </a:lnL>
                    <a:lnR>
                      <a:noFill/>
                    </a:lnR>
                    <a:lnT>
                      <a:noFill/>
                    </a:lnT>
                    <a:lnB>
                      <a:noFill/>
                    </a:lnB>
                    <a:noFill/>
                  </a:tcPr>
                </a:tc>
                <a:tc>
                  <a:txBody>
                    <a:bodyPr/>
                    <a:lstStyle/>
                    <a:p>
                      <a:pPr algn="ctr" fontAlgn="b">
                        <a:spcBef>
                          <a:spcPts val="0"/>
                        </a:spcBef>
                        <a:spcAft>
                          <a:spcPts val="0"/>
                        </a:spcAft>
                      </a:pPr>
                      <a:r>
                        <a:rPr lang="en-IN" sz="1800" b="0" i="0" u="none" strike="noStrike">
                          <a:solidFill>
                            <a:srgbClr val="000000"/>
                          </a:solidFill>
                          <a:effectLst/>
                          <a:highlight>
                            <a:srgbClr val="F8696B"/>
                          </a:highlight>
                          <a:latin typeface="Aptos Narrow" panose="020B0004020202020204" pitchFamily="34" charset="0"/>
                        </a:rPr>
                        <a:t>44,445</a:t>
                      </a:r>
                      <a:endParaRPr lang="en-IN" sz="3000" b="0" i="0" u="none" strike="noStrike">
                        <a:effectLst/>
                        <a:highlight>
                          <a:srgbClr val="F8696B"/>
                        </a:highlight>
                        <a:latin typeface="Arial" panose="020B0604020202020204" pitchFamily="34" charset="0"/>
                      </a:endParaRPr>
                    </a:p>
                  </a:txBody>
                  <a:tcPr marL="12702" marR="12702" marT="12702" marB="0" anchor="b">
                    <a:lnL>
                      <a:noFill/>
                    </a:lnL>
                    <a:lnR>
                      <a:noFill/>
                    </a:lnR>
                    <a:lnT>
                      <a:noFill/>
                    </a:lnT>
                    <a:lnB>
                      <a:noFill/>
                    </a:lnB>
                    <a:solidFill>
                      <a:srgbClr val="F8696B"/>
                    </a:solidFill>
                  </a:tcPr>
                </a:tc>
                <a:tc>
                  <a:txBody>
                    <a:bodyPr/>
                    <a:lstStyle/>
                    <a:p>
                      <a:pPr algn="ctr" fontAlgn="b">
                        <a:spcBef>
                          <a:spcPts val="0"/>
                        </a:spcBef>
                        <a:spcAft>
                          <a:spcPts val="0"/>
                        </a:spcAft>
                      </a:pPr>
                      <a:r>
                        <a:rPr lang="en-IN" sz="1800" b="0" i="0" u="none" strike="noStrike">
                          <a:solidFill>
                            <a:srgbClr val="000000"/>
                          </a:solidFill>
                          <a:effectLst/>
                          <a:highlight>
                            <a:srgbClr val="63BE7B"/>
                          </a:highlight>
                          <a:latin typeface="Aptos Narrow" panose="020B0004020202020204" pitchFamily="34" charset="0"/>
                        </a:rPr>
                        <a:t>282</a:t>
                      </a:r>
                      <a:endParaRPr lang="en-IN" sz="3000" b="0" i="0" u="none" strike="noStrike">
                        <a:effectLst/>
                        <a:highlight>
                          <a:srgbClr val="63BE7B"/>
                        </a:highlight>
                        <a:latin typeface="Arial" panose="020B0604020202020204" pitchFamily="34" charset="0"/>
                      </a:endParaRPr>
                    </a:p>
                  </a:txBody>
                  <a:tcPr marL="12702" marR="12702" marT="12702" marB="0" anchor="b">
                    <a:lnL>
                      <a:noFill/>
                    </a:lnL>
                    <a:lnR>
                      <a:noFill/>
                    </a:lnR>
                    <a:lnT>
                      <a:noFill/>
                    </a:lnT>
                    <a:lnB>
                      <a:noFill/>
                    </a:lnB>
                    <a:solidFill>
                      <a:srgbClr val="63BE7B"/>
                    </a:solidFill>
                  </a:tcPr>
                </a:tc>
                <a:extLst>
                  <a:ext uri="{0D108BD9-81ED-4DB2-BD59-A6C34878D82A}">
                    <a16:rowId xmlns:a16="http://schemas.microsoft.com/office/drawing/2014/main" val="25840708"/>
                  </a:ext>
                </a:extLst>
              </a:tr>
              <a:tr h="275950">
                <a:tc>
                  <a:txBody>
                    <a:bodyPr/>
                    <a:lstStyle/>
                    <a:p>
                      <a:pPr algn="ctr" fontAlgn="b">
                        <a:spcBef>
                          <a:spcPts val="0"/>
                        </a:spcBef>
                        <a:spcAft>
                          <a:spcPts val="0"/>
                        </a:spcAft>
                      </a:pPr>
                      <a:r>
                        <a:rPr lang="en-IN" sz="1800" b="0" i="0" u="none" strike="noStrike">
                          <a:solidFill>
                            <a:srgbClr val="000000"/>
                          </a:solidFill>
                          <a:effectLst/>
                          <a:latin typeface="Aptos Narrow" panose="020B0004020202020204" pitchFamily="34" charset="0"/>
                        </a:rPr>
                        <a:t>Fruits</a:t>
                      </a:r>
                      <a:endParaRPr lang="en-IN" sz="3000" b="0" i="0" u="none" strike="noStrike">
                        <a:effectLst/>
                        <a:latin typeface="Arial" panose="020B0604020202020204" pitchFamily="34" charset="0"/>
                      </a:endParaRPr>
                    </a:p>
                  </a:txBody>
                  <a:tcPr marL="12702" marR="12702" marT="12702" marB="0" anchor="b">
                    <a:lnL>
                      <a:noFill/>
                    </a:lnL>
                    <a:lnR>
                      <a:noFill/>
                    </a:lnR>
                    <a:lnT>
                      <a:noFill/>
                    </a:lnT>
                    <a:lnB>
                      <a:noFill/>
                    </a:lnB>
                    <a:noFill/>
                  </a:tcPr>
                </a:tc>
                <a:tc>
                  <a:txBody>
                    <a:bodyPr/>
                    <a:lstStyle/>
                    <a:p>
                      <a:pPr algn="ctr" fontAlgn="b">
                        <a:spcBef>
                          <a:spcPts val="0"/>
                        </a:spcBef>
                        <a:spcAft>
                          <a:spcPts val="0"/>
                        </a:spcAft>
                      </a:pPr>
                      <a:r>
                        <a:rPr lang="en-IN" sz="1800" b="0" i="0" u="none" strike="noStrike">
                          <a:solidFill>
                            <a:srgbClr val="000000"/>
                          </a:solidFill>
                          <a:effectLst/>
                          <a:highlight>
                            <a:srgbClr val="9ACE7E"/>
                          </a:highlight>
                          <a:latin typeface="Aptos Narrow" panose="020B0004020202020204" pitchFamily="34" charset="0"/>
                        </a:rPr>
                        <a:t>13,904</a:t>
                      </a:r>
                      <a:endParaRPr lang="en-IN" sz="3000" b="0" i="0" u="none" strike="noStrike">
                        <a:effectLst/>
                        <a:highlight>
                          <a:srgbClr val="9ACE7E"/>
                        </a:highlight>
                        <a:latin typeface="Arial" panose="020B0604020202020204" pitchFamily="34" charset="0"/>
                      </a:endParaRPr>
                    </a:p>
                  </a:txBody>
                  <a:tcPr marL="12702" marR="12702" marT="12702" marB="0" anchor="b">
                    <a:lnL>
                      <a:noFill/>
                    </a:lnL>
                    <a:lnR>
                      <a:noFill/>
                    </a:lnR>
                    <a:lnT>
                      <a:noFill/>
                    </a:lnT>
                    <a:lnB>
                      <a:noFill/>
                    </a:lnB>
                    <a:solidFill>
                      <a:srgbClr val="9ACE7E"/>
                    </a:solidFill>
                  </a:tcPr>
                </a:tc>
                <a:tc>
                  <a:txBody>
                    <a:bodyPr/>
                    <a:lstStyle/>
                    <a:p>
                      <a:pPr algn="ctr" fontAlgn="b">
                        <a:spcBef>
                          <a:spcPts val="0"/>
                        </a:spcBef>
                        <a:spcAft>
                          <a:spcPts val="0"/>
                        </a:spcAft>
                      </a:pPr>
                      <a:r>
                        <a:rPr lang="en-IN" sz="1800" b="0" i="0" u="none" strike="noStrike" dirty="0">
                          <a:solidFill>
                            <a:srgbClr val="000000"/>
                          </a:solidFill>
                          <a:effectLst/>
                          <a:highlight>
                            <a:srgbClr val="FA8771"/>
                          </a:highlight>
                          <a:latin typeface="Aptos Narrow" panose="020B0004020202020204" pitchFamily="34" charset="0"/>
                        </a:rPr>
                        <a:t>36,094</a:t>
                      </a:r>
                      <a:endParaRPr lang="en-IN" sz="3000" b="0" i="0" u="none" strike="noStrike" dirty="0">
                        <a:effectLst/>
                        <a:highlight>
                          <a:srgbClr val="FA8771"/>
                        </a:highlight>
                        <a:latin typeface="Arial" panose="020B0604020202020204" pitchFamily="34" charset="0"/>
                      </a:endParaRPr>
                    </a:p>
                  </a:txBody>
                  <a:tcPr marL="12702" marR="12702" marT="12702" marB="0" anchor="b">
                    <a:lnL>
                      <a:noFill/>
                    </a:lnL>
                    <a:lnR>
                      <a:noFill/>
                    </a:lnR>
                    <a:lnT>
                      <a:noFill/>
                    </a:lnT>
                    <a:lnB>
                      <a:noFill/>
                    </a:lnB>
                    <a:solidFill>
                      <a:srgbClr val="FA8771"/>
                    </a:solidFill>
                  </a:tcPr>
                </a:tc>
                <a:extLst>
                  <a:ext uri="{0D108BD9-81ED-4DB2-BD59-A6C34878D82A}">
                    <a16:rowId xmlns:a16="http://schemas.microsoft.com/office/drawing/2014/main" val="2737489406"/>
                  </a:ext>
                </a:extLst>
              </a:tr>
              <a:tr h="275950">
                <a:tc>
                  <a:txBody>
                    <a:bodyPr/>
                    <a:lstStyle/>
                    <a:p>
                      <a:pPr algn="ctr" fontAlgn="b">
                        <a:spcBef>
                          <a:spcPts val="0"/>
                        </a:spcBef>
                        <a:spcAft>
                          <a:spcPts val="0"/>
                        </a:spcAft>
                      </a:pPr>
                      <a:r>
                        <a:rPr lang="en-IN" sz="1800" b="0" i="0" u="none" strike="noStrike">
                          <a:solidFill>
                            <a:srgbClr val="000000"/>
                          </a:solidFill>
                          <a:effectLst/>
                          <a:latin typeface="Aptos Narrow" panose="020B0004020202020204" pitchFamily="34" charset="0"/>
                        </a:rPr>
                        <a:t>Cosmetics</a:t>
                      </a:r>
                      <a:endParaRPr lang="en-IN" sz="3000" b="0" i="0" u="none" strike="noStrike">
                        <a:effectLst/>
                        <a:latin typeface="Arial" panose="020B0604020202020204" pitchFamily="34" charset="0"/>
                      </a:endParaRPr>
                    </a:p>
                  </a:txBody>
                  <a:tcPr marL="12702" marR="12702" marT="12702" marB="0" anchor="b">
                    <a:lnL>
                      <a:noFill/>
                    </a:lnL>
                    <a:lnR>
                      <a:noFill/>
                    </a:lnR>
                    <a:lnT>
                      <a:noFill/>
                    </a:lnT>
                    <a:lnB>
                      <a:noFill/>
                    </a:lnB>
                    <a:noFill/>
                  </a:tcPr>
                </a:tc>
                <a:tc>
                  <a:txBody>
                    <a:bodyPr/>
                    <a:lstStyle/>
                    <a:p>
                      <a:pPr algn="ctr" fontAlgn="b">
                        <a:spcBef>
                          <a:spcPts val="0"/>
                        </a:spcBef>
                        <a:spcAft>
                          <a:spcPts val="0"/>
                        </a:spcAft>
                      </a:pPr>
                      <a:r>
                        <a:rPr lang="en-IN" sz="1800" b="0" i="0" u="none" strike="noStrike">
                          <a:solidFill>
                            <a:srgbClr val="000000"/>
                          </a:solidFill>
                          <a:effectLst/>
                          <a:highlight>
                            <a:srgbClr val="FA8671"/>
                          </a:highlight>
                          <a:latin typeface="Aptos Narrow" panose="020B0004020202020204" pitchFamily="34" charset="0"/>
                        </a:rPr>
                        <a:t>41,749</a:t>
                      </a:r>
                      <a:endParaRPr lang="en-IN" sz="3000" b="0" i="0" u="none" strike="noStrike">
                        <a:effectLst/>
                        <a:highlight>
                          <a:srgbClr val="FA8671"/>
                        </a:highlight>
                        <a:latin typeface="Arial" panose="020B0604020202020204" pitchFamily="34" charset="0"/>
                      </a:endParaRPr>
                    </a:p>
                  </a:txBody>
                  <a:tcPr marL="12702" marR="12702" marT="12702" marB="0" anchor="b">
                    <a:lnL>
                      <a:noFill/>
                    </a:lnL>
                    <a:lnR>
                      <a:noFill/>
                    </a:lnR>
                    <a:lnT>
                      <a:noFill/>
                    </a:lnT>
                    <a:lnB>
                      <a:noFill/>
                    </a:lnB>
                    <a:solidFill>
                      <a:srgbClr val="FA8671"/>
                    </a:solidFill>
                  </a:tcPr>
                </a:tc>
                <a:tc>
                  <a:txBody>
                    <a:bodyPr/>
                    <a:lstStyle/>
                    <a:p>
                      <a:pPr algn="ctr" fontAlgn="b">
                        <a:spcBef>
                          <a:spcPts val="0"/>
                        </a:spcBef>
                        <a:spcAft>
                          <a:spcPts val="0"/>
                        </a:spcAft>
                      </a:pPr>
                      <a:r>
                        <a:rPr lang="en-IN" sz="1800" b="0" i="0" u="none" strike="noStrike" dirty="0">
                          <a:solidFill>
                            <a:srgbClr val="000000"/>
                          </a:solidFill>
                          <a:effectLst/>
                          <a:highlight>
                            <a:srgbClr val="F8696B"/>
                          </a:highlight>
                          <a:latin typeface="Aptos Narrow" panose="020B0004020202020204" pitchFamily="34" charset="0"/>
                        </a:rPr>
                        <a:t>41,969</a:t>
                      </a:r>
                      <a:endParaRPr lang="en-IN" sz="3000" b="0" i="0" u="none" strike="noStrike" dirty="0">
                        <a:effectLst/>
                        <a:highlight>
                          <a:srgbClr val="F8696B"/>
                        </a:highlight>
                        <a:latin typeface="Arial" panose="020B0604020202020204" pitchFamily="34" charset="0"/>
                      </a:endParaRPr>
                    </a:p>
                  </a:txBody>
                  <a:tcPr marL="12702" marR="12702" marT="12702" marB="0" anchor="b">
                    <a:lnL>
                      <a:noFill/>
                    </a:lnL>
                    <a:lnR>
                      <a:noFill/>
                    </a:lnR>
                    <a:lnT>
                      <a:noFill/>
                    </a:lnT>
                    <a:lnB>
                      <a:noFill/>
                    </a:lnB>
                    <a:solidFill>
                      <a:srgbClr val="F8696B"/>
                    </a:solidFill>
                  </a:tcPr>
                </a:tc>
                <a:extLst>
                  <a:ext uri="{0D108BD9-81ED-4DB2-BD59-A6C34878D82A}">
                    <a16:rowId xmlns:a16="http://schemas.microsoft.com/office/drawing/2014/main" val="2786638032"/>
                  </a:ext>
                </a:extLst>
              </a:tr>
              <a:tr h="275950">
                <a:tc>
                  <a:txBody>
                    <a:bodyPr/>
                    <a:lstStyle/>
                    <a:p>
                      <a:pPr algn="ctr" fontAlgn="b">
                        <a:spcBef>
                          <a:spcPts val="0"/>
                        </a:spcBef>
                        <a:spcAft>
                          <a:spcPts val="0"/>
                        </a:spcAft>
                      </a:pPr>
                      <a:r>
                        <a:rPr lang="en-IN" sz="1800" b="0" i="0" u="none" strike="noStrike">
                          <a:solidFill>
                            <a:srgbClr val="000000"/>
                          </a:solidFill>
                          <a:effectLst/>
                          <a:latin typeface="Aptos Narrow" panose="020B0004020202020204" pitchFamily="34" charset="0"/>
                        </a:rPr>
                        <a:t>Clothes</a:t>
                      </a:r>
                      <a:endParaRPr lang="en-IN" sz="3000" b="0" i="0" u="none" strike="noStrike">
                        <a:effectLst/>
                        <a:latin typeface="Arial" panose="020B0604020202020204" pitchFamily="34" charset="0"/>
                      </a:endParaRPr>
                    </a:p>
                  </a:txBody>
                  <a:tcPr marL="12702" marR="12702" marT="12702" marB="0" anchor="b">
                    <a:lnL>
                      <a:noFill/>
                    </a:lnL>
                    <a:lnR>
                      <a:noFill/>
                    </a:lnR>
                    <a:lnT>
                      <a:noFill/>
                    </a:lnT>
                    <a:lnB>
                      <a:noFill/>
                    </a:lnB>
                    <a:noFill/>
                  </a:tcPr>
                </a:tc>
                <a:tc>
                  <a:txBody>
                    <a:bodyPr/>
                    <a:lstStyle/>
                    <a:p>
                      <a:pPr algn="ctr" fontAlgn="b">
                        <a:spcBef>
                          <a:spcPts val="0"/>
                        </a:spcBef>
                        <a:spcAft>
                          <a:spcPts val="0"/>
                        </a:spcAft>
                      </a:pPr>
                      <a:r>
                        <a:rPr lang="en-IN" sz="1800" b="0" i="0" u="none" strike="noStrike">
                          <a:solidFill>
                            <a:srgbClr val="000000"/>
                          </a:solidFill>
                          <a:effectLst/>
                          <a:highlight>
                            <a:srgbClr val="FB9073"/>
                          </a:highlight>
                          <a:latin typeface="Aptos Narrow" panose="020B0004020202020204" pitchFamily="34" charset="0"/>
                        </a:rPr>
                        <a:t>40,871</a:t>
                      </a:r>
                      <a:endParaRPr lang="en-IN" sz="3000" b="0" i="0" u="none" strike="noStrike">
                        <a:effectLst/>
                        <a:highlight>
                          <a:srgbClr val="FB9073"/>
                        </a:highlight>
                        <a:latin typeface="Arial" panose="020B0604020202020204" pitchFamily="34" charset="0"/>
                      </a:endParaRPr>
                    </a:p>
                  </a:txBody>
                  <a:tcPr marL="12702" marR="12702" marT="12702" marB="0" anchor="b">
                    <a:lnL>
                      <a:noFill/>
                    </a:lnL>
                    <a:lnR>
                      <a:noFill/>
                    </a:lnR>
                    <a:lnT>
                      <a:noFill/>
                    </a:lnT>
                    <a:lnB>
                      <a:noFill/>
                    </a:lnB>
                    <a:solidFill>
                      <a:srgbClr val="FB9073"/>
                    </a:solidFill>
                  </a:tcPr>
                </a:tc>
                <a:tc>
                  <a:txBody>
                    <a:bodyPr/>
                    <a:lstStyle/>
                    <a:p>
                      <a:pPr algn="ctr" fontAlgn="b">
                        <a:spcBef>
                          <a:spcPts val="0"/>
                        </a:spcBef>
                        <a:spcAft>
                          <a:spcPts val="0"/>
                        </a:spcAft>
                      </a:pPr>
                      <a:r>
                        <a:rPr lang="en-IN" sz="1800" b="0" i="0" u="none" strike="noStrike" dirty="0">
                          <a:solidFill>
                            <a:srgbClr val="000000"/>
                          </a:solidFill>
                          <a:effectLst/>
                          <a:highlight>
                            <a:srgbClr val="FCA377"/>
                          </a:highlight>
                          <a:latin typeface="Aptos Narrow" panose="020B0004020202020204" pitchFamily="34" charset="0"/>
                        </a:rPr>
                        <a:t>30,389</a:t>
                      </a:r>
                      <a:endParaRPr lang="en-IN" sz="3000" b="0" i="0" u="none" strike="noStrike" dirty="0">
                        <a:effectLst/>
                        <a:highlight>
                          <a:srgbClr val="FCA377"/>
                        </a:highlight>
                        <a:latin typeface="Arial" panose="020B0604020202020204" pitchFamily="34" charset="0"/>
                      </a:endParaRPr>
                    </a:p>
                  </a:txBody>
                  <a:tcPr marL="12702" marR="12702" marT="12702" marB="0" anchor="b">
                    <a:lnL>
                      <a:noFill/>
                    </a:lnL>
                    <a:lnR>
                      <a:noFill/>
                    </a:lnR>
                    <a:lnT>
                      <a:noFill/>
                    </a:lnT>
                    <a:lnB>
                      <a:noFill/>
                    </a:lnB>
                    <a:solidFill>
                      <a:srgbClr val="FCA377"/>
                    </a:solidFill>
                  </a:tcPr>
                </a:tc>
                <a:extLst>
                  <a:ext uri="{0D108BD9-81ED-4DB2-BD59-A6C34878D82A}">
                    <a16:rowId xmlns:a16="http://schemas.microsoft.com/office/drawing/2014/main" val="4006694949"/>
                  </a:ext>
                </a:extLst>
              </a:tr>
              <a:tr h="275950">
                <a:tc>
                  <a:txBody>
                    <a:bodyPr/>
                    <a:lstStyle/>
                    <a:p>
                      <a:pPr algn="ctr" fontAlgn="b">
                        <a:spcBef>
                          <a:spcPts val="0"/>
                        </a:spcBef>
                        <a:spcAft>
                          <a:spcPts val="0"/>
                        </a:spcAft>
                      </a:pPr>
                      <a:r>
                        <a:rPr lang="en-IN" sz="1800" b="0" i="0" u="none" strike="noStrike">
                          <a:solidFill>
                            <a:srgbClr val="000000"/>
                          </a:solidFill>
                          <a:effectLst/>
                          <a:latin typeface="Aptos Narrow" panose="020B0004020202020204" pitchFamily="34" charset="0"/>
                        </a:rPr>
                        <a:t>Cereal</a:t>
                      </a:r>
                      <a:endParaRPr lang="en-IN" sz="3000" b="0" i="0" u="none" strike="noStrike">
                        <a:effectLst/>
                        <a:latin typeface="Arial" panose="020B0604020202020204" pitchFamily="34" charset="0"/>
                      </a:endParaRPr>
                    </a:p>
                  </a:txBody>
                  <a:tcPr marL="12702" marR="12702" marT="12702" marB="0" anchor="b">
                    <a:lnL>
                      <a:noFill/>
                    </a:lnL>
                    <a:lnR>
                      <a:noFill/>
                    </a:lnR>
                    <a:lnT>
                      <a:noFill/>
                    </a:lnT>
                    <a:lnB>
                      <a:noFill/>
                    </a:lnB>
                    <a:noFill/>
                  </a:tcPr>
                </a:tc>
                <a:tc>
                  <a:txBody>
                    <a:bodyPr/>
                    <a:lstStyle/>
                    <a:p>
                      <a:pPr algn="ctr" fontAlgn="b">
                        <a:spcBef>
                          <a:spcPts val="0"/>
                        </a:spcBef>
                        <a:spcAft>
                          <a:spcPts val="0"/>
                        </a:spcAft>
                      </a:pPr>
                      <a:r>
                        <a:rPr lang="en-IN" sz="1800" b="0" i="0" u="none" strike="noStrike">
                          <a:solidFill>
                            <a:srgbClr val="000000"/>
                          </a:solidFill>
                          <a:effectLst/>
                          <a:highlight>
                            <a:srgbClr val="63BE7B"/>
                          </a:highlight>
                          <a:latin typeface="Aptos Narrow" panose="020B0004020202020204" pitchFamily="34" charset="0"/>
                        </a:rPr>
                        <a:t>3,761</a:t>
                      </a:r>
                      <a:endParaRPr lang="en-IN" sz="3000" b="0" i="0" u="none" strike="noStrike">
                        <a:effectLst/>
                        <a:highlight>
                          <a:srgbClr val="63BE7B"/>
                        </a:highlight>
                        <a:latin typeface="Arial" panose="020B0604020202020204" pitchFamily="34" charset="0"/>
                      </a:endParaRPr>
                    </a:p>
                  </a:txBody>
                  <a:tcPr marL="12702" marR="12702" marT="12702" marB="0" anchor="b">
                    <a:lnL>
                      <a:noFill/>
                    </a:lnL>
                    <a:lnR>
                      <a:noFill/>
                    </a:lnR>
                    <a:lnT>
                      <a:noFill/>
                    </a:lnT>
                    <a:lnB>
                      <a:noFill/>
                    </a:lnB>
                    <a:solidFill>
                      <a:srgbClr val="63BE7B"/>
                    </a:solidFill>
                  </a:tcPr>
                </a:tc>
                <a:tc>
                  <a:txBody>
                    <a:bodyPr/>
                    <a:lstStyle/>
                    <a:p>
                      <a:pPr algn="ctr" fontAlgn="b">
                        <a:spcBef>
                          <a:spcPts val="0"/>
                        </a:spcBef>
                        <a:spcAft>
                          <a:spcPts val="0"/>
                        </a:spcAft>
                      </a:pPr>
                      <a:r>
                        <a:rPr lang="en-IN" sz="1800" b="0" i="0" u="none" strike="noStrike" dirty="0">
                          <a:solidFill>
                            <a:srgbClr val="000000"/>
                          </a:solidFill>
                          <a:effectLst/>
                          <a:highlight>
                            <a:srgbClr val="FECC7E"/>
                          </a:highlight>
                          <a:latin typeface="Aptos Narrow" panose="020B0004020202020204" pitchFamily="34" charset="0"/>
                        </a:rPr>
                        <a:t>22,116</a:t>
                      </a:r>
                      <a:endParaRPr lang="en-IN" sz="3000" b="0" i="0" u="none" strike="noStrike" dirty="0">
                        <a:effectLst/>
                        <a:highlight>
                          <a:srgbClr val="FECC7E"/>
                        </a:highlight>
                        <a:latin typeface="Arial" panose="020B0604020202020204" pitchFamily="34" charset="0"/>
                      </a:endParaRPr>
                    </a:p>
                  </a:txBody>
                  <a:tcPr marL="12702" marR="12702" marT="12702" marB="0" anchor="b">
                    <a:lnL>
                      <a:noFill/>
                    </a:lnL>
                    <a:lnR>
                      <a:noFill/>
                    </a:lnR>
                    <a:lnT>
                      <a:noFill/>
                    </a:lnT>
                    <a:lnB>
                      <a:noFill/>
                    </a:lnB>
                    <a:solidFill>
                      <a:srgbClr val="FECC7E"/>
                    </a:solidFill>
                  </a:tcPr>
                </a:tc>
                <a:extLst>
                  <a:ext uri="{0D108BD9-81ED-4DB2-BD59-A6C34878D82A}">
                    <a16:rowId xmlns:a16="http://schemas.microsoft.com/office/drawing/2014/main" val="1854463710"/>
                  </a:ext>
                </a:extLst>
              </a:tr>
              <a:tr h="275950">
                <a:tc>
                  <a:txBody>
                    <a:bodyPr/>
                    <a:lstStyle/>
                    <a:p>
                      <a:pPr algn="ctr" fontAlgn="b">
                        <a:spcBef>
                          <a:spcPts val="0"/>
                        </a:spcBef>
                        <a:spcAft>
                          <a:spcPts val="0"/>
                        </a:spcAft>
                      </a:pPr>
                      <a:r>
                        <a:rPr lang="en-IN" sz="1800" b="0" i="0" u="none" strike="noStrike">
                          <a:solidFill>
                            <a:srgbClr val="000000"/>
                          </a:solidFill>
                          <a:effectLst/>
                          <a:latin typeface="Aptos Narrow" panose="020B0004020202020204" pitchFamily="34" charset="0"/>
                        </a:rPr>
                        <a:t>Beverages</a:t>
                      </a:r>
                      <a:endParaRPr lang="en-IN" sz="3000" b="0" i="0" u="none" strike="noStrike">
                        <a:effectLst/>
                        <a:latin typeface="Arial" panose="020B0604020202020204" pitchFamily="34" charset="0"/>
                      </a:endParaRPr>
                    </a:p>
                  </a:txBody>
                  <a:tcPr marL="12702" marR="12702" marT="12702" marB="0" anchor="b">
                    <a:lnL>
                      <a:noFill/>
                    </a:lnL>
                    <a:lnR>
                      <a:noFill/>
                    </a:lnR>
                    <a:lnT>
                      <a:noFill/>
                    </a:lnT>
                    <a:lnB>
                      <a:noFill/>
                    </a:lnB>
                    <a:noFill/>
                  </a:tcPr>
                </a:tc>
                <a:tc>
                  <a:txBody>
                    <a:bodyPr/>
                    <a:lstStyle/>
                    <a:p>
                      <a:pPr algn="ctr" fontAlgn="b">
                        <a:spcBef>
                          <a:spcPts val="0"/>
                        </a:spcBef>
                        <a:spcAft>
                          <a:spcPts val="0"/>
                        </a:spcAft>
                      </a:pPr>
                      <a:r>
                        <a:rPr lang="en-IN" sz="1800" b="0" i="0" u="none" strike="noStrike">
                          <a:solidFill>
                            <a:srgbClr val="000000"/>
                          </a:solidFill>
                          <a:effectLst/>
                          <a:highlight>
                            <a:srgbClr val="FA8871"/>
                          </a:highlight>
                          <a:latin typeface="Aptos Narrow" panose="020B0004020202020204" pitchFamily="34" charset="0"/>
                        </a:rPr>
                        <a:t>41,588</a:t>
                      </a:r>
                      <a:endParaRPr lang="en-IN" sz="3000" b="0" i="0" u="none" strike="noStrike">
                        <a:effectLst/>
                        <a:highlight>
                          <a:srgbClr val="FA8871"/>
                        </a:highlight>
                        <a:latin typeface="Arial" panose="020B0604020202020204" pitchFamily="34" charset="0"/>
                      </a:endParaRPr>
                    </a:p>
                  </a:txBody>
                  <a:tcPr marL="12702" marR="12702" marT="12702" marB="0" anchor="b">
                    <a:lnL>
                      <a:noFill/>
                    </a:lnL>
                    <a:lnR>
                      <a:noFill/>
                    </a:lnR>
                    <a:lnT>
                      <a:noFill/>
                    </a:lnT>
                    <a:lnB>
                      <a:noFill/>
                    </a:lnB>
                    <a:solidFill>
                      <a:srgbClr val="FA8871"/>
                    </a:solidFill>
                  </a:tcPr>
                </a:tc>
                <a:tc>
                  <a:txBody>
                    <a:bodyPr/>
                    <a:lstStyle/>
                    <a:p>
                      <a:pPr algn="ctr" fontAlgn="b">
                        <a:spcBef>
                          <a:spcPts val="0"/>
                        </a:spcBef>
                        <a:spcAft>
                          <a:spcPts val="0"/>
                        </a:spcAft>
                      </a:pPr>
                      <a:r>
                        <a:rPr lang="en-IN" sz="1800" b="0" i="0" u="none" strike="noStrike" dirty="0">
                          <a:solidFill>
                            <a:srgbClr val="000000"/>
                          </a:solidFill>
                          <a:effectLst/>
                          <a:highlight>
                            <a:srgbClr val="F8E983"/>
                          </a:highlight>
                          <a:latin typeface="Aptos Narrow" panose="020B0004020202020204" pitchFamily="34" charset="0"/>
                        </a:rPr>
                        <a:t>15,120</a:t>
                      </a:r>
                      <a:endParaRPr lang="en-IN" sz="3000" b="0" i="0" u="none" strike="noStrike" dirty="0">
                        <a:effectLst/>
                        <a:highlight>
                          <a:srgbClr val="F8E983"/>
                        </a:highlight>
                        <a:latin typeface="Arial" panose="020B0604020202020204" pitchFamily="34" charset="0"/>
                      </a:endParaRPr>
                    </a:p>
                  </a:txBody>
                  <a:tcPr marL="12702" marR="12702" marT="12702" marB="0" anchor="b">
                    <a:lnL>
                      <a:noFill/>
                    </a:lnL>
                    <a:lnR>
                      <a:noFill/>
                    </a:lnR>
                    <a:lnT>
                      <a:noFill/>
                    </a:lnT>
                    <a:lnB>
                      <a:noFill/>
                    </a:lnB>
                    <a:solidFill>
                      <a:srgbClr val="F8E983"/>
                    </a:solidFill>
                  </a:tcPr>
                </a:tc>
                <a:extLst>
                  <a:ext uri="{0D108BD9-81ED-4DB2-BD59-A6C34878D82A}">
                    <a16:rowId xmlns:a16="http://schemas.microsoft.com/office/drawing/2014/main" val="1332871585"/>
                  </a:ext>
                </a:extLst>
              </a:tr>
              <a:tr h="275950">
                <a:tc>
                  <a:txBody>
                    <a:bodyPr/>
                    <a:lstStyle/>
                    <a:p>
                      <a:pPr algn="ctr" fontAlgn="b">
                        <a:spcBef>
                          <a:spcPts val="0"/>
                        </a:spcBef>
                        <a:spcAft>
                          <a:spcPts val="0"/>
                        </a:spcAft>
                      </a:pPr>
                      <a:r>
                        <a:rPr lang="en-IN" sz="1800" b="0" i="0" u="none" strike="noStrike" dirty="0">
                          <a:solidFill>
                            <a:srgbClr val="000000"/>
                          </a:solidFill>
                          <a:effectLst/>
                          <a:latin typeface="Aptos Narrow" panose="020B0004020202020204" pitchFamily="34" charset="0"/>
                        </a:rPr>
                        <a:t>Baby Food</a:t>
                      </a:r>
                      <a:endParaRPr lang="en-IN" sz="3000" b="0" i="0" u="none" strike="noStrike" dirty="0">
                        <a:effectLst/>
                        <a:latin typeface="Arial" panose="020B0604020202020204" pitchFamily="34" charset="0"/>
                      </a:endParaRPr>
                    </a:p>
                  </a:txBody>
                  <a:tcPr marL="12702" marR="12702" marT="12702" marB="0" anchor="b">
                    <a:lnL>
                      <a:noFill/>
                    </a:lnL>
                    <a:lnR>
                      <a:noFill/>
                    </a:lnR>
                    <a:lnT>
                      <a:noFill/>
                    </a:lnT>
                    <a:lnB>
                      <a:noFill/>
                    </a:lnB>
                    <a:noFill/>
                  </a:tcPr>
                </a:tc>
                <a:tc>
                  <a:txBody>
                    <a:bodyPr/>
                    <a:lstStyle/>
                    <a:p>
                      <a:pPr algn="ctr" fontAlgn="b">
                        <a:spcBef>
                          <a:spcPts val="0"/>
                        </a:spcBef>
                        <a:spcAft>
                          <a:spcPts val="0"/>
                        </a:spcAft>
                      </a:pPr>
                      <a:r>
                        <a:rPr lang="en-IN" sz="1800" b="0" i="0" u="none" strike="noStrike">
                          <a:solidFill>
                            <a:srgbClr val="000000"/>
                          </a:solidFill>
                          <a:effectLst/>
                          <a:highlight>
                            <a:srgbClr val="D2DE81"/>
                          </a:highlight>
                          <a:latin typeface="Aptos Narrow" panose="020B0004020202020204" pitchFamily="34" charset="0"/>
                        </a:rPr>
                        <a:t>24,098</a:t>
                      </a:r>
                      <a:endParaRPr lang="en-IN" sz="3000" b="0" i="0" u="none" strike="noStrike">
                        <a:effectLst/>
                        <a:highlight>
                          <a:srgbClr val="D2DE81"/>
                        </a:highlight>
                        <a:latin typeface="Arial" panose="020B0604020202020204" pitchFamily="34" charset="0"/>
                      </a:endParaRPr>
                    </a:p>
                  </a:txBody>
                  <a:tcPr marL="12702" marR="12702" marT="12702" marB="0" anchor="b">
                    <a:lnL>
                      <a:noFill/>
                    </a:lnL>
                    <a:lnR>
                      <a:noFill/>
                    </a:lnR>
                    <a:lnT>
                      <a:noFill/>
                    </a:lnT>
                    <a:lnB>
                      <a:noFill/>
                    </a:lnB>
                    <a:solidFill>
                      <a:srgbClr val="D2DE81"/>
                    </a:solidFill>
                  </a:tcPr>
                </a:tc>
                <a:tc>
                  <a:txBody>
                    <a:bodyPr/>
                    <a:lstStyle/>
                    <a:p>
                      <a:pPr algn="ctr" fontAlgn="b">
                        <a:spcBef>
                          <a:spcPts val="0"/>
                        </a:spcBef>
                        <a:spcAft>
                          <a:spcPts val="0"/>
                        </a:spcAft>
                      </a:pPr>
                      <a:r>
                        <a:rPr lang="en-IN" sz="1800" b="0" i="0" u="none" strike="noStrike" dirty="0">
                          <a:solidFill>
                            <a:srgbClr val="000000"/>
                          </a:solidFill>
                          <a:effectLst/>
                          <a:highlight>
                            <a:srgbClr val="FFE884"/>
                          </a:highlight>
                          <a:latin typeface="Aptos Narrow" panose="020B0004020202020204" pitchFamily="34" charset="0"/>
                        </a:rPr>
                        <a:t>16,447</a:t>
                      </a:r>
                      <a:endParaRPr lang="en-IN" sz="3000" b="0" i="0" u="none" strike="noStrike" dirty="0">
                        <a:effectLst/>
                        <a:highlight>
                          <a:srgbClr val="FFE884"/>
                        </a:highlight>
                        <a:latin typeface="Arial" panose="020B0604020202020204" pitchFamily="34" charset="0"/>
                      </a:endParaRPr>
                    </a:p>
                  </a:txBody>
                  <a:tcPr marL="12702" marR="12702" marT="12702" marB="0" anchor="b">
                    <a:lnL>
                      <a:noFill/>
                    </a:lnL>
                    <a:lnR>
                      <a:noFill/>
                    </a:lnR>
                    <a:lnT>
                      <a:noFill/>
                    </a:lnT>
                    <a:lnB>
                      <a:noFill/>
                    </a:lnB>
                    <a:solidFill>
                      <a:srgbClr val="FFE884"/>
                    </a:solidFill>
                  </a:tcPr>
                </a:tc>
                <a:extLst>
                  <a:ext uri="{0D108BD9-81ED-4DB2-BD59-A6C34878D82A}">
                    <a16:rowId xmlns:a16="http://schemas.microsoft.com/office/drawing/2014/main" val="1447460753"/>
                  </a:ext>
                </a:extLst>
              </a:tr>
            </a:tbl>
          </a:graphicData>
        </a:graphic>
      </p:graphicFrame>
      <p:sp>
        <p:nvSpPr>
          <p:cNvPr id="4" name="TextBox 3">
            <a:extLst>
              <a:ext uri="{FF2B5EF4-FFF2-40B4-BE49-F238E27FC236}">
                <a16:creationId xmlns:a16="http://schemas.microsoft.com/office/drawing/2014/main" id="{78BA1A98-F5AD-F18F-5CDA-61400A785E55}"/>
              </a:ext>
            </a:extLst>
          </p:cNvPr>
          <p:cNvSpPr txBox="1"/>
          <p:nvPr/>
        </p:nvSpPr>
        <p:spPr>
          <a:xfrm>
            <a:off x="7990815" y="200258"/>
            <a:ext cx="2540000" cy="369332"/>
          </a:xfrm>
          <a:prstGeom prst="rect">
            <a:avLst/>
          </a:prstGeom>
          <a:noFill/>
        </p:spPr>
        <p:txBody>
          <a:bodyPr wrap="square" rtlCol="0">
            <a:spAutoFit/>
          </a:bodyPr>
          <a:lstStyle/>
          <a:p>
            <a:r>
              <a:rPr lang="en-US" dirty="0"/>
              <a:t>         </a:t>
            </a:r>
            <a:r>
              <a:rPr lang="en-US" b="1" dirty="0"/>
              <a:t>Units sold</a:t>
            </a:r>
            <a:endParaRPr lang="en-IN" b="1" dirty="0"/>
          </a:p>
        </p:txBody>
      </p:sp>
      <p:sp>
        <p:nvSpPr>
          <p:cNvPr id="5" name="TextBox 4">
            <a:extLst>
              <a:ext uri="{FF2B5EF4-FFF2-40B4-BE49-F238E27FC236}">
                <a16:creationId xmlns:a16="http://schemas.microsoft.com/office/drawing/2014/main" id="{19291483-0652-8090-D639-80A1E2AC33D6}"/>
              </a:ext>
            </a:extLst>
          </p:cNvPr>
          <p:cNvSpPr txBox="1"/>
          <p:nvPr/>
        </p:nvSpPr>
        <p:spPr>
          <a:xfrm>
            <a:off x="1688047" y="491865"/>
            <a:ext cx="4407953" cy="7879080"/>
          </a:xfrm>
          <a:prstGeom prst="rect">
            <a:avLst/>
          </a:prstGeom>
          <a:noFill/>
        </p:spPr>
        <p:txBody>
          <a:bodyPr wrap="square" rtlCol="0">
            <a:spAutoFit/>
          </a:bodyPr>
          <a:lstStyle/>
          <a:p>
            <a:pPr algn="just"/>
            <a:endParaRPr lang="en-IN" sz="1600" dirty="0">
              <a:solidFill>
                <a:schemeClr val="tx1">
                  <a:lumMod val="95000"/>
                  <a:lumOff val="5000"/>
                </a:schemeClr>
              </a:solidFill>
            </a:endParaRPr>
          </a:p>
          <a:p>
            <a:pPr algn="just"/>
            <a:r>
              <a:rPr lang="en-US" sz="1600" b="1" dirty="0">
                <a:solidFill>
                  <a:schemeClr val="tx1">
                    <a:lumMod val="95000"/>
                    <a:lumOff val="5000"/>
                  </a:schemeClr>
                </a:solidFill>
              </a:rPr>
              <a:t>Top 3 items that people prefer buying offline:</a:t>
            </a:r>
            <a:endParaRPr lang="en-US" sz="1600" dirty="0">
              <a:solidFill>
                <a:schemeClr val="tx1">
                  <a:lumMod val="95000"/>
                  <a:lumOff val="5000"/>
                </a:schemeClr>
              </a:solidFill>
            </a:endParaRPr>
          </a:p>
          <a:p>
            <a:pPr marL="285750" indent="-285750" algn="just">
              <a:buFont typeface="Arial" panose="020B0604020202020204" pitchFamily="34" charset="0"/>
              <a:buChar char="•"/>
            </a:pPr>
            <a:r>
              <a:rPr lang="en-US" sz="1600" dirty="0">
                <a:solidFill>
                  <a:schemeClr val="tx1">
                    <a:lumMod val="95000"/>
                    <a:lumOff val="5000"/>
                  </a:schemeClr>
                </a:solidFill>
              </a:rPr>
              <a:t>Household items</a:t>
            </a:r>
          </a:p>
          <a:p>
            <a:pPr marL="285750" indent="-285750" algn="just">
              <a:buFont typeface="Arial" panose="020B0604020202020204" pitchFamily="34" charset="0"/>
              <a:buChar char="•"/>
            </a:pPr>
            <a:r>
              <a:rPr lang="en-US" sz="1600" dirty="0">
                <a:solidFill>
                  <a:schemeClr val="tx1">
                    <a:lumMod val="95000"/>
                    <a:lumOff val="5000"/>
                  </a:schemeClr>
                </a:solidFill>
              </a:rPr>
              <a:t>Cosmetics</a:t>
            </a:r>
          </a:p>
          <a:p>
            <a:pPr marL="285750" indent="-285750" algn="just">
              <a:buFont typeface="Arial" panose="020B0604020202020204" pitchFamily="34" charset="0"/>
              <a:buChar char="•"/>
            </a:pPr>
            <a:r>
              <a:rPr lang="en-US" sz="1600" dirty="0">
                <a:solidFill>
                  <a:schemeClr val="tx1">
                    <a:lumMod val="95000"/>
                    <a:lumOff val="5000"/>
                  </a:schemeClr>
                </a:solidFill>
              </a:rPr>
              <a:t>Beverages</a:t>
            </a:r>
          </a:p>
          <a:p>
            <a:pPr marL="285750" indent="-285750" algn="just">
              <a:buFont typeface="Arial" panose="020B0604020202020204" pitchFamily="34" charset="0"/>
              <a:buChar char="•"/>
            </a:pPr>
            <a:endParaRPr lang="en-US" sz="1600" dirty="0">
              <a:solidFill>
                <a:schemeClr val="tx1">
                  <a:lumMod val="95000"/>
                  <a:lumOff val="5000"/>
                </a:schemeClr>
              </a:solidFill>
            </a:endParaRPr>
          </a:p>
          <a:p>
            <a:pPr algn="just"/>
            <a:r>
              <a:rPr lang="en-US" sz="1600" b="1" dirty="0">
                <a:solidFill>
                  <a:schemeClr val="tx1">
                    <a:lumMod val="95000"/>
                    <a:lumOff val="5000"/>
                  </a:schemeClr>
                </a:solidFill>
              </a:rPr>
              <a:t>Top 3 items that people prefer buying online:</a:t>
            </a:r>
            <a:endParaRPr lang="en-US" sz="1600" dirty="0">
              <a:solidFill>
                <a:schemeClr val="tx1">
                  <a:lumMod val="95000"/>
                  <a:lumOff val="5000"/>
                </a:schemeClr>
              </a:solidFill>
            </a:endParaRPr>
          </a:p>
          <a:p>
            <a:pPr marL="285750" indent="-285750" algn="just">
              <a:buFont typeface="Arial" panose="020B0604020202020204" pitchFamily="34" charset="0"/>
              <a:buChar char="•"/>
            </a:pPr>
            <a:r>
              <a:rPr lang="en-US" sz="1600" dirty="0">
                <a:solidFill>
                  <a:schemeClr val="tx1">
                    <a:lumMod val="95000"/>
                    <a:lumOff val="5000"/>
                  </a:schemeClr>
                </a:solidFill>
              </a:rPr>
              <a:t>Cosmetics</a:t>
            </a:r>
          </a:p>
          <a:p>
            <a:pPr marL="285750" indent="-285750" algn="just">
              <a:buFont typeface="Arial" panose="020B0604020202020204" pitchFamily="34" charset="0"/>
              <a:buChar char="•"/>
            </a:pPr>
            <a:r>
              <a:rPr lang="en-US" sz="1600" dirty="0">
                <a:solidFill>
                  <a:schemeClr val="tx1">
                    <a:lumMod val="95000"/>
                    <a:lumOff val="5000"/>
                  </a:schemeClr>
                </a:solidFill>
              </a:rPr>
              <a:t>Fruits</a:t>
            </a:r>
          </a:p>
          <a:p>
            <a:pPr marL="285750" indent="-285750" algn="just">
              <a:buFont typeface="Arial" panose="020B0604020202020204" pitchFamily="34" charset="0"/>
              <a:buChar char="•"/>
            </a:pPr>
            <a:r>
              <a:rPr lang="en-US" sz="1600" dirty="0">
                <a:solidFill>
                  <a:schemeClr val="tx1">
                    <a:lumMod val="95000"/>
                    <a:lumOff val="5000"/>
                  </a:schemeClr>
                </a:solidFill>
              </a:rPr>
              <a:t>Clothes</a:t>
            </a:r>
          </a:p>
          <a:p>
            <a:pPr algn="just"/>
            <a:endParaRPr lang="en-US" sz="1600" dirty="0">
              <a:solidFill>
                <a:schemeClr val="tx1">
                  <a:lumMod val="95000"/>
                  <a:lumOff val="5000"/>
                </a:schemeClr>
              </a:solidFill>
            </a:endParaRPr>
          </a:p>
          <a:p>
            <a:pPr algn="just"/>
            <a:r>
              <a:rPr lang="en-US" sz="1600" b="1" dirty="0">
                <a:solidFill>
                  <a:schemeClr val="tx1">
                    <a:lumMod val="95000"/>
                    <a:lumOff val="5000"/>
                  </a:schemeClr>
                </a:solidFill>
              </a:rPr>
              <a:t>Top 3 items that people buy less often offline:</a:t>
            </a:r>
            <a:endParaRPr lang="en-US" sz="1600" dirty="0">
              <a:solidFill>
                <a:schemeClr val="tx1">
                  <a:lumMod val="95000"/>
                  <a:lumOff val="5000"/>
                </a:schemeClr>
              </a:solidFill>
            </a:endParaRPr>
          </a:p>
          <a:p>
            <a:pPr marL="285750" indent="-285750" algn="just">
              <a:buFont typeface="Arial" panose="020B0604020202020204" pitchFamily="34" charset="0"/>
              <a:buChar char="•"/>
            </a:pPr>
            <a:r>
              <a:rPr lang="en-US" sz="1600" dirty="0">
                <a:solidFill>
                  <a:schemeClr val="tx1">
                    <a:lumMod val="95000"/>
                    <a:lumOff val="5000"/>
                  </a:schemeClr>
                </a:solidFill>
              </a:rPr>
              <a:t>Cereal</a:t>
            </a:r>
          </a:p>
          <a:p>
            <a:pPr marL="285750" indent="-285750" algn="just">
              <a:buFont typeface="Arial" panose="020B0604020202020204" pitchFamily="34" charset="0"/>
              <a:buChar char="•"/>
            </a:pPr>
            <a:r>
              <a:rPr lang="en-US" sz="1600" dirty="0">
                <a:solidFill>
                  <a:schemeClr val="tx1">
                    <a:lumMod val="95000"/>
                    <a:lumOff val="5000"/>
                  </a:schemeClr>
                </a:solidFill>
              </a:rPr>
              <a:t>Vegetables</a:t>
            </a:r>
          </a:p>
          <a:p>
            <a:pPr marL="285750" indent="-285750" algn="just">
              <a:buFont typeface="Arial" panose="020B0604020202020204" pitchFamily="34" charset="0"/>
              <a:buChar char="•"/>
            </a:pPr>
            <a:r>
              <a:rPr lang="en-US" sz="1600" dirty="0">
                <a:solidFill>
                  <a:schemeClr val="tx1">
                    <a:lumMod val="95000"/>
                    <a:lumOff val="5000"/>
                  </a:schemeClr>
                </a:solidFill>
              </a:rPr>
              <a:t>Fruits</a:t>
            </a:r>
          </a:p>
          <a:p>
            <a:pPr algn="just"/>
            <a:endParaRPr lang="en-US" sz="1600" dirty="0">
              <a:solidFill>
                <a:schemeClr val="tx1">
                  <a:lumMod val="95000"/>
                  <a:lumOff val="5000"/>
                </a:schemeClr>
              </a:solidFill>
            </a:endParaRPr>
          </a:p>
          <a:p>
            <a:pPr algn="just"/>
            <a:r>
              <a:rPr lang="en-US" sz="1600" b="1" dirty="0">
                <a:solidFill>
                  <a:schemeClr val="tx1">
                    <a:lumMod val="95000"/>
                    <a:lumOff val="5000"/>
                  </a:schemeClr>
                </a:solidFill>
              </a:rPr>
              <a:t>Top 3 items that people buy less often online:</a:t>
            </a:r>
            <a:endParaRPr lang="en-US" sz="1600" dirty="0">
              <a:solidFill>
                <a:schemeClr val="tx1">
                  <a:lumMod val="95000"/>
                  <a:lumOff val="5000"/>
                </a:schemeClr>
              </a:solidFill>
            </a:endParaRPr>
          </a:p>
          <a:p>
            <a:pPr marL="285750" indent="-285750" algn="just">
              <a:buFont typeface="Arial" panose="020B0604020202020204" pitchFamily="34" charset="0"/>
              <a:buChar char="•"/>
            </a:pPr>
            <a:r>
              <a:rPr lang="en-US" sz="1600" dirty="0">
                <a:solidFill>
                  <a:schemeClr val="tx1">
                    <a:lumMod val="95000"/>
                    <a:lumOff val="5000"/>
                  </a:schemeClr>
                </a:solidFill>
              </a:rPr>
              <a:t>Household items</a:t>
            </a:r>
          </a:p>
          <a:p>
            <a:pPr marL="285750" indent="-285750" algn="just">
              <a:buFont typeface="Arial" panose="020B0604020202020204" pitchFamily="34" charset="0"/>
              <a:buChar char="•"/>
            </a:pPr>
            <a:r>
              <a:rPr lang="en-US" sz="1600" dirty="0">
                <a:solidFill>
                  <a:schemeClr val="tx1">
                    <a:lumMod val="95000"/>
                    <a:lumOff val="5000"/>
                  </a:schemeClr>
                </a:solidFill>
              </a:rPr>
              <a:t>Personal care products</a:t>
            </a:r>
          </a:p>
          <a:p>
            <a:pPr marL="285750" indent="-285750" algn="just">
              <a:buFont typeface="Arial" panose="020B0604020202020204" pitchFamily="34" charset="0"/>
              <a:buChar char="•"/>
            </a:pPr>
            <a:r>
              <a:rPr lang="en-US" sz="1600" dirty="0">
                <a:solidFill>
                  <a:schemeClr val="tx1">
                    <a:lumMod val="95000"/>
                    <a:lumOff val="5000"/>
                  </a:schemeClr>
                </a:solidFill>
              </a:rPr>
              <a:t>Meat</a:t>
            </a:r>
          </a:p>
          <a:p>
            <a:pPr marL="285750" indent="-285750">
              <a:buFont typeface="Arial" panose="020B0604020202020204" pitchFamily="34" charset="0"/>
              <a:buChar char="•"/>
            </a:pPr>
            <a:endParaRPr lang="en-IN" sz="1400"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2724118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FA6F8-F3A3-3E37-6CC1-BE90A2EDAD50}"/>
              </a:ext>
            </a:extLst>
          </p:cNvPr>
          <p:cNvSpPr>
            <a:spLocks noGrp="1"/>
          </p:cNvSpPr>
          <p:nvPr>
            <p:ph type="title"/>
          </p:nvPr>
        </p:nvSpPr>
        <p:spPr>
          <a:xfrm>
            <a:off x="1783080" y="624110"/>
            <a:ext cx="9721531" cy="678910"/>
          </a:xfrm>
        </p:spPr>
        <p:txBody>
          <a:bodyPr>
            <a:normAutofit/>
          </a:bodyPr>
          <a:lstStyle/>
          <a:p>
            <a:r>
              <a:rPr lang="en-US" sz="2800" dirty="0"/>
              <a:t>Recommendations:</a:t>
            </a:r>
            <a:endParaRPr lang="en-IN" sz="2800" dirty="0"/>
          </a:p>
        </p:txBody>
      </p:sp>
      <p:sp>
        <p:nvSpPr>
          <p:cNvPr id="3" name="TextBox 2">
            <a:extLst>
              <a:ext uri="{FF2B5EF4-FFF2-40B4-BE49-F238E27FC236}">
                <a16:creationId xmlns:a16="http://schemas.microsoft.com/office/drawing/2014/main" id="{2F46EEFE-0C33-22A6-F9C4-F60849CCEEF0}"/>
              </a:ext>
            </a:extLst>
          </p:cNvPr>
          <p:cNvSpPr txBox="1"/>
          <p:nvPr/>
        </p:nvSpPr>
        <p:spPr>
          <a:xfrm>
            <a:off x="1935479" y="1303020"/>
            <a:ext cx="9721531" cy="3693319"/>
          </a:xfrm>
          <a:prstGeom prst="rect">
            <a:avLst/>
          </a:prstGeom>
          <a:noFill/>
        </p:spPr>
        <p:txBody>
          <a:bodyPr wrap="square" rtlCol="0">
            <a:spAutoFit/>
          </a:bodyPr>
          <a:lstStyle/>
          <a:p>
            <a:pPr marL="285750" indent="-285750">
              <a:buFont typeface="Arial" panose="020B0604020202020204" pitchFamily="34" charset="0"/>
              <a:buChar char="•"/>
            </a:pPr>
            <a:r>
              <a:rPr lang="en-IN" sz="1600" b="1" dirty="0"/>
              <a:t>Enhance Offline Sales Strategy</a:t>
            </a:r>
            <a:r>
              <a:rPr lang="en-IN" dirty="0"/>
              <a:t>: </a:t>
            </a:r>
            <a:r>
              <a:rPr lang="en-US" dirty="0"/>
              <a:t>Since household items, cosmetics, and beverages are top items bought offline, ensure that these products are well-stocked and promoted in physical stores. Consider in-store promotions and discounts to attract more customers.</a:t>
            </a:r>
          </a:p>
          <a:p>
            <a:endParaRPr lang="en-US" dirty="0"/>
          </a:p>
          <a:p>
            <a:pPr marL="285750" indent="-285750">
              <a:buFont typeface="Arial" panose="020B0604020202020204" pitchFamily="34" charset="0"/>
              <a:buChar char="•"/>
            </a:pPr>
            <a:r>
              <a:rPr lang="en-IN" b="1" dirty="0">
                <a:solidFill>
                  <a:schemeClr val="tx1">
                    <a:lumMod val="95000"/>
                    <a:lumOff val="5000"/>
                  </a:schemeClr>
                </a:solidFill>
              </a:rPr>
              <a:t>Improve In-Store Experience: </a:t>
            </a:r>
            <a:r>
              <a:rPr lang="en-US" dirty="0"/>
              <a:t>Invest in improving the customer experience in physical stores through better store layouts, customer service, and faster checkout processes.</a:t>
            </a:r>
          </a:p>
          <a:p>
            <a:endParaRPr lang="en-US" dirty="0"/>
          </a:p>
          <a:p>
            <a:pPr marL="285750" indent="-285750">
              <a:buFont typeface="Arial" panose="020B0604020202020204" pitchFamily="34" charset="0"/>
              <a:buChar char="•"/>
            </a:pPr>
            <a:r>
              <a:rPr lang="en-US" b="1" dirty="0"/>
              <a:t>Leverage Online Marketing for Cosmetics</a:t>
            </a:r>
            <a:r>
              <a:rPr lang="en-US" dirty="0"/>
              <a:t>: Since cosmetics are equally popular online and offline, use targeted online marketing campaigns, influencer partnerships, and social media ads to boost online sales further.</a:t>
            </a:r>
            <a:endParaRPr lang="en-IN" b="1" dirty="0">
              <a:solidFill>
                <a:schemeClr val="tx1">
                  <a:lumMod val="95000"/>
                  <a:lumOff val="5000"/>
                </a:schemeClr>
              </a:solidFill>
            </a:endParaRPr>
          </a:p>
          <a:p>
            <a:endParaRPr lang="en-IN" dirty="0"/>
          </a:p>
        </p:txBody>
      </p:sp>
    </p:spTree>
    <p:extLst>
      <p:ext uri="{BB962C8B-B14F-4D97-AF65-F5344CB8AC3E}">
        <p14:creationId xmlns:p14="http://schemas.microsoft.com/office/powerpoint/2010/main" val="42008075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180</TotalTime>
  <Words>539</Words>
  <Application>Microsoft Office PowerPoint</Application>
  <PresentationFormat>Widescreen</PresentationFormat>
  <Paragraphs>116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Wingdings 3</vt:lpstr>
      <vt:lpstr>Arial</vt:lpstr>
      <vt:lpstr>Century Gothic</vt:lpstr>
      <vt:lpstr>Aptos Narrow</vt:lpstr>
      <vt:lpstr>Wisp</vt:lpstr>
      <vt:lpstr>Amazon sales report</vt:lpstr>
      <vt:lpstr>Introduction </vt:lpstr>
      <vt:lpstr>KPIs</vt:lpstr>
      <vt:lpstr>Monthly Profit</vt:lpstr>
      <vt:lpstr>Yearly Profit</vt:lpstr>
      <vt:lpstr>African region bought the most products, North America being the least</vt:lpstr>
      <vt:lpstr>Offline channels have the most profit than online channels</vt:lpstr>
      <vt:lpstr> </vt:lpstr>
      <vt:lpstr>Recommendations:</vt:lpstr>
      <vt:lpstr>Recommendations   Promote Fruits and Clothes Online: Highlight these items through online promotions, special offers, and subscriptions services for regular deliveries of fruits.  Expand Presence in the African Market: Given that the African region has the highest number of products bought, increase investment in marketing and distribution channels in this region. Consider localized promotions and partnerships with local influencers.  Improve North American Market Penetration: Develop strategies to increase product awareness and availability in North America, such as offering special promotions, free shipping, and better online user experiences.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Meliza dsilva</dc:creator>
  <cp:lastModifiedBy>Meliza dsilva</cp:lastModifiedBy>
  <cp:revision>1</cp:revision>
  <dcterms:created xsi:type="dcterms:W3CDTF">2024-07-04T09:34:46Z</dcterms:created>
  <dcterms:modified xsi:type="dcterms:W3CDTF">2024-07-04T12:35:44Z</dcterms:modified>
</cp:coreProperties>
</file>