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62" r:id="rId5"/>
    <p:sldId id="275" r:id="rId6"/>
    <p:sldId id="277" r:id="rId7"/>
    <p:sldId id="278" r:id="rId8"/>
    <p:sldId id="270" r:id="rId9"/>
    <p:sldId id="261" r:id="rId10"/>
    <p:sldId id="271" r:id="rId11"/>
    <p:sldId id="272" r:id="rId12"/>
    <p:sldId id="273" r:id="rId13"/>
    <p:sldId id="274" r:id="rId14"/>
    <p:sldId id="276" r:id="rId15"/>
    <p:sldId id="260" r:id="rId16"/>
    <p:sldId id="279" r:id="rId17"/>
    <p:sldId id="263" r:id="rId18"/>
    <p:sldId id="259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6A-4963-A5D4-3659A962251B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6A-4963-A5D4-3659A962251B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6A-4963-A5D4-3659A9622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051072"/>
        <c:axId val="85051632"/>
      </c:barChart>
      <c:catAx>
        <c:axId val="8505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051632"/>
        <c:crosses val="autoZero"/>
        <c:auto val="1"/>
        <c:lblAlgn val="ctr"/>
        <c:lblOffset val="100"/>
        <c:noMultiLvlLbl val="0"/>
      </c:catAx>
      <c:valAx>
        <c:axId val="8505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0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Analise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atual</a:t>
          </a:r>
          <a:r>
            <a:rPr lang="en-US" sz="1800" b="0" i="0" dirty="0">
              <a:latin typeface="Book Antiqua"/>
              <a:ea typeface="+mn-ea"/>
              <a:cs typeface="+mn-cs"/>
            </a:rPr>
            <a:t> do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estacioanemnto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Problemas</a:t>
          </a:r>
          <a:r>
            <a:rPr lang="en-US" sz="1800" b="0" i="0" dirty="0">
              <a:latin typeface="Book Antiqua"/>
              <a:ea typeface="+mn-ea"/>
              <a:cs typeface="+mn-cs"/>
            </a:rPr>
            <a:t>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similares</a:t>
          </a:r>
          <a:r>
            <a:rPr lang="en-US" sz="1800" b="0" i="0" dirty="0">
              <a:latin typeface="Book Antiqua"/>
              <a:ea typeface="+mn-ea"/>
              <a:cs typeface="+mn-cs"/>
            </a:rPr>
            <a:t> com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outras</a:t>
          </a:r>
          <a:r>
            <a:rPr lang="en-US" sz="1800" b="0" i="0" dirty="0">
              <a:latin typeface="Book Antiqua"/>
              <a:ea typeface="+mn-ea"/>
              <a:cs typeface="+mn-cs"/>
            </a:rPr>
            <a:t>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universidades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Modelagem</a:t>
          </a:r>
          <a:r>
            <a:rPr lang="en-US" sz="1800" b="0" i="0" dirty="0">
              <a:latin typeface="Book Antiqua"/>
              <a:ea typeface="+mn-ea"/>
              <a:cs typeface="+mn-cs"/>
            </a:rPr>
            <a:t> do Sistema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apartir</a:t>
          </a:r>
          <a:r>
            <a:rPr lang="en-US" sz="1800" b="0" i="0" dirty="0">
              <a:latin typeface="Book Antiqua"/>
              <a:ea typeface="+mn-ea"/>
              <a:cs typeface="+mn-cs"/>
            </a:rPr>
            <a:t> de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soluções</a:t>
          </a:r>
          <a:r>
            <a:rPr lang="en-US" sz="1800" b="0" i="0" dirty="0">
              <a:latin typeface="Book Antiqua"/>
              <a:ea typeface="+mn-ea"/>
              <a:cs typeface="+mn-cs"/>
            </a:rPr>
            <a:t>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inteligentes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Simulação</a:t>
          </a:r>
          <a:r>
            <a:rPr lang="en-US" sz="1800" b="0" i="0" baseline="0" dirty="0">
              <a:latin typeface="Book Antiqua"/>
              <a:ea typeface="+mn-ea"/>
              <a:cs typeface="+mn-cs"/>
            </a:rPr>
            <a:t> e analise dos dados </a:t>
          </a:r>
          <a:r>
            <a:rPr lang="en-US" sz="1800" b="0" i="0" baseline="0" dirty="0" err="1">
              <a:latin typeface="Book Antiqua"/>
              <a:ea typeface="+mn-ea"/>
              <a:cs typeface="+mn-cs"/>
            </a:rPr>
            <a:t>gerados</a:t>
          </a:r>
          <a:endParaRPr lang="en-US" sz="1800" b="0" i="0" dirty="0">
            <a:latin typeface="Book Antiqua"/>
            <a:ea typeface="+mn-ea"/>
            <a:cs typeface="+mn-cs"/>
          </a:endParaRP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 custScaleY="99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5477" y="1814004"/>
          <a:ext cx="3188305" cy="127529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Book Antiqua"/>
              <a:ea typeface="+mn-ea"/>
              <a:cs typeface="+mn-cs"/>
            </a:rPr>
            <a:t>Analise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atual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do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estacioanemnto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643125" y="1814004"/>
        <a:ext cx="1913009" cy="1275296"/>
      </dsp:txXfrm>
    </dsp:sp>
    <dsp:sp modelId="{919A589F-F74A-40C3-BE88-AB8730BCAB04}">
      <dsp:nvSpPr>
        <dsp:cNvPr id="0" name=""/>
        <dsp:cNvSpPr/>
      </dsp:nvSpPr>
      <dsp:spPr>
        <a:xfrm>
          <a:off x="2874952" y="1813991"/>
          <a:ext cx="3188305" cy="127532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Book Antiqua"/>
              <a:ea typeface="+mn-ea"/>
              <a:cs typeface="+mn-cs"/>
            </a:rPr>
            <a:t>Problemas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similares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com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outras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universidades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3512613" y="1813991"/>
        <a:ext cx="1912983" cy="1275322"/>
      </dsp:txXfrm>
    </dsp:sp>
    <dsp:sp modelId="{268F2328-4548-422B-9C65-80797E16B241}">
      <dsp:nvSpPr>
        <dsp:cNvPr id="0" name=""/>
        <dsp:cNvSpPr/>
      </dsp:nvSpPr>
      <dsp:spPr>
        <a:xfrm>
          <a:off x="5744427" y="1813991"/>
          <a:ext cx="3188305" cy="127532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Book Antiqua"/>
              <a:ea typeface="+mn-ea"/>
              <a:cs typeface="+mn-cs"/>
            </a:rPr>
            <a:t>Modelagem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do Sistema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apartir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de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soluções</a:t>
          </a:r>
          <a:r>
            <a:rPr lang="en-US" sz="2000" b="0" i="0" kern="1200" dirty="0">
              <a:latin typeface="Book Antiqua"/>
              <a:ea typeface="+mn-ea"/>
              <a:cs typeface="+mn-cs"/>
            </a:rPr>
            <a:t> </a:t>
          </a:r>
          <a:r>
            <a:rPr lang="en-US" sz="2000" b="0" i="0" kern="1200" dirty="0" err="1">
              <a:latin typeface="Book Antiqua"/>
              <a:ea typeface="+mn-ea"/>
              <a:cs typeface="+mn-cs"/>
            </a:rPr>
            <a:t>inteligentes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6382088" y="1813991"/>
        <a:ext cx="1912983" cy="1275322"/>
      </dsp:txXfrm>
    </dsp:sp>
    <dsp:sp modelId="{BDD0B0F7-A87C-4B5B-A4C3-4E4BE6EB0FE4}">
      <dsp:nvSpPr>
        <dsp:cNvPr id="0" name=""/>
        <dsp:cNvSpPr/>
      </dsp:nvSpPr>
      <dsp:spPr>
        <a:xfrm>
          <a:off x="8613902" y="1813991"/>
          <a:ext cx="3188305" cy="127532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Book Antiqua"/>
              <a:ea typeface="+mn-ea"/>
              <a:cs typeface="+mn-cs"/>
            </a:rPr>
            <a:t>Simulação</a:t>
          </a:r>
          <a:r>
            <a:rPr lang="en-US" sz="2000" b="0" i="0" kern="1200" baseline="0" dirty="0">
              <a:latin typeface="Book Antiqua"/>
              <a:ea typeface="+mn-ea"/>
              <a:cs typeface="+mn-cs"/>
            </a:rPr>
            <a:t> e analise dos dados </a:t>
          </a:r>
          <a:r>
            <a:rPr lang="en-US" sz="2000" b="0" i="0" kern="1200" baseline="0" dirty="0" err="1">
              <a:latin typeface="Book Antiqua"/>
              <a:ea typeface="+mn-ea"/>
              <a:cs typeface="+mn-cs"/>
            </a:rPr>
            <a:t>gerados</a:t>
          </a:r>
          <a:endParaRPr lang="en-US" sz="2000" b="0" i="0" kern="1200" dirty="0">
            <a:latin typeface="Book Antiqua"/>
            <a:ea typeface="+mn-ea"/>
            <a:cs typeface="+mn-cs"/>
          </a:endParaRPr>
        </a:p>
      </dsp:txBody>
      <dsp:txXfrm>
        <a:off x="9251563" y="1813991"/>
        <a:ext cx="1912983" cy="1275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05/12/2016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05/12/2016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/>
              <a:t>Alunos: Gustavo Pereira, Hélio André</a:t>
            </a:r>
          </a:p>
        </p:txBody>
      </p:sp>
      <p:pic>
        <p:nvPicPr>
          <p:cNvPr id="5" name="Espaço Reservado para Imagem 4" descr="Rua urbana com desfoque de movimento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67050" y="3333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1295401" y="491319"/>
            <a:ext cx="5120640" cy="3942585"/>
          </a:xfrm>
        </p:spPr>
        <p:txBody>
          <a:bodyPr>
            <a:normAutofit/>
          </a:bodyPr>
          <a:lstStyle/>
          <a:p>
            <a:r>
              <a:rPr lang="pt-BR" dirty="0"/>
              <a:t>Analise de Aplicação para controle da superlotação de Estacionamento da UNIVALI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70713" y="1921565"/>
            <a:ext cx="4644224" cy="4343400"/>
          </a:xfrm>
        </p:spPr>
        <p:txBody>
          <a:bodyPr>
            <a:normAutofit/>
          </a:bodyPr>
          <a:lstStyle/>
          <a:p>
            <a:r>
              <a:rPr lang="pt-BR" sz="3000" dirty="0"/>
              <a:t>Procura de uma instituição com um padrão similar a UNIVALI, com problemas similares relativos ao estacionamento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  <a:solidFill>
            <a:schemeClr val="accent3"/>
          </a:solidFill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/>
              <a:r>
                <a:rPr lang="en-US" sz="3200" dirty="0" err="1"/>
                <a:t>Problemas</a:t>
              </a:r>
              <a:r>
                <a:rPr lang="en-US" sz="3200" dirty="0"/>
                <a:t> </a:t>
              </a:r>
              <a:r>
                <a:rPr lang="en-US" sz="3200" dirty="0" err="1"/>
                <a:t>similares</a:t>
              </a:r>
              <a:r>
                <a:rPr lang="en-US" sz="3200" dirty="0"/>
                <a:t> com </a:t>
              </a:r>
              <a:r>
                <a:rPr lang="en-US" sz="3200" dirty="0" err="1"/>
                <a:t>outras</a:t>
              </a:r>
              <a:r>
                <a:rPr lang="en-US" sz="3200" dirty="0"/>
                <a:t> </a:t>
              </a:r>
              <a:r>
                <a:rPr lang="en-US" sz="3200" dirty="0" err="1"/>
                <a:t>universidades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2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70713" y="1921565"/>
            <a:ext cx="4644224" cy="4343400"/>
          </a:xfrm>
        </p:spPr>
        <p:txBody>
          <a:bodyPr>
            <a:normAutofit/>
          </a:bodyPr>
          <a:lstStyle/>
          <a:p>
            <a:r>
              <a:rPr lang="pt-BR" sz="3000" dirty="0"/>
              <a:t>Procura na literatura e em artigos científicos para modelagem de soluções já aplicadas para sanar a superlotação dos estacionamentos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  <a:solidFill>
            <a:schemeClr val="accent3"/>
          </a:solidFill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/>
              <a:r>
                <a:rPr lang="en-US" sz="3200" dirty="0" err="1"/>
                <a:t>Modelagem</a:t>
              </a:r>
              <a:r>
                <a:rPr lang="en-US" sz="3200" dirty="0"/>
                <a:t> do Sistema </a:t>
              </a:r>
              <a:r>
                <a:rPr lang="en-US" sz="3200" dirty="0" err="1"/>
                <a:t>apartir</a:t>
              </a:r>
              <a:r>
                <a:rPr lang="en-US" sz="3200" dirty="0"/>
                <a:t> de </a:t>
              </a:r>
              <a:r>
                <a:rPr lang="en-US" sz="3200" dirty="0" err="1"/>
                <a:t>soluções</a:t>
              </a:r>
              <a:r>
                <a:rPr lang="en-US" sz="3200" dirty="0"/>
                <a:t> </a:t>
              </a:r>
              <a:r>
                <a:rPr lang="en-US" sz="3200" dirty="0" err="1"/>
                <a:t>inteligentes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08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70713" y="1921565"/>
            <a:ext cx="4644224" cy="4343400"/>
          </a:xfrm>
        </p:spPr>
        <p:txBody>
          <a:bodyPr>
            <a:normAutofit/>
          </a:bodyPr>
          <a:lstStyle/>
          <a:p>
            <a:r>
              <a:rPr lang="pt-BR" sz="3000" dirty="0"/>
              <a:t>Execução do modelo lógico e analise dos resultados obtidos pela aplicação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  <a:solidFill>
            <a:schemeClr val="accent3"/>
          </a:solidFill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/>
              <a:r>
                <a:rPr lang="en-US" sz="3200" dirty="0" err="1"/>
                <a:t>Simulação</a:t>
              </a:r>
              <a:r>
                <a:rPr lang="en-US" sz="3200" dirty="0"/>
                <a:t> e </a:t>
              </a:r>
              <a:r>
                <a:rPr lang="en-US" sz="3200" dirty="0" err="1"/>
                <a:t>análise</a:t>
              </a:r>
              <a:r>
                <a:rPr lang="en-US" sz="3200" dirty="0"/>
                <a:t> dos dados </a:t>
              </a:r>
              <a:r>
                <a:rPr lang="en-US" sz="3200" dirty="0" err="1"/>
                <a:t>gerados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4203">
            <a:off x="7584384" y="1662709"/>
            <a:ext cx="3494433" cy="49239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5079">
            <a:off x="5010458" y="1576219"/>
            <a:ext cx="3463834" cy="49014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21401">
            <a:off x="2953949" y="1367283"/>
            <a:ext cx="3501473" cy="51314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3367" y="2044884"/>
            <a:ext cx="2346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Alguns dos Artigos </a:t>
            </a:r>
          </a:p>
          <a:p>
            <a:r>
              <a:rPr lang="pt-BR" sz="4000" dirty="0"/>
              <a:t>usados no </a:t>
            </a:r>
          </a:p>
          <a:p>
            <a:r>
              <a:rPr lang="pt-BR" sz="4000" dirty="0"/>
              <a:t>o projeto</a:t>
            </a:r>
          </a:p>
        </p:txBody>
      </p:sp>
    </p:spTree>
    <p:extLst>
      <p:ext uri="{BB962C8B-B14F-4D97-AF65-F5344CB8AC3E}">
        <p14:creationId xmlns:p14="http://schemas.microsoft.com/office/powerpoint/2010/main" val="42937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dirty="0">
                <a:latin typeface="Book Antiqua"/>
              </a:rPr>
              <a:t>Desenvolvimento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Utilização do cenário modelado em </a:t>
            </a: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conhecimento e logica Difusa: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lvl="1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Utiliza três variáveis principais;</a:t>
            </a:r>
          </a:p>
          <a:p>
            <a:pPr lvl="2">
              <a:buClr>
                <a:srgbClr val="595959"/>
              </a:buClr>
            </a:pPr>
            <a:r>
              <a:rPr lang="pt-BR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Destino,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Local,</a:t>
            </a:r>
          </a:p>
          <a:p>
            <a:pPr lvl="2">
              <a:buClr>
                <a:srgbClr val="595959"/>
              </a:buClr>
            </a:pPr>
            <a:r>
              <a:rPr lang="pt-BR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Custo,</a:t>
            </a:r>
          </a:p>
          <a:p>
            <a:pPr lvl="1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Define um carro como objeto de conhecimento;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O objeto precisa saber aonde ir,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O sistema precisa simular aonde ele vai estacionar,</a:t>
            </a:r>
          </a:p>
          <a:p>
            <a:pPr lvl="2"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O sistema precisa considerar o tempo </a:t>
            </a:r>
            <a:r>
              <a:rPr lang="pt-BR" dirty="0" smtClean="0">
                <a:solidFill>
                  <a:srgbClr val="595959"/>
                </a:solidFill>
                <a:latin typeface="Book Antiqua"/>
              </a:rPr>
              <a:t>de entrada do carro,  </a:t>
            </a:r>
            <a:endParaRPr lang="pt-BR" dirty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:\Users\gusta\AppData\Local\Microsoft\Windows\INetCacheContent.Word\estacionament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665018"/>
            <a:ext cx="11274135" cy="573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7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Quais os resultados obtidos pela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Gráfico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5308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Justific</a:t>
            </a:r>
            <a:r>
              <a:rPr lang="pt-BR" dirty="0">
                <a:solidFill>
                  <a:srgbClr val="595959"/>
                </a:solidFill>
                <a:latin typeface="Book Antiqua"/>
              </a:rPr>
              <a:t>ativa;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Motivação;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Desenvolvimento;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Analise;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dirty="0">
                <a:solidFill>
                  <a:srgbClr val="595959"/>
                </a:solidFill>
                <a:latin typeface="Book Antiqua"/>
              </a:rPr>
              <a:t>Conclusão;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pertinência do projeto para a sociedade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Pertinência do projeto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95400" y="1828800"/>
            <a:ext cx="9601200" cy="4744278"/>
          </a:xfrm>
        </p:spPr>
        <p:txBody>
          <a:bodyPr anchor="t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Problema atual que afeta diretamente e indiretamente várias pessoas;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Acentuado pela tendência moderna de culto ao carro privado;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Evidência varias outras falhas em outros sistemas da sociedade;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Ligado a alguns aspectos de qualidade de vida;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dirty="0"/>
              <a:t>Serve de estudo para projetos a serem </a:t>
            </a:r>
            <a:r>
              <a:rPr lang="pt-BR" dirty="0" smtClean="0"/>
              <a:t>realizados;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6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dirty="0"/>
              <a:t>Motivação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58159"/>
            <a:ext cx="8046718" cy="1011237"/>
          </a:xfrm>
        </p:spPr>
        <p:txBody>
          <a:bodyPr/>
          <a:lstStyle/>
          <a:p>
            <a:r>
              <a:rPr lang="pt-BR" dirty="0"/>
              <a:t>O porquê da escolha do tema</a:t>
            </a:r>
          </a:p>
        </p:txBody>
      </p:sp>
    </p:spTree>
    <p:extLst>
      <p:ext uri="{BB962C8B-B14F-4D97-AF65-F5344CB8AC3E}">
        <p14:creationId xmlns:p14="http://schemas.microsoft.com/office/powerpoint/2010/main" val="40197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porquê da escolha do tema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601200" cy="4343400"/>
          </a:xfrm>
        </p:spPr>
        <p:txBody>
          <a:bodyPr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Afeta cada um do grupo de forma específica;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UNIVALI;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Projeto INOVAMFRI;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Abrangência;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3000" dirty="0"/>
              <a:t>Problema real.</a:t>
            </a:r>
          </a:p>
        </p:txBody>
      </p:sp>
    </p:spTree>
    <p:extLst>
      <p:ext uri="{BB962C8B-B14F-4D97-AF65-F5344CB8AC3E}">
        <p14:creationId xmlns:p14="http://schemas.microsoft.com/office/powerpoint/2010/main" val="35446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dirty="0"/>
              <a:t>Desenvolvimento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58159"/>
            <a:ext cx="8046718" cy="1011237"/>
          </a:xfrm>
        </p:spPr>
        <p:txBody>
          <a:bodyPr/>
          <a:lstStyle/>
          <a:p>
            <a:r>
              <a:rPr lang="pt-BR" dirty="0"/>
              <a:t>Etapas do projeto</a:t>
            </a:r>
          </a:p>
        </p:txBody>
      </p:sp>
    </p:spTree>
    <p:extLst>
      <p:ext uri="{BB962C8B-B14F-4D97-AF65-F5344CB8AC3E}">
        <p14:creationId xmlns:p14="http://schemas.microsoft.com/office/powerpoint/2010/main" val="2753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Etapas do Projeto</a:t>
            </a: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1691"/>
              </p:ext>
            </p:extLst>
          </p:nvPr>
        </p:nvGraphicFramePr>
        <p:xfrm>
          <a:off x="192157" y="1457739"/>
          <a:ext cx="11807686" cy="490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1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11687" y="1921565"/>
            <a:ext cx="4803250" cy="4343400"/>
          </a:xfrm>
        </p:spPr>
        <p:txBody>
          <a:bodyPr>
            <a:normAutofit/>
          </a:bodyPr>
          <a:lstStyle/>
          <a:p>
            <a:r>
              <a:rPr lang="pt-BR" sz="3000" dirty="0"/>
              <a:t>Pesquisa e elaboração de um texto elucidando a atual situação do estacionamento da UNIVALI – Campus Itajaí.</a:t>
            </a:r>
          </a:p>
          <a:p>
            <a:r>
              <a:rPr lang="pt-BR" sz="3000" dirty="0"/>
              <a:t>Metodologia similar a um projeto desenvolvido no ano de 2015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62609" y="2637182"/>
            <a:ext cx="4823791" cy="2093844"/>
            <a:chOff x="5477" y="1814004"/>
            <a:chExt cx="3188305" cy="1275296"/>
          </a:xfrm>
        </p:grpSpPr>
        <p:sp>
          <p:nvSpPr>
            <p:cNvPr id="6" name="Seta: Divisa 5"/>
            <p:cNvSpPr/>
            <p:nvPr/>
          </p:nvSpPr>
          <p:spPr>
            <a:xfrm>
              <a:off x="5477" y="1814004"/>
              <a:ext cx="3188305" cy="1275296"/>
            </a:xfrm>
            <a:prstGeom prst="chevron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Seta: Divisa 4"/>
            <p:cNvSpPr txBox="1"/>
            <p:nvPr/>
          </p:nvSpPr>
          <p:spPr>
            <a:xfrm>
              <a:off x="643125" y="1814004"/>
              <a:ext cx="1913009" cy="12752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0" i="0" kern="1200" dirty="0">
                  <a:latin typeface="Book Antiqua"/>
                  <a:ea typeface="+mn-ea"/>
                  <a:cs typeface="+mn-cs"/>
                </a:rPr>
                <a:t>Analise </a:t>
              </a:r>
              <a:r>
                <a:rPr lang="en-US" sz="3000" b="0" i="0" kern="1200" dirty="0" err="1">
                  <a:latin typeface="Book Antiqua"/>
                  <a:ea typeface="+mn-ea"/>
                  <a:cs typeface="+mn-cs"/>
                </a:rPr>
                <a:t>atual</a:t>
              </a:r>
              <a:r>
                <a:rPr lang="en-US" sz="3000" b="0" i="0" kern="1200" dirty="0">
                  <a:latin typeface="Book Antiqua"/>
                  <a:ea typeface="+mn-ea"/>
                  <a:cs typeface="+mn-cs"/>
                </a:rPr>
                <a:t> do </a:t>
              </a:r>
              <a:r>
                <a:rPr lang="en-US" sz="3000" b="0" i="0" kern="1200" dirty="0" err="1">
                  <a:latin typeface="Book Antiqua"/>
                  <a:ea typeface="+mn-ea"/>
                  <a:cs typeface="+mn-cs"/>
                </a:rPr>
                <a:t>estacioanemnto</a:t>
              </a:r>
              <a:endParaRPr lang="en-US" sz="3000" b="0" i="0" kern="1200" dirty="0">
                <a:latin typeface="Book Antiqu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8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Direction_16x9_TP103431346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direcionamento da empresa (widescreen)</Template>
  <TotalTime>0</TotalTime>
  <Words>333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Courier New</vt:lpstr>
      <vt:lpstr>Wingdings</vt:lpstr>
      <vt:lpstr>SalesDirection_16x9_TP103431346</vt:lpstr>
      <vt:lpstr>Analise de Aplicação para controle da superlotação de Estacionamento da UNIVALI</vt:lpstr>
      <vt:lpstr>Sumário</vt:lpstr>
      <vt:lpstr>Justificativa</vt:lpstr>
      <vt:lpstr>Pertinência do projeto</vt:lpstr>
      <vt:lpstr>Motivação </vt:lpstr>
      <vt:lpstr>O porquê da escolha do tema</vt:lpstr>
      <vt:lpstr>Desenvolvimento </vt:lpstr>
      <vt:lpstr>Etapas do Projeto</vt:lpstr>
      <vt:lpstr>Etapa 1</vt:lpstr>
      <vt:lpstr>Etapa 2</vt:lpstr>
      <vt:lpstr>Etapa 3</vt:lpstr>
      <vt:lpstr>Etapa 3</vt:lpstr>
      <vt:lpstr>Desenvolvimento</vt:lpstr>
      <vt:lpstr>Desenvolvimento</vt:lpstr>
      <vt:lpstr>Apresentação do PowerPoint</vt:lpstr>
      <vt:lpstr>Conclusão</vt:lpstr>
      <vt:lpstr>Layout de Título e Conteúdo com 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2016-12-05T17:03:37Z</dcterms:created>
  <dcterms:modified xsi:type="dcterms:W3CDTF">2016-12-05T23:12:11Z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