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57" r:id="rId3"/>
    <p:sldId id="258" r:id="rId4"/>
    <p:sldId id="262" r:id="rId5"/>
    <p:sldId id="275" r:id="rId6"/>
    <p:sldId id="277" r:id="rId7"/>
    <p:sldId id="278" r:id="rId8"/>
    <p:sldId id="270" r:id="rId9"/>
    <p:sldId id="261" r:id="rId10"/>
    <p:sldId id="271" r:id="rId11"/>
    <p:sldId id="272" r:id="rId12"/>
    <p:sldId id="273" r:id="rId13"/>
    <p:sldId id="274" r:id="rId14"/>
    <p:sldId id="260" r:id="rId15"/>
    <p:sldId id="279" r:id="rId16"/>
    <p:sldId id="263" r:id="rId17"/>
    <p:sldId id="259" r:id="rId18"/>
    <p:sldId id="264" r:id="rId19"/>
    <p:sldId id="265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14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74020AF3-C700-4606-8917-C6A353D7963A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 dirty="0">
              <a:latin typeface="Book Antiqua"/>
              <a:ea typeface="+mn-ea"/>
              <a:cs typeface="+mn-cs"/>
            </a:rPr>
            <a:t>Analise </a:t>
          </a:r>
          <a:r>
            <a:rPr lang="en-US" sz="1800" b="0" i="0" dirty="0" err="1">
              <a:latin typeface="Book Antiqua"/>
              <a:ea typeface="+mn-ea"/>
              <a:cs typeface="+mn-cs"/>
            </a:rPr>
            <a:t>atual</a:t>
          </a:r>
          <a:r>
            <a:rPr lang="en-US" sz="1800" b="0" i="0" dirty="0">
              <a:latin typeface="Book Antiqua"/>
              <a:ea typeface="+mn-ea"/>
              <a:cs typeface="+mn-cs"/>
            </a:rPr>
            <a:t> do </a:t>
          </a:r>
          <a:r>
            <a:rPr lang="en-US" sz="1800" b="0" i="0" dirty="0" err="1">
              <a:latin typeface="Book Antiqua"/>
              <a:ea typeface="+mn-ea"/>
              <a:cs typeface="+mn-cs"/>
            </a:rPr>
            <a:t>estacioanemnto</a:t>
          </a:r>
          <a:endParaRPr lang="en-US" sz="1800" b="0" i="0" dirty="0">
            <a:latin typeface="Book Antiqua"/>
            <a:ea typeface="+mn-ea"/>
            <a:cs typeface="+mn-cs"/>
          </a:endParaRPr>
        </a:p>
      </dgm: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 dirty="0" err="1">
              <a:latin typeface="Book Antiqua"/>
              <a:ea typeface="+mn-ea"/>
              <a:cs typeface="+mn-cs"/>
            </a:rPr>
            <a:t>Problemas</a:t>
          </a:r>
          <a:r>
            <a:rPr lang="en-US" sz="1800" b="0" i="0" dirty="0">
              <a:latin typeface="Book Antiqua"/>
              <a:ea typeface="+mn-ea"/>
              <a:cs typeface="+mn-cs"/>
            </a:rPr>
            <a:t> </a:t>
          </a:r>
          <a:r>
            <a:rPr lang="en-US" sz="1800" b="0" i="0" dirty="0" err="1">
              <a:latin typeface="Book Antiqua"/>
              <a:ea typeface="+mn-ea"/>
              <a:cs typeface="+mn-cs"/>
            </a:rPr>
            <a:t>similares</a:t>
          </a:r>
          <a:r>
            <a:rPr lang="en-US" sz="1800" b="0" i="0" dirty="0">
              <a:latin typeface="Book Antiqua"/>
              <a:ea typeface="+mn-ea"/>
              <a:cs typeface="+mn-cs"/>
            </a:rPr>
            <a:t> com </a:t>
          </a:r>
          <a:r>
            <a:rPr lang="en-US" sz="1800" b="0" i="0" dirty="0" err="1">
              <a:latin typeface="Book Antiqua"/>
              <a:ea typeface="+mn-ea"/>
              <a:cs typeface="+mn-cs"/>
            </a:rPr>
            <a:t>outras</a:t>
          </a:r>
          <a:r>
            <a:rPr lang="en-US" sz="1800" b="0" i="0" dirty="0">
              <a:latin typeface="Book Antiqua"/>
              <a:ea typeface="+mn-ea"/>
              <a:cs typeface="+mn-cs"/>
            </a:rPr>
            <a:t> </a:t>
          </a:r>
          <a:r>
            <a:rPr lang="en-US" sz="1800" b="0" i="0" dirty="0" err="1">
              <a:latin typeface="Book Antiqua"/>
              <a:ea typeface="+mn-ea"/>
              <a:cs typeface="+mn-cs"/>
            </a:rPr>
            <a:t>universidades</a:t>
          </a:r>
          <a:endParaRPr lang="en-US" sz="1800" b="0" i="0" dirty="0">
            <a:latin typeface="Book Antiqua"/>
            <a:ea typeface="+mn-ea"/>
            <a:cs typeface="+mn-cs"/>
          </a:endParaRPr>
        </a:p>
      </dgm: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 dirty="0" err="1">
              <a:latin typeface="Book Antiqua"/>
              <a:ea typeface="+mn-ea"/>
              <a:cs typeface="+mn-cs"/>
            </a:rPr>
            <a:t>Modelagem</a:t>
          </a:r>
          <a:r>
            <a:rPr lang="en-US" sz="1800" b="0" i="0" dirty="0">
              <a:latin typeface="Book Antiqua"/>
              <a:ea typeface="+mn-ea"/>
              <a:cs typeface="+mn-cs"/>
            </a:rPr>
            <a:t> do Sistema </a:t>
          </a:r>
          <a:r>
            <a:rPr lang="en-US" sz="1800" b="0" i="0" dirty="0" err="1">
              <a:latin typeface="Book Antiqua"/>
              <a:ea typeface="+mn-ea"/>
              <a:cs typeface="+mn-cs"/>
            </a:rPr>
            <a:t>apartir</a:t>
          </a:r>
          <a:r>
            <a:rPr lang="en-US" sz="1800" b="0" i="0" dirty="0">
              <a:latin typeface="Book Antiqua"/>
              <a:ea typeface="+mn-ea"/>
              <a:cs typeface="+mn-cs"/>
            </a:rPr>
            <a:t> de </a:t>
          </a:r>
          <a:r>
            <a:rPr lang="en-US" sz="1800" b="0" i="0" dirty="0" err="1">
              <a:latin typeface="Book Antiqua"/>
              <a:ea typeface="+mn-ea"/>
              <a:cs typeface="+mn-cs"/>
            </a:rPr>
            <a:t>soluções</a:t>
          </a:r>
          <a:r>
            <a:rPr lang="en-US" sz="1800" b="0" i="0" dirty="0">
              <a:latin typeface="Book Antiqua"/>
              <a:ea typeface="+mn-ea"/>
              <a:cs typeface="+mn-cs"/>
            </a:rPr>
            <a:t> </a:t>
          </a:r>
          <a:r>
            <a:rPr lang="en-US" sz="1800" b="0" i="0" dirty="0" err="1">
              <a:latin typeface="Book Antiqua"/>
              <a:ea typeface="+mn-ea"/>
              <a:cs typeface="+mn-cs"/>
            </a:rPr>
            <a:t>inteligentes</a:t>
          </a:r>
          <a:endParaRPr lang="en-US" sz="1800" b="0" i="0" dirty="0">
            <a:latin typeface="Book Antiqua"/>
            <a:ea typeface="+mn-ea"/>
            <a:cs typeface="+mn-cs"/>
          </a:endParaRPr>
        </a:p>
      </dgm: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 dirty="0" err="1">
              <a:latin typeface="Book Antiqua"/>
              <a:ea typeface="+mn-ea"/>
              <a:cs typeface="+mn-cs"/>
            </a:rPr>
            <a:t>Simulação</a:t>
          </a:r>
          <a:r>
            <a:rPr lang="en-US" sz="1800" b="0" i="0" baseline="0" dirty="0">
              <a:latin typeface="Book Antiqua"/>
              <a:ea typeface="+mn-ea"/>
              <a:cs typeface="+mn-cs"/>
            </a:rPr>
            <a:t> e analise dos dados </a:t>
          </a:r>
          <a:r>
            <a:rPr lang="en-US" sz="1800" b="0" i="0" baseline="0" dirty="0" err="1">
              <a:latin typeface="Book Antiqua"/>
              <a:ea typeface="+mn-ea"/>
              <a:cs typeface="+mn-cs"/>
            </a:rPr>
            <a:t>gerados</a:t>
          </a:r>
          <a:endParaRPr lang="en-US" sz="1800" b="0" i="0" dirty="0">
            <a:latin typeface="Book Antiqua"/>
            <a:ea typeface="+mn-ea"/>
            <a:cs typeface="+mn-cs"/>
          </a:endParaRPr>
        </a:p>
      </dgm: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 custScaleY="99998">
        <dgm:presLayoutVars>
          <dgm:chMax val="0"/>
          <dgm:chPref val="0"/>
          <dgm:bulletEnabled val="1"/>
        </dgm:presLayoutVars>
      </dgm:prSet>
      <dgm:spPr/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5477" y="1814004"/>
          <a:ext cx="3188305" cy="127529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Book Antiqua"/>
              <a:ea typeface="+mn-ea"/>
              <a:cs typeface="+mn-cs"/>
            </a:rPr>
            <a:t>Analise </a:t>
          </a:r>
          <a:r>
            <a:rPr lang="en-US" sz="2000" b="0" i="0" kern="1200" dirty="0" err="1">
              <a:latin typeface="Book Antiqua"/>
              <a:ea typeface="+mn-ea"/>
              <a:cs typeface="+mn-cs"/>
            </a:rPr>
            <a:t>atual</a:t>
          </a:r>
          <a:r>
            <a:rPr lang="en-US" sz="2000" b="0" i="0" kern="1200" dirty="0">
              <a:latin typeface="Book Antiqua"/>
              <a:ea typeface="+mn-ea"/>
              <a:cs typeface="+mn-cs"/>
            </a:rPr>
            <a:t> do </a:t>
          </a:r>
          <a:r>
            <a:rPr lang="en-US" sz="2000" b="0" i="0" kern="1200" dirty="0" err="1">
              <a:latin typeface="Book Antiqua"/>
              <a:ea typeface="+mn-ea"/>
              <a:cs typeface="+mn-cs"/>
            </a:rPr>
            <a:t>estacioanemnto</a:t>
          </a:r>
          <a:endParaRPr lang="en-US" sz="2000" b="0" i="0" kern="1200" dirty="0">
            <a:latin typeface="Book Antiqua"/>
            <a:ea typeface="+mn-ea"/>
            <a:cs typeface="+mn-cs"/>
          </a:endParaRPr>
        </a:p>
      </dsp:txBody>
      <dsp:txXfrm>
        <a:off x="643125" y="1814004"/>
        <a:ext cx="1913009" cy="1275296"/>
      </dsp:txXfrm>
    </dsp:sp>
    <dsp:sp modelId="{919A589F-F74A-40C3-BE88-AB8730BCAB04}">
      <dsp:nvSpPr>
        <dsp:cNvPr id="0" name=""/>
        <dsp:cNvSpPr/>
      </dsp:nvSpPr>
      <dsp:spPr>
        <a:xfrm>
          <a:off x="2874952" y="1813991"/>
          <a:ext cx="3188305" cy="1275322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 err="1">
              <a:latin typeface="Book Antiqua"/>
              <a:ea typeface="+mn-ea"/>
              <a:cs typeface="+mn-cs"/>
            </a:rPr>
            <a:t>Problemas</a:t>
          </a:r>
          <a:r>
            <a:rPr lang="en-US" sz="2000" b="0" i="0" kern="1200" dirty="0">
              <a:latin typeface="Book Antiqua"/>
              <a:ea typeface="+mn-ea"/>
              <a:cs typeface="+mn-cs"/>
            </a:rPr>
            <a:t> </a:t>
          </a:r>
          <a:r>
            <a:rPr lang="en-US" sz="2000" b="0" i="0" kern="1200" dirty="0" err="1">
              <a:latin typeface="Book Antiqua"/>
              <a:ea typeface="+mn-ea"/>
              <a:cs typeface="+mn-cs"/>
            </a:rPr>
            <a:t>similares</a:t>
          </a:r>
          <a:r>
            <a:rPr lang="en-US" sz="2000" b="0" i="0" kern="1200" dirty="0">
              <a:latin typeface="Book Antiqua"/>
              <a:ea typeface="+mn-ea"/>
              <a:cs typeface="+mn-cs"/>
            </a:rPr>
            <a:t> com </a:t>
          </a:r>
          <a:r>
            <a:rPr lang="en-US" sz="2000" b="0" i="0" kern="1200" dirty="0" err="1">
              <a:latin typeface="Book Antiqua"/>
              <a:ea typeface="+mn-ea"/>
              <a:cs typeface="+mn-cs"/>
            </a:rPr>
            <a:t>outras</a:t>
          </a:r>
          <a:r>
            <a:rPr lang="en-US" sz="2000" b="0" i="0" kern="1200" dirty="0">
              <a:latin typeface="Book Antiqua"/>
              <a:ea typeface="+mn-ea"/>
              <a:cs typeface="+mn-cs"/>
            </a:rPr>
            <a:t> </a:t>
          </a:r>
          <a:r>
            <a:rPr lang="en-US" sz="2000" b="0" i="0" kern="1200" dirty="0" err="1">
              <a:latin typeface="Book Antiqua"/>
              <a:ea typeface="+mn-ea"/>
              <a:cs typeface="+mn-cs"/>
            </a:rPr>
            <a:t>universidades</a:t>
          </a:r>
          <a:endParaRPr lang="en-US" sz="2000" b="0" i="0" kern="1200" dirty="0">
            <a:latin typeface="Book Antiqua"/>
            <a:ea typeface="+mn-ea"/>
            <a:cs typeface="+mn-cs"/>
          </a:endParaRPr>
        </a:p>
      </dsp:txBody>
      <dsp:txXfrm>
        <a:off x="3512613" y="1813991"/>
        <a:ext cx="1912983" cy="1275322"/>
      </dsp:txXfrm>
    </dsp:sp>
    <dsp:sp modelId="{268F2328-4548-422B-9C65-80797E16B241}">
      <dsp:nvSpPr>
        <dsp:cNvPr id="0" name=""/>
        <dsp:cNvSpPr/>
      </dsp:nvSpPr>
      <dsp:spPr>
        <a:xfrm>
          <a:off x="5744427" y="1813991"/>
          <a:ext cx="3188305" cy="1275322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 err="1">
              <a:latin typeface="Book Antiqua"/>
              <a:ea typeface="+mn-ea"/>
              <a:cs typeface="+mn-cs"/>
            </a:rPr>
            <a:t>Modelagem</a:t>
          </a:r>
          <a:r>
            <a:rPr lang="en-US" sz="2000" b="0" i="0" kern="1200" dirty="0">
              <a:latin typeface="Book Antiqua"/>
              <a:ea typeface="+mn-ea"/>
              <a:cs typeface="+mn-cs"/>
            </a:rPr>
            <a:t> do Sistema </a:t>
          </a:r>
          <a:r>
            <a:rPr lang="en-US" sz="2000" b="0" i="0" kern="1200" dirty="0" err="1">
              <a:latin typeface="Book Antiqua"/>
              <a:ea typeface="+mn-ea"/>
              <a:cs typeface="+mn-cs"/>
            </a:rPr>
            <a:t>apartir</a:t>
          </a:r>
          <a:r>
            <a:rPr lang="en-US" sz="2000" b="0" i="0" kern="1200" dirty="0">
              <a:latin typeface="Book Antiqua"/>
              <a:ea typeface="+mn-ea"/>
              <a:cs typeface="+mn-cs"/>
            </a:rPr>
            <a:t> de </a:t>
          </a:r>
          <a:r>
            <a:rPr lang="en-US" sz="2000" b="0" i="0" kern="1200" dirty="0" err="1">
              <a:latin typeface="Book Antiqua"/>
              <a:ea typeface="+mn-ea"/>
              <a:cs typeface="+mn-cs"/>
            </a:rPr>
            <a:t>soluções</a:t>
          </a:r>
          <a:r>
            <a:rPr lang="en-US" sz="2000" b="0" i="0" kern="1200" dirty="0">
              <a:latin typeface="Book Antiqua"/>
              <a:ea typeface="+mn-ea"/>
              <a:cs typeface="+mn-cs"/>
            </a:rPr>
            <a:t> </a:t>
          </a:r>
          <a:r>
            <a:rPr lang="en-US" sz="2000" b="0" i="0" kern="1200" dirty="0" err="1">
              <a:latin typeface="Book Antiqua"/>
              <a:ea typeface="+mn-ea"/>
              <a:cs typeface="+mn-cs"/>
            </a:rPr>
            <a:t>inteligentes</a:t>
          </a:r>
          <a:endParaRPr lang="en-US" sz="2000" b="0" i="0" kern="1200" dirty="0">
            <a:latin typeface="Book Antiqua"/>
            <a:ea typeface="+mn-ea"/>
            <a:cs typeface="+mn-cs"/>
          </a:endParaRPr>
        </a:p>
      </dsp:txBody>
      <dsp:txXfrm>
        <a:off x="6382088" y="1813991"/>
        <a:ext cx="1912983" cy="1275322"/>
      </dsp:txXfrm>
    </dsp:sp>
    <dsp:sp modelId="{BDD0B0F7-A87C-4B5B-A4C3-4E4BE6EB0FE4}">
      <dsp:nvSpPr>
        <dsp:cNvPr id="0" name=""/>
        <dsp:cNvSpPr/>
      </dsp:nvSpPr>
      <dsp:spPr>
        <a:xfrm>
          <a:off x="8613902" y="1813991"/>
          <a:ext cx="3188305" cy="1275322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 err="1">
              <a:latin typeface="Book Antiqua"/>
              <a:ea typeface="+mn-ea"/>
              <a:cs typeface="+mn-cs"/>
            </a:rPr>
            <a:t>Simulação</a:t>
          </a:r>
          <a:r>
            <a:rPr lang="en-US" sz="2000" b="0" i="0" kern="1200" baseline="0" dirty="0">
              <a:latin typeface="Book Antiqua"/>
              <a:ea typeface="+mn-ea"/>
              <a:cs typeface="+mn-cs"/>
            </a:rPr>
            <a:t> e analise dos dados </a:t>
          </a:r>
          <a:r>
            <a:rPr lang="en-US" sz="2000" b="0" i="0" kern="1200" baseline="0" dirty="0" err="1">
              <a:latin typeface="Book Antiqua"/>
              <a:ea typeface="+mn-ea"/>
              <a:cs typeface="+mn-cs"/>
            </a:rPr>
            <a:t>gerados</a:t>
          </a:r>
          <a:endParaRPr lang="en-US" sz="2000" b="0" i="0" kern="1200" dirty="0">
            <a:latin typeface="Book Antiqua"/>
            <a:ea typeface="+mn-ea"/>
            <a:cs typeface="+mn-cs"/>
          </a:endParaRPr>
        </a:p>
      </dsp:txBody>
      <dsp:txXfrm>
        <a:off x="9251563" y="1813991"/>
        <a:ext cx="1912983" cy="12753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pt-BR" smtClean="0"/>
              <a:t>11/12/2016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pt-BR" smtClean="0"/>
              <a:t>11/12/2016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pt-BR" sz="1800" dirty="0"/>
          </a:p>
        </p:txBody>
      </p:sp>
      <p:sp>
        <p:nvSpPr>
          <p:cNvPr id="7" name="Forma livre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11/12/2016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ua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11/12/2016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sp>
        <p:nvSpPr>
          <p:cNvPr id="12" name="Retângulo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sp>
        <p:nvSpPr>
          <p:cNvPr id="13" name="Espaço Reservado para Texto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8" name="Espaço Reservado para Imagem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11/12/2016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11/12/2016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11/12/2016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o Títul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1800" dirty="0"/>
          </a:p>
        </p:txBody>
      </p:sp>
      <p:sp>
        <p:nvSpPr>
          <p:cNvPr id="11" name="Forma livre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12" name="Forma livre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15" name="Espaço Reservado para Imagem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6" name="Texto Instrucional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>
              <a:buNone/>
            </a:pPr>
            <a:r>
              <a:rPr lang="pt-BR" sz="1200" b="1" i="1" dirty="0">
                <a:latin typeface="Arial"/>
                <a:ea typeface="+mn-ea"/>
                <a:cs typeface="Arial"/>
              </a:rPr>
              <a:t>OBSERVAÇÃO:</a:t>
            </a:r>
          </a:p>
          <a:p>
            <a:pPr algn="l" defTabSz="914400">
              <a:buNone/>
            </a:pPr>
            <a:r>
              <a:rPr lang="pt-BR" sz="1200" b="0" i="1" dirty="0">
                <a:latin typeface="Arial"/>
                <a:ea typeface="+mn-ea"/>
                <a:cs typeface="Arial"/>
              </a:rPr>
              <a:t>Para mudar a imagem deste slide, selecione a imagem e exclua-a. Em seguida, clique no ícone Imagens do espaço reservado para inserir sua própria imagem.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1800" dirty="0"/>
          </a:p>
        </p:txBody>
      </p:sp>
      <p:sp>
        <p:nvSpPr>
          <p:cNvPr id="8" name="Forma livre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9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10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11/12/2016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76300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11/12/2016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11/12/2016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11/12/2016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11/12/2016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pt-BR" smtClean="0"/>
              <a:pPr/>
              <a:t>11/12/2016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pt-BR" sz="2400" b="0" i="0" dirty="0"/>
              <a:t>Alunos: Gustavo Pereira, Hélio André</a:t>
            </a:r>
          </a:p>
        </p:txBody>
      </p:sp>
      <p:pic>
        <p:nvPicPr>
          <p:cNvPr id="5" name="Espaço Reservado para Imagem 4" descr="Rua urbana com desfoque de movimento" title="Sample Picture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67050" y="33337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ítulo 11"/>
          <p:cNvSpPr>
            <a:spLocks noGrp="1"/>
          </p:cNvSpPr>
          <p:nvPr>
            <p:ph type="ctrTitle"/>
          </p:nvPr>
        </p:nvSpPr>
        <p:spPr>
          <a:xfrm>
            <a:off x="1295401" y="491319"/>
            <a:ext cx="5120640" cy="3942585"/>
          </a:xfrm>
        </p:spPr>
        <p:txBody>
          <a:bodyPr>
            <a:normAutofit/>
          </a:bodyPr>
          <a:lstStyle/>
          <a:p>
            <a:r>
              <a:rPr lang="pt-BR" dirty="0"/>
              <a:t>Analise de Aplicação para controle da superlotação de Estacionamento da UNIVALI</a:t>
            </a: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 2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70713" y="1921565"/>
            <a:ext cx="4644224" cy="4343400"/>
          </a:xfrm>
        </p:spPr>
        <p:txBody>
          <a:bodyPr>
            <a:normAutofit/>
          </a:bodyPr>
          <a:lstStyle/>
          <a:p>
            <a:r>
              <a:rPr lang="pt-BR" sz="3000" dirty="0"/>
              <a:t>Procura de uma instituição com um padrão similar a UNIVALI, com problemas similares relativos ao estacionamento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662609" y="2637182"/>
            <a:ext cx="4823791" cy="2093844"/>
            <a:chOff x="5477" y="1814004"/>
            <a:chExt cx="3188305" cy="1275296"/>
          </a:xfrm>
          <a:solidFill>
            <a:schemeClr val="accent3"/>
          </a:solidFill>
        </p:grpSpPr>
        <p:sp>
          <p:nvSpPr>
            <p:cNvPr id="6" name="Seta: Divisa 5"/>
            <p:cNvSpPr/>
            <p:nvPr/>
          </p:nvSpPr>
          <p:spPr>
            <a:xfrm>
              <a:off x="5477" y="1814004"/>
              <a:ext cx="3188305" cy="1275296"/>
            </a:xfrm>
            <a:prstGeom prst="chevron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Seta: Divisa 4"/>
            <p:cNvSpPr txBox="1"/>
            <p:nvPr/>
          </p:nvSpPr>
          <p:spPr>
            <a:xfrm>
              <a:off x="643125" y="1814004"/>
              <a:ext cx="1913009" cy="1275296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26670" rIns="26670" bIns="26670" numCol="1" spcCol="1270" anchor="ctr" anchorCtr="0">
              <a:noAutofit/>
            </a:bodyPr>
            <a:lstStyle/>
            <a:p>
              <a:pPr lvl="0"/>
              <a:r>
                <a:rPr lang="en-US" sz="3200" dirty="0" err="1"/>
                <a:t>Problemas</a:t>
              </a:r>
              <a:r>
                <a:rPr lang="en-US" sz="3200" dirty="0"/>
                <a:t> </a:t>
              </a:r>
              <a:r>
                <a:rPr lang="en-US" sz="3200" dirty="0" err="1"/>
                <a:t>similares</a:t>
              </a:r>
              <a:r>
                <a:rPr lang="en-US" sz="3200" dirty="0"/>
                <a:t> com </a:t>
              </a:r>
              <a:r>
                <a:rPr lang="en-US" sz="3200" dirty="0" err="1"/>
                <a:t>outras</a:t>
              </a:r>
              <a:r>
                <a:rPr lang="en-US" sz="3200" dirty="0"/>
                <a:t> </a:t>
              </a:r>
              <a:r>
                <a:rPr lang="en-US" sz="3200" dirty="0" err="1"/>
                <a:t>universidades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826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 3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70713" y="1921565"/>
            <a:ext cx="4644224" cy="4343400"/>
          </a:xfrm>
        </p:spPr>
        <p:txBody>
          <a:bodyPr>
            <a:normAutofit/>
          </a:bodyPr>
          <a:lstStyle/>
          <a:p>
            <a:r>
              <a:rPr lang="pt-BR" sz="3000" dirty="0"/>
              <a:t>Procura na literatura e em artigos científicos para modelagem de soluções já aplicadas para sanar a superlotação dos estacionamentos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662609" y="2637182"/>
            <a:ext cx="4823791" cy="2093844"/>
            <a:chOff x="5477" y="1814004"/>
            <a:chExt cx="3188305" cy="1275296"/>
          </a:xfrm>
          <a:solidFill>
            <a:schemeClr val="accent3"/>
          </a:solidFill>
        </p:grpSpPr>
        <p:sp>
          <p:nvSpPr>
            <p:cNvPr id="6" name="Seta: Divisa 5"/>
            <p:cNvSpPr/>
            <p:nvPr/>
          </p:nvSpPr>
          <p:spPr>
            <a:xfrm>
              <a:off x="5477" y="1814004"/>
              <a:ext cx="3188305" cy="1275296"/>
            </a:xfrm>
            <a:prstGeom prst="chevron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Seta: Divisa 4"/>
            <p:cNvSpPr txBox="1"/>
            <p:nvPr/>
          </p:nvSpPr>
          <p:spPr>
            <a:xfrm>
              <a:off x="643125" y="1814004"/>
              <a:ext cx="1913009" cy="1275296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26670" rIns="26670" bIns="26670" numCol="1" spcCol="1270" anchor="ctr" anchorCtr="0">
              <a:noAutofit/>
            </a:bodyPr>
            <a:lstStyle/>
            <a:p>
              <a:pPr lvl="0"/>
              <a:r>
                <a:rPr lang="en-US" sz="3200" dirty="0" err="1"/>
                <a:t>Modelagem</a:t>
              </a:r>
              <a:r>
                <a:rPr lang="en-US" sz="3200" dirty="0"/>
                <a:t> do Sistema </a:t>
              </a:r>
              <a:r>
                <a:rPr lang="en-US" sz="3200" dirty="0" err="1"/>
                <a:t>apartir</a:t>
              </a:r>
              <a:r>
                <a:rPr lang="en-US" sz="3200" dirty="0"/>
                <a:t> de </a:t>
              </a:r>
              <a:r>
                <a:rPr lang="en-US" sz="3200" dirty="0" err="1"/>
                <a:t>soluções</a:t>
              </a:r>
              <a:r>
                <a:rPr lang="en-US" sz="3200" dirty="0"/>
                <a:t> </a:t>
              </a:r>
              <a:r>
                <a:rPr lang="en-US" sz="3200" dirty="0" err="1"/>
                <a:t>inteligentes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7308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 3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70713" y="1921565"/>
            <a:ext cx="4644224" cy="4343400"/>
          </a:xfrm>
        </p:spPr>
        <p:txBody>
          <a:bodyPr>
            <a:normAutofit/>
          </a:bodyPr>
          <a:lstStyle/>
          <a:p>
            <a:r>
              <a:rPr lang="pt-BR" sz="3000" dirty="0"/>
              <a:t>Execução do modelo lógico e analise dos resultados obtidos pela aplicação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662609" y="2637182"/>
            <a:ext cx="4823791" cy="2093844"/>
            <a:chOff x="5477" y="1814004"/>
            <a:chExt cx="3188305" cy="1275296"/>
          </a:xfrm>
          <a:solidFill>
            <a:schemeClr val="accent3"/>
          </a:solidFill>
        </p:grpSpPr>
        <p:sp>
          <p:nvSpPr>
            <p:cNvPr id="6" name="Seta: Divisa 5"/>
            <p:cNvSpPr/>
            <p:nvPr/>
          </p:nvSpPr>
          <p:spPr>
            <a:xfrm>
              <a:off x="5477" y="1814004"/>
              <a:ext cx="3188305" cy="1275296"/>
            </a:xfrm>
            <a:prstGeom prst="chevron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Seta: Divisa 4"/>
            <p:cNvSpPr txBox="1"/>
            <p:nvPr/>
          </p:nvSpPr>
          <p:spPr>
            <a:xfrm>
              <a:off x="643125" y="1814004"/>
              <a:ext cx="1913009" cy="1275296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26670" rIns="26670" bIns="26670" numCol="1" spcCol="1270" anchor="ctr" anchorCtr="0">
              <a:noAutofit/>
            </a:bodyPr>
            <a:lstStyle/>
            <a:p>
              <a:pPr lvl="0"/>
              <a:r>
                <a:rPr lang="en-US" sz="3200" dirty="0" err="1"/>
                <a:t>Simulação</a:t>
              </a:r>
              <a:r>
                <a:rPr lang="en-US" sz="3200" dirty="0"/>
                <a:t> e </a:t>
              </a:r>
              <a:r>
                <a:rPr lang="en-US" sz="3200" dirty="0" err="1"/>
                <a:t>análise</a:t>
              </a:r>
              <a:r>
                <a:rPr lang="en-US" sz="3200" dirty="0"/>
                <a:t> dos dados </a:t>
              </a:r>
              <a:r>
                <a:rPr lang="en-US" sz="3200" dirty="0" err="1"/>
                <a:t>gerados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8332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dirty="0">
                <a:latin typeface="Book Antiqua"/>
              </a:rPr>
              <a:t>Desenvolvimento</a:t>
            </a:r>
            <a:endParaRPr lang="pt-BR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rgbClr val="595959"/>
              </a:buClr>
            </a:pPr>
            <a:r>
              <a:rPr lang="pt-BR" sz="2400" b="0" i="0" dirty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Utilização do cenário modelado em conhecimento e logica Difusa:</a:t>
            </a:r>
          </a:p>
          <a:p>
            <a:pPr lvl="1">
              <a:buClr>
                <a:srgbClr val="595959"/>
              </a:buClr>
            </a:pPr>
            <a:r>
              <a:rPr lang="pt-BR" dirty="0">
                <a:solidFill>
                  <a:srgbClr val="595959"/>
                </a:solidFill>
                <a:latin typeface="Book Antiqua"/>
              </a:rPr>
              <a:t>Utiliza três variáveis principais;</a:t>
            </a:r>
          </a:p>
          <a:p>
            <a:pPr lvl="2">
              <a:buClr>
                <a:srgbClr val="595959"/>
              </a:buClr>
            </a:pPr>
            <a:r>
              <a:rPr lang="pt-BR" b="0" i="0" dirty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Destino,</a:t>
            </a:r>
          </a:p>
          <a:p>
            <a:pPr lvl="2">
              <a:buClr>
                <a:srgbClr val="595959"/>
              </a:buClr>
            </a:pPr>
            <a:r>
              <a:rPr lang="pt-BR" dirty="0">
                <a:solidFill>
                  <a:srgbClr val="595959"/>
                </a:solidFill>
                <a:latin typeface="Book Antiqua"/>
              </a:rPr>
              <a:t>Local,</a:t>
            </a:r>
          </a:p>
          <a:p>
            <a:pPr lvl="2">
              <a:buClr>
                <a:srgbClr val="595959"/>
              </a:buClr>
            </a:pPr>
            <a:r>
              <a:rPr lang="pt-BR" b="0" i="0" dirty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Custo,</a:t>
            </a:r>
          </a:p>
          <a:p>
            <a:pPr lvl="1">
              <a:buClr>
                <a:srgbClr val="595959"/>
              </a:buClr>
            </a:pPr>
            <a:r>
              <a:rPr lang="pt-BR" dirty="0">
                <a:solidFill>
                  <a:srgbClr val="595959"/>
                </a:solidFill>
                <a:latin typeface="Book Antiqua"/>
              </a:rPr>
              <a:t>Define um carro como objeto de conhecimento;</a:t>
            </a:r>
          </a:p>
          <a:p>
            <a:pPr lvl="2">
              <a:buClr>
                <a:srgbClr val="595959"/>
              </a:buClr>
            </a:pPr>
            <a:r>
              <a:rPr lang="pt-BR" dirty="0">
                <a:solidFill>
                  <a:srgbClr val="595959"/>
                </a:solidFill>
                <a:latin typeface="Book Antiqua"/>
              </a:rPr>
              <a:t>O objeto precisa saber aonde ir,</a:t>
            </a:r>
          </a:p>
          <a:p>
            <a:pPr lvl="2">
              <a:buClr>
                <a:srgbClr val="595959"/>
              </a:buClr>
            </a:pPr>
            <a:r>
              <a:rPr lang="pt-BR" dirty="0">
                <a:solidFill>
                  <a:srgbClr val="595959"/>
                </a:solidFill>
                <a:latin typeface="Book Antiqua"/>
              </a:rPr>
              <a:t>O sistema precisa simular aonde ele vai estacionar,</a:t>
            </a:r>
          </a:p>
          <a:p>
            <a:pPr lvl="2">
              <a:buClr>
                <a:srgbClr val="595959"/>
              </a:buClr>
            </a:pPr>
            <a:r>
              <a:rPr lang="pt-BR" dirty="0">
                <a:solidFill>
                  <a:srgbClr val="595959"/>
                </a:solidFill>
                <a:latin typeface="Book Antiqua"/>
              </a:rPr>
              <a:t>O sistema precisa considerar o tempo de entrada do carro,  </a:t>
            </a:r>
          </a:p>
        </p:txBody>
      </p:sp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C:\Users\gusta\AppData\Local\Microsoft\Windows\INetCacheContent.Word\estacionament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665018"/>
            <a:ext cx="11274135" cy="57357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673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Quais os resultados obtidos pela pesquisa</a:t>
            </a:r>
          </a:p>
        </p:txBody>
      </p:sp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sz="3200" b="0" i="0" dirty="0" err="1">
                <a:solidFill>
                  <a:schemeClr val="bg1"/>
                </a:solidFill>
                <a:latin typeface="Book Antiqua"/>
                <a:ea typeface="+mj-ea"/>
                <a:cs typeface="+mj-cs"/>
              </a:rPr>
              <a:t>Recaptulação</a:t>
            </a:r>
            <a:endParaRPr lang="pt-BR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2452236"/>
              </p:ext>
            </p:extLst>
          </p:nvPr>
        </p:nvGraphicFramePr>
        <p:xfrm>
          <a:off x="7252251" y="1853232"/>
          <a:ext cx="3644349" cy="26429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6218">
                  <a:extLst>
                    <a:ext uri="{9D8B030D-6E8A-4147-A177-3AD203B41FA5}">
                      <a16:colId xmlns:a16="http://schemas.microsoft.com/office/drawing/2014/main" val="339253757"/>
                    </a:ext>
                  </a:extLst>
                </a:gridCol>
                <a:gridCol w="1938131">
                  <a:extLst>
                    <a:ext uri="{9D8B030D-6E8A-4147-A177-3AD203B41FA5}">
                      <a16:colId xmlns:a16="http://schemas.microsoft.com/office/drawing/2014/main" val="2922991458"/>
                    </a:ext>
                  </a:extLst>
                </a:gridCol>
              </a:tblGrid>
              <a:tr h="3775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SETOR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% de vagas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981019533"/>
                  </a:ext>
                </a:extLst>
              </a:tr>
              <a:tr h="3775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A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1%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6818028"/>
                  </a:ext>
                </a:extLst>
              </a:tr>
              <a:tr h="3775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B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14%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73005794"/>
                  </a:ext>
                </a:extLst>
              </a:tr>
              <a:tr h="3775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C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13%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42231905"/>
                  </a:ext>
                </a:extLst>
              </a:tr>
              <a:tr h="3775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D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15%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99693862"/>
                  </a:ext>
                </a:extLst>
              </a:tr>
              <a:tr h="3775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E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20%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938886443"/>
                  </a:ext>
                </a:extLst>
              </a:tr>
              <a:tr h="3775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F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37%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430539827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238058"/>
              </p:ext>
            </p:extLst>
          </p:nvPr>
        </p:nvGraphicFramePr>
        <p:xfrm>
          <a:off x="556592" y="1853232"/>
          <a:ext cx="3909390" cy="26429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0306">
                  <a:extLst>
                    <a:ext uri="{9D8B030D-6E8A-4147-A177-3AD203B41FA5}">
                      <a16:colId xmlns:a16="http://schemas.microsoft.com/office/drawing/2014/main" val="3898241004"/>
                    </a:ext>
                  </a:extLst>
                </a:gridCol>
                <a:gridCol w="2079084">
                  <a:extLst>
                    <a:ext uri="{9D8B030D-6E8A-4147-A177-3AD203B41FA5}">
                      <a16:colId xmlns:a16="http://schemas.microsoft.com/office/drawing/2014/main" val="2266632575"/>
                    </a:ext>
                  </a:extLst>
                </a:gridCol>
              </a:tblGrid>
              <a:tr h="3775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SETOR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% de alocação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077820036"/>
                  </a:ext>
                </a:extLst>
              </a:tr>
              <a:tr h="3775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A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3%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230265221"/>
                  </a:ext>
                </a:extLst>
              </a:tr>
              <a:tr h="3775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B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24%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717181546"/>
                  </a:ext>
                </a:extLst>
              </a:tr>
              <a:tr h="3775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C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21%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154411336"/>
                  </a:ext>
                </a:extLst>
              </a:tr>
              <a:tr h="3775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D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24%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214036086"/>
                  </a:ext>
                </a:extLst>
              </a:tr>
              <a:tr h="3775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E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10%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690525965"/>
                  </a:ext>
                </a:extLst>
              </a:tr>
              <a:tr h="3775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F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19%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538772696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767490"/>
              </p:ext>
            </p:extLst>
          </p:nvPr>
        </p:nvGraphicFramePr>
        <p:xfrm>
          <a:off x="556592" y="4676913"/>
          <a:ext cx="7116418" cy="1731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7410">
                  <a:extLst>
                    <a:ext uri="{9D8B030D-6E8A-4147-A177-3AD203B41FA5}">
                      <a16:colId xmlns:a16="http://schemas.microsoft.com/office/drawing/2014/main" val="2594652446"/>
                    </a:ext>
                  </a:extLst>
                </a:gridCol>
                <a:gridCol w="697540">
                  <a:extLst>
                    <a:ext uri="{9D8B030D-6E8A-4147-A177-3AD203B41FA5}">
                      <a16:colId xmlns:a16="http://schemas.microsoft.com/office/drawing/2014/main" val="4285908255"/>
                    </a:ext>
                  </a:extLst>
                </a:gridCol>
                <a:gridCol w="545901">
                  <a:extLst>
                    <a:ext uri="{9D8B030D-6E8A-4147-A177-3AD203B41FA5}">
                      <a16:colId xmlns:a16="http://schemas.microsoft.com/office/drawing/2014/main" val="1251392115"/>
                    </a:ext>
                  </a:extLst>
                </a:gridCol>
                <a:gridCol w="606556">
                  <a:extLst>
                    <a:ext uri="{9D8B030D-6E8A-4147-A177-3AD203B41FA5}">
                      <a16:colId xmlns:a16="http://schemas.microsoft.com/office/drawing/2014/main" val="1783950684"/>
                    </a:ext>
                  </a:extLst>
                </a:gridCol>
                <a:gridCol w="515572">
                  <a:extLst>
                    <a:ext uri="{9D8B030D-6E8A-4147-A177-3AD203B41FA5}">
                      <a16:colId xmlns:a16="http://schemas.microsoft.com/office/drawing/2014/main" val="3994660460"/>
                    </a:ext>
                  </a:extLst>
                </a:gridCol>
                <a:gridCol w="727867">
                  <a:extLst>
                    <a:ext uri="{9D8B030D-6E8A-4147-A177-3AD203B41FA5}">
                      <a16:colId xmlns:a16="http://schemas.microsoft.com/office/drawing/2014/main" val="2606341531"/>
                    </a:ext>
                  </a:extLst>
                </a:gridCol>
                <a:gridCol w="515572">
                  <a:extLst>
                    <a:ext uri="{9D8B030D-6E8A-4147-A177-3AD203B41FA5}">
                      <a16:colId xmlns:a16="http://schemas.microsoft.com/office/drawing/2014/main" val="2095147085"/>
                    </a:ext>
                  </a:extLst>
                </a:gridCol>
              </a:tblGrid>
              <a:tr h="6400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DISPONIBILIDADE\BLOCO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A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B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E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F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78931023"/>
                  </a:ext>
                </a:extLst>
              </a:tr>
              <a:tr h="3636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Perto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 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 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 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 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 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 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365421"/>
                  </a:ext>
                </a:extLst>
              </a:tr>
              <a:tr h="3636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Razoável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 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 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 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 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 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 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28923"/>
                  </a:ext>
                </a:extLst>
              </a:tr>
              <a:tr h="3636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Longe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 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 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 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 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 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 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521922"/>
                  </a:ext>
                </a:extLst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7673010" y="4861504"/>
            <a:ext cx="4463775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5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Verde: 1u;</a:t>
            </a:r>
          </a:p>
          <a:p>
            <a:pPr marL="342900" lvl="0" indent="-342900" algn="just">
              <a:lnSpc>
                <a:spcPct val="105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Amarelo: 2u;</a:t>
            </a:r>
          </a:p>
          <a:p>
            <a:pPr marL="342900" lvl="0" indent="-342900" algn="just">
              <a:lnSpc>
                <a:spcPct val="105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Vermelho: 3u;</a:t>
            </a:r>
          </a:p>
          <a:p>
            <a:pPr marL="342900" lvl="0" indent="-342900" algn="just">
              <a:lnSpc>
                <a:spcPct val="105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Será atribuído peso 4 ao carro que não pôde estacionar;</a:t>
            </a:r>
          </a:p>
        </p:txBody>
      </p:sp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6100" y="1806574"/>
            <a:ext cx="4572000" cy="552450"/>
          </a:xfrm>
        </p:spPr>
        <p:txBody>
          <a:bodyPr/>
          <a:lstStyle/>
          <a:p>
            <a:r>
              <a:rPr lang="pt-BR" sz="2800" dirty="0"/>
              <a:t> Simulação Matutino</a:t>
            </a:r>
            <a:endParaRPr lang="pt-B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81446986"/>
              </p:ext>
            </p:extLst>
          </p:nvPr>
        </p:nvGraphicFramePr>
        <p:xfrm>
          <a:off x="546100" y="2082799"/>
          <a:ext cx="4457701" cy="31788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5222">
                  <a:extLst>
                    <a:ext uri="{9D8B030D-6E8A-4147-A177-3AD203B41FA5}">
                      <a16:colId xmlns:a16="http://schemas.microsoft.com/office/drawing/2014/main" val="702610461"/>
                    </a:ext>
                  </a:extLst>
                </a:gridCol>
                <a:gridCol w="955222">
                  <a:extLst>
                    <a:ext uri="{9D8B030D-6E8A-4147-A177-3AD203B41FA5}">
                      <a16:colId xmlns:a16="http://schemas.microsoft.com/office/drawing/2014/main" val="807840258"/>
                    </a:ext>
                  </a:extLst>
                </a:gridCol>
                <a:gridCol w="955222">
                  <a:extLst>
                    <a:ext uri="{9D8B030D-6E8A-4147-A177-3AD203B41FA5}">
                      <a16:colId xmlns:a16="http://schemas.microsoft.com/office/drawing/2014/main" val="3754120028"/>
                    </a:ext>
                  </a:extLst>
                </a:gridCol>
                <a:gridCol w="1592035">
                  <a:extLst>
                    <a:ext uri="{9D8B030D-6E8A-4147-A177-3AD203B41FA5}">
                      <a16:colId xmlns:a16="http://schemas.microsoft.com/office/drawing/2014/main" val="1752581650"/>
                    </a:ext>
                  </a:extLst>
                </a:gridCol>
              </a:tblGrid>
              <a:tr h="9713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Vagas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Ocupação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Disponibilidade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395902980"/>
                  </a:ext>
                </a:extLst>
              </a:tr>
              <a:tr h="3679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A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1,45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840409497"/>
                  </a:ext>
                </a:extLst>
              </a:tr>
              <a:tr h="3679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B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161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161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1,99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738524959"/>
                  </a:ext>
                </a:extLst>
              </a:tr>
              <a:tr h="3679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C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150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150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1,82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997537647"/>
                  </a:ext>
                </a:extLst>
              </a:tr>
              <a:tr h="3679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D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173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173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1,45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138471121"/>
                  </a:ext>
                </a:extLst>
              </a:tr>
              <a:tr h="3679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E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230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133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671644770"/>
                  </a:ext>
                </a:extLst>
              </a:tr>
              <a:tr h="3679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F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426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253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1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971537327"/>
                  </a:ext>
                </a:extLst>
              </a:tr>
            </a:tbl>
          </a:graphicData>
        </a:graphic>
      </p:graphicFrame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45299" y="1382711"/>
            <a:ext cx="4572000" cy="847725"/>
          </a:xfrm>
        </p:spPr>
        <p:txBody>
          <a:bodyPr>
            <a:normAutofit/>
          </a:bodyPr>
          <a:lstStyle/>
          <a:p>
            <a:r>
              <a:rPr lang="pt-BR" sz="2800" dirty="0"/>
              <a:t>Simulação Noturno</a:t>
            </a:r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71864139"/>
              </p:ext>
            </p:extLst>
          </p:nvPr>
        </p:nvGraphicFramePr>
        <p:xfrm>
          <a:off x="6845299" y="2101848"/>
          <a:ext cx="4394202" cy="32626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1615">
                  <a:extLst>
                    <a:ext uri="{9D8B030D-6E8A-4147-A177-3AD203B41FA5}">
                      <a16:colId xmlns:a16="http://schemas.microsoft.com/office/drawing/2014/main" val="2688374308"/>
                    </a:ext>
                  </a:extLst>
                </a:gridCol>
                <a:gridCol w="941615">
                  <a:extLst>
                    <a:ext uri="{9D8B030D-6E8A-4147-A177-3AD203B41FA5}">
                      <a16:colId xmlns:a16="http://schemas.microsoft.com/office/drawing/2014/main" val="2425370631"/>
                    </a:ext>
                  </a:extLst>
                </a:gridCol>
                <a:gridCol w="941615">
                  <a:extLst>
                    <a:ext uri="{9D8B030D-6E8A-4147-A177-3AD203B41FA5}">
                      <a16:colId xmlns:a16="http://schemas.microsoft.com/office/drawing/2014/main" val="3628483036"/>
                    </a:ext>
                  </a:extLst>
                </a:gridCol>
                <a:gridCol w="1569357">
                  <a:extLst>
                    <a:ext uri="{9D8B030D-6E8A-4147-A177-3AD203B41FA5}">
                      <a16:colId xmlns:a16="http://schemas.microsoft.com/office/drawing/2014/main" val="1476819257"/>
                    </a:ext>
                  </a:extLst>
                </a:gridCol>
              </a:tblGrid>
              <a:tr h="9969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 Sim. Noturno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Vagas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Ocupação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Disponibilidade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899022774"/>
                  </a:ext>
                </a:extLst>
              </a:tr>
              <a:tr h="3776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A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1,92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696707840"/>
                  </a:ext>
                </a:extLst>
              </a:tr>
              <a:tr h="3776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B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161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161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2,48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847469547"/>
                  </a:ext>
                </a:extLst>
              </a:tr>
              <a:tr h="3776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C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150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150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2,19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665213475"/>
                  </a:ext>
                </a:extLst>
              </a:tr>
              <a:tr h="3776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D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173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173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1,94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547799036"/>
                  </a:ext>
                </a:extLst>
              </a:tr>
              <a:tr h="3776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E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230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184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312428325"/>
                  </a:ext>
                </a:extLst>
              </a:tr>
              <a:tr h="3776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F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426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426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1,92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471975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Retângulo 2"/>
          <p:cNvSpPr/>
          <p:nvPr/>
        </p:nvSpPr>
        <p:spPr>
          <a:xfrm>
            <a:off x="1473200" y="2801136"/>
            <a:ext cx="7670800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5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pt-BR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Media do Estacionamento: 1,6</a:t>
            </a:r>
          </a:p>
          <a:p>
            <a:pPr marL="342900" lvl="0" indent="-342900" algn="just">
              <a:lnSpc>
                <a:spcPct val="105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pt-BR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Dentro do valor aceitável, mas...</a:t>
            </a:r>
          </a:p>
          <a:p>
            <a:pPr marL="342900" lvl="0" indent="-342900" algn="just">
              <a:lnSpc>
                <a:spcPct val="105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pt-BR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Modelado encima de um projeto </a:t>
            </a:r>
          </a:p>
        </p:txBody>
      </p:sp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Finais </a:t>
            </a:r>
            <a:r>
              <a:rPr lang="pt-BR" dirty="0">
                <a:sym typeface="Wingdings" panose="05000000000000000000" pitchFamily="2" charset="2"/>
              </a:rPr>
              <a:t>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295400" y="2534436"/>
            <a:ext cx="9042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5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pt-BR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Utilização de dados mais atualizados;</a:t>
            </a:r>
          </a:p>
          <a:p>
            <a:pPr marL="342900" lvl="0" indent="-342900" algn="just">
              <a:lnSpc>
                <a:spcPct val="105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pt-BR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Melhor distribuição de valores;</a:t>
            </a:r>
          </a:p>
          <a:p>
            <a:pPr marL="342900" lvl="0" indent="-342900" algn="just">
              <a:lnSpc>
                <a:spcPct val="105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pt-BR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Uma porcentagem mais precisa das distribuições dos setores;</a:t>
            </a:r>
          </a:p>
        </p:txBody>
      </p:sp>
    </p:spTree>
    <p:extLst>
      <p:ext uri="{BB962C8B-B14F-4D97-AF65-F5344CB8AC3E}">
        <p14:creationId xmlns:p14="http://schemas.microsoft.com/office/powerpoint/2010/main" val="267406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sz="3200" b="0" i="0" dirty="0">
                <a:solidFill>
                  <a:schemeClr val="bg1"/>
                </a:solidFill>
                <a:latin typeface="Book Antiqua"/>
                <a:ea typeface="+mj-ea"/>
                <a:cs typeface="+mj-cs"/>
              </a:rPr>
              <a:t>Sumário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595959"/>
              </a:buClr>
            </a:pPr>
            <a:r>
              <a:rPr lang="pt-BR" sz="2400" b="0" i="0" dirty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Justific</a:t>
            </a:r>
            <a:r>
              <a:rPr lang="pt-BR" dirty="0">
                <a:solidFill>
                  <a:srgbClr val="595959"/>
                </a:solidFill>
                <a:latin typeface="Book Antiqua"/>
              </a:rPr>
              <a:t>ativa;</a:t>
            </a:r>
            <a:endParaRPr lang="pt-BR" sz="2400" b="0" i="0" dirty="0">
              <a:solidFill>
                <a:srgbClr val="595959"/>
              </a:solidFill>
              <a:latin typeface="Book Antiqua"/>
              <a:ea typeface="+mn-ea"/>
              <a:cs typeface="+mn-cs"/>
            </a:endParaRPr>
          </a:p>
          <a:p>
            <a:pPr>
              <a:lnSpc>
                <a:spcPct val="110000"/>
              </a:lnSpc>
              <a:buClr>
                <a:srgbClr val="595959"/>
              </a:buClr>
            </a:pPr>
            <a:r>
              <a:rPr lang="pt-BR" dirty="0">
                <a:solidFill>
                  <a:srgbClr val="595959"/>
                </a:solidFill>
                <a:latin typeface="Book Antiqua"/>
              </a:rPr>
              <a:t>Motivação;</a:t>
            </a:r>
            <a:endParaRPr lang="pt-BR" sz="2400" b="0" i="0" dirty="0">
              <a:solidFill>
                <a:srgbClr val="595959"/>
              </a:solidFill>
              <a:latin typeface="Book Antiqua"/>
              <a:ea typeface="+mn-ea"/>
              <a:cs typeface="+mn-cs"/>
            </a:endParaRPr>
          </a:p>
          <a:p>
            <a:pPr>
              <a:lnSpc>
                <a:spcPct val="110000"/>
              </a:lnSpc>
              <a:buClr>
                <a:srgbClr val="595959"/>
              </a:buClr>
            </a:pPr>
            <a:r>
              <a:rPr lang="pt-BR" sz="2400" b="0" i="0" dirty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Desenvolvimento;</a:t>
            </a:r>
          </a:p>
          <a:p>
            <a:pPr>
              <a:lnSpc>
                <a:spcPct val="110000"/>
              </a:lnSpc>
              <a:buClr>
                <a:srgbClr val="595959"/>
              </a:buClr>
            </a:pPr>
            <a:r>
              <a:rPr lang="pt-BR" dirty="0">
                <a:solidFill>
                  <a:srgbClr val="595959"/>
                </a:solidFill>
                <a:latin typeface="Book Antiqua"/>
              </a:rPr>
              <a:t>Analise;</a:t>
            </a:r>
          </a:p>
          <a:p>
            <a:pPr>
              <a:lnSpc>
                <a:spcPct val="110000"/>
              </a:lnSpc>
              <a:buClr>
                <a:srgbClr val="595959"/>
              </a:buClr>
            </a:pPr>
            <a:r>
              <a:rPr lang="pt-BR" dirty="0">
                <a:solidFill>
                  <a:srgbClr val="595959"/>
                </a:solidFill>
                <a:latin typeface="Book Antiqua"/>
              </a:rPr>
              <a:t>Conclusão;</a:t>
            </a: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Justificativa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 pertinência do projeto para a sociedade</a:t>
            </a:r>
          </a:p>
        </p:txBody>
      </p:sp>
    </p:spTree>
    <p:extLst>
      <p:ext uri="{BB962C8B-B14F-4D97-AF65-F5344CB8AC3E}">
        <p14:creationId xmlns:p14="http://schemas.microsoft.com/office/powerpoint/2010/main" val="16366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Pertinência do projeto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295400" y="1828800"/>
            <a:ext cx="9601200" cy="4744278"/>
          </a:xfrm>
        </p:spPr>
        <p:txBody>
          <a:bodyPr anchor="t"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pt-BR" dirty="0"/>
              <a:t>Problema atual que afeta diretamente e indiretamente várias pessoas;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pt-BR" dirty="0"/>
              <a:t>Acentuado pela tendência moderna de culto ao carro privado;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pt-BR" dirty="0"/>
              <a:t>Evidência varias outras falhas em outros sistemas da sociedade;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pt-BR" dirty="0"/>
              <a:t>Ligado a alguns aspectos de qualidade de vida;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pt-BR" dirty="0"/>
              <a:t>Serve de estudo para projetos a serem realizados;</a:t>
            </a:r>
          </a:p>
        </p:txBody>
      </p:sp>
    </p:spTree>
    <p:extLst>
      <p:ext uri="{BB962C8B-B14F-4D97-AF65-F5344CB8AC3E}">
        <p14:creationId xmlns:p14="http://schemas.microsoft.com/office/powerpoint/2010/main" val="308768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000" dirty="0"/>
              <a:t>Motivação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58159"/>
            <a:ext cx="8046718" cy="1011237"/>
          </a:xfrm>
        </p:spPr>
        <p:txBody>
          <a:bodyPr/>
          <a:lstStyle/>
          <a:p>
            <a:r>
              <a:rPr lang="pt-BR" dirty="0"/>
              <a:t>O porquê da escolha do tema</a:t>
            </a:r>
          </a:p>
        </p:txBody>
      </p:sp>
    </p:spTree>
    <p:extLst>
      <p:ext uri="{BB962C8B-B14F-4D97-AF65-F5344CB8AC3E}">
        <p14:creationId xmlns:p14="http://schemas.microsoft.com/office/powerpoint/2010/main" val="401977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porquê da escolha do tema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9601200" cy="4343400"/>
          </a:xfrm>
        </p:spPr>
        <p:txBody>
          <a:bodyPr anchor="t"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sz="3000" dirty="0"/>
              <a:t>Afeta cada um do grupo de forma específica;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sz="3000" dirty="0"/>
              <a:t>UNIVALI;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sz="3000" dirty="0"/>
              <a:t>Projeto INOVAMFRI;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sz="3000" dirty="0"/>
              <a:t>Abrangência;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sz="3000" dirty="0"/>
              <a:t>Problema real.</a:t>
            </a:r>
          </a:p>
        </p:txBody>
      </p:sp>
    </p:spTree>
    <p:extLst>
      <p:ext uri="{BB962C8B-B14F-4D97-AF65-F5344CB8AC3E}">
        <p14:creationId xmlns:p14="http://schemas.microsoft.com/office/powerpoint/2010/main" val="354467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000" dirty="0"/>
              <a:t>Desenvolvimento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58159"/>
            <a:ext cx="8046718" cy="1011237"/>
          </a:xfrm>
        </p:spPr>
        <p:txBody>
          <a:bodyPr/>
          <a:lstStyle/>
          <a:p>
            <a:r>
              <a:rPr lang="pt-BR" dirty="0"/>
              <a:t>Etapas do projeto</a:t>
            </a:r>
          </a:p>
        </p:txBody>
      </p:sp>
    </p:spTree>
    <p:extLst>
      <p:ext uri="{BB962C8B-B14F-4D97-AF65-F5344CB8AC3E}">
        <p14:creationId xmlns:p14="http://schemas.microsoft.com/office/powerpoint/2010/main" val="27531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sz="3200" b="0" i="0" dirty="0">
                <a:solidFill>
                  <a:schemeClr val="bg1"/>
                </a:solidFill>
                <a:latin typeface="Book Antiqua"/>
                <a:ea typeface="+mj-ea"/>
                <a:cs typeface="+mj-cs"/>
              </a:rPr>
              <a:t>Etapas do Projeto</a:t>
            </a:r>
          </a:p>
        </p:txBody>
      </p:sp>
      <p:graphicFrame>
        <p:nvGraphicFramePr>
          <p:cNvPr id="6" name="Espaço Reservado para Conteúdo 5" descr="Processo Básico em Divisa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01691"/>
              </p:ext>
            </p:extLst>
          </p:nvPr>
        </p:nvGraphicFramePr>
        <p:xfrm>
          <a:off x="192157" y="1457739"/>
          <a:ext cx="11807686" cy="4903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 1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11687" y="1921565"/>
            <a:ext cx="4803250" cy="4343400"/>
          </a:xfrm>
        </p:spPr>
        <p:txBody>
          <a:bodyPr>
            <a:normAutofit/>
          </a:bodyPr>
          <a:lstStyle/>
          <a:p>
            <a:r>
              <a:rPr lang="pt-BR" sz="3000" dirty="0"/>
              <a:t>Pesquisa e elaboração de um texto elucidando a atual situação do estacionamento da UNIVALI – Campus Itajaí.</a:t>
            </a:r>
          </a:p>
          <a:p>
            <a:r>
              <a:rPr lang="pt-BR" sz="3000" dirty="0"/>
              <a:t>Metodologia similar a um projeto desenvolvido no ano de 2015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662609" y="2637182"/>
            <a:ext cx="4823791" cy="2093844"/>
            <a:chOff x="5477" y="1814004"/>
            <a:chExt cx="3188305" cy="1275296"/>
          </a:xfrm>
        </p:grpSpPr>
        <p:sp>
          <p:nvSpPr>
            <p:cNvPr id="6" name="Seta: Divisa 5"/>
            <p:cNvSpPr/>
            <p:nvPr/>
          </p:nvSpPr>
          <p:spPr>
            <a:xfrm>
              <a:off x="5477" y="1814004"/>
              <a:ext cx="3188305" cy="1275296"/>
            </a:xfrm>
            <a:prstGeom prst="chevron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Seta: Divisa 4"/>
            <p:cNvSpPr txBox="1"/>
            <p:nvPr/>
          </p:nvSpPr>
          <p:spPr>
            <a:xfrm>
              <a:off x="643125" y="1814004"/>
              <a:ext cx="1913009" cy="127529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26670" rIns="26670" bIns="26670" numCol="1" spcCol="1270" anchor="ctr" anchorCtr="0">
              <a:noAutofit/>
            </a:bodyPr>
            <a:lstStyle/>
            <a:p>
              <a:pPr marL="0" lvl="0" indent="0" algn="l" defTabSz="914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b="0" i="0" kern="1200" dirty="0">
                  <a:latin typeface="Book Antiqua"/>
                  <a:ea typeface="+mn-ea"/>
                  <a:cs typeface="+mn-cs"/>
                </a:rPr>
                <a:t>Analise </a:t>
              </a:r>
              <a:r>
                <a:rPr lang="en-US" sz="3000" b="0" i="0" kern="1200" dirty="0" err="1">
                  <a:latin typeface="Book Antiqua"/>
                  <a:ea typeface="+mn-ea"/>
                  <a:cs typeface="+mn-cs"/>
                </a:rPr>
                <a:t>atual</a:t>
              </a:r>
              <a:r>
                <a:rPr lang="en-US" sz="3000" b="0" i="0" kern="1200" dirty="0">
                  <a:latin typeface="Book Antiqua"/>
                  <a:ea typeface="+mn-ea"/>
                  <a:cs typeface="+mn-cs"/>
                </a:rPr>
                <a:t> do </a:t>
              </a:r>
              <a:r>
                <a:rPr lang="en-US" sz="3000" b="0" i="0" kern="1200" dirty="0" err="1">
                  <a:latin typeface="Book Antiqua"/>
                  <a:ea typeface="+mn-ea"/>
                  <a:cs typeface="+mn-cs"/>
                </a:rPr>
                <a:t>estacioanemnto</a:t>
              </a:r>
              <a:endParaRPr lang="en-US" sz="3000" b="0" i="0" kern="1200" dirty="0">
                <a:latin typeface="Book Antiqua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388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Direction_16x9_TP103431346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_TP103431346" id="{CE0EDBA5-BED2-490F-8AA6-3833238AD93B}" vid="{A6946FDD-8476-482E-A40B-22F22E849B50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direcionamento da empresa (widescreen)</Template>
  <TotalTime>0</TotalTime>
  <Words>496</Words>
  <Application>Microsoft Office PowerPoint</Application>
  <PresentationFormat>Widescreen</PresentationFormat>
  <Paragraphs>184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Book Antiqua</vt:lpstr>
      <vt:lpstr>Courier New</vt:lpstr>
      <vt:lpstr>Times New Roman</vt:lpstr>
      <vt:lpstr>Wingdings</vt:lpstr>
      <vt:lpstr>SalesDirection_16x9_TP103431346</vt:lpstr>
      <vt:lpstr>Analise de Aplicação para controle da superlotação de Estacionamento da UNIVALI</vt:lpstr>
      <vt:lpstr>Sumário</vt:lpstr>
      <vt:lpstr>Justificativa</vt:lpstr>
      <vt:lpstr>Pertinência do projeto</vt:lpstr>
      <vt:lpstr>Motivação </vt:lpstr>
      <vt:lpstr>O porquê da escolha do tema</vt:lpstr>
      <vt:lpstr>Desenvolvimento </vt:lpstr>
      <vt:lpstr>Etapas do Projeto</vt:lpstr>
      <vt:lpstr>Etapa 1</vt:lpstr>
      <vt:lpstr>Etapa 2</vt:lpstr>
      <vt:lpstr>Etapa 3</vt:lpstr>
      <vt:lpstr>Etapa 3</vt:lpstr>
      <vt:lpstr>Desenvolvimento</vt:lpstr>
      <vt:lpstr>Apresentação do PowerPoint</vt:lpstr>
      <vt:lpstr>Conclusão</vt:lpstr>
      <vt:lpstr>Recaptulação</vt:lpstr>
      <vt:lpstr>Conclusão</vt:lpstr>
      <vt:lpstr>Conclusão</vt:lpstr>
      <vt:lpstr>Considerações Finais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2016-12-05T17:03:37Z</dcterms:created>
  <dcterms:modified xsi:type="dcterms:W3CDTF">2016-12-11T23:26:16Z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