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6" r:id="rId1"/>
  </p:sldMasterIdLst>
  <p:notesMasterIdLst>
    <p:notesMasterId r:id="rId13"/>
  </p:notesMasterIdLst>
  <p:handoutMasterIdLst>
    <p:handoutMasterId r:id="rId14"/>
  </p:handoutMasterIdLst>
  <p:sldIdLst>
    <p:sldId id="320" r:id="rId2"/>
    <p:sldId id="294" r:id="rId3"/>
    <p:sldId id="296" r:id="rId4"/>
    <p:sldId id="316" r:id="rId5"/>
    <p:sldId id="297" r:id="rId6"/>
    <p:sldId id="318" r:id="rId7"/>
    <p:sldId id="298" r:id="rId8"/>
    <p:sldId id="308" r:id="rId9"/>
    <p:sldId id="319" r:id="rId10"/>
    <p:sldId id="299" r:id="rId11"/>
    <p:sldId id="31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81B3E-F651-BDB6-8A91-54519B466497}" v="622" dt="2024-06-23T17:04:45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2264" autoAdjust="0"/>
  </p:normalViewPr>
  <p:slideViewPr>
    <p:cSldViewPr snapToGrid="0">
      <p:cViewPr varScale="1">
        <p:scale>
          <a:sx n="71" d="100"/>
          <a:sy n="71" d="100"/>
        </p:scale>
        <p:origin x="679" y="3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4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56"/>
    </p:cViewPr>
  </p:sorterViewPr>
  <p:notesViewPr>
    <p:cSldViewPr snapToGrid="0">
      <p:cViewPr>
        <p:scale>
          <a:sx n="93" d="100"/>
          <a:sy n="93" d="100"/>
        </p:scale>
        <p:origin x="1227" y="-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8F552-D030-B7E7-88AF-0300E6693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65E95-BABB-4808-A952-C935B065EAF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D41EA-C751-3F62-15EF-0770094721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Management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4366-154E-277C-DDAB-15C2686232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7A3E2-E6B4-4A66-A087-AB3CB563008E}" type="slidenum">
              <a:rPr lang="en-US" sz="2400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584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A5DEC-94FB-C378-CAE1-2BF0ECB63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5EAE2-29B0-4B0F-9383-509D7F97FD8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D90B9-D3CC-1471-08BD-5C670F9C573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28283-EFBE-4DFF-AA31-0F6FA384591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F9C42E-5ACA-D575-EFB4-DF0D2E6E30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8921" y="594273"/>
            <a:ext cx="7543799" cy="691221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4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Perpetua Titling MT" panose="020205020605050208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0" y="1318346"/>
            <a:ext cx="7543800" cy="2869233"/>
          </a:xfrm>
        </p:spPr>
        <p:txBody>
          <a:bodyPr lIns="91440" rIns="91440">
            <a:noAutofit/>
          </a:bodyPr>
          <a:lstStyle>
            <a:lvl1pPr marL="0" indent="0" algn="l">
              <a:buNone/>
              <a:defRPr sz="3200" cap="none" spc="150" baseline="0">
                <a:solidFill>
                  <a:schemeClr val="tx2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ED00AF-42C3-50CB-8E5D-CC4F66BD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6DDD8FE0-CFD9-4DEE-B716-EE60296DA26A}" type="datetime10">
              <a:rPr lang="en-US" smtClean="0"/>
              <a:pPr/>
              <a:t>08:58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478B42D-15AF-C02C-1CCC-4B1D5E71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cap="none"/>
            </a:lvl1pPr>
          </a:lstStyle>
          <a:p>
            <a:r>
              <a:rPr lang="en-US" dirty="0"/>
              <a:t>Management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4D5B7CD-31DB-C67E-6AC5-88E7B751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809-3393-4CAB-8BC2-592F410E5F76}" type="datetime10">
              <a:rPr lang="en-US" smtClean="0"/>
              <a:t>08:58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Management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D7EF-2015-4A63-B2C2-CC16BDFA0688}" type="datetime10">
              <a:rPr lang="en-US" smtClean="0"/>
              <a:t>08:58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Management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7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61159"/>
            <a:ext cx="7543800" cy="27406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6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1AA4053-91F6-4DD3-6A1F-28229B8C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70706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B6118A-4622-0401-F75A-6A9AE002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C57DBA5F-E45D-4019-A6D2-F6AEF1024996}" type="datetime10">
              <a:rPr lang="en-US" smtClean="0"/>
              <a:t>08:58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96C46BD-3EF3-AD03-5D2E-01129DE7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cap="none"/>
            </a:lvl1pPr>
          </a:lstStyle>
          <a:p>
            <a:r>
              <a:rPr lang="en-US" dirty="0"/>
              <a:t>Management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E1170A-3CDB-7D47-1969-B47FF156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DE62-FF76-F004-1C8F-5C87A58F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C5655-D2AF-68EB-4B56-7BB4F2BA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68BD5ED8-7F9C-4EA6-884A-C525E2DD6510}" type="datetime10">
              <a:rPr lang="en-US" smtClean="0"/>
              <a:pPr/>
              <a:t>08:58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1657F-B96F-E7BB-4715-E7352F8B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Management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301ED-5F96-98EE-C535-E509A6A2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2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Autofit/>
          </a:bodyPr>
          <a:lstStyle>
            <a:lvl1pPr marL="0" indent="0">
              <a:buNone/>
              <a:defRPr sz="3200" cap="all" spc="15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48570C1A-D56B-41FA-A349-7DD552050BF8}" type="datetime10">
              <a:rPr lang="en-US" smtClean="0"/>
              <a:pPr/>
              <a:t>08:58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cap="none"/>
            </a:lvl1pPr>
          </a:lstStyle>
          <a:p>
            <a:r>
              <a:rPr lang="en-US" dirty="0"/>
              <a:t>Management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1C9672CF-3E8F-2847-9E6D-9BC391C825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8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F954BBD3-655E-4B62-B514-77E05A99C1D2}" type="datetime10">
              <a:rPr lang="en-US" smtClean="0"/>
              <a:t>08:58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cap="none"/>
            </a:lvl1pPr>
          </a:lstStyle>
          <a:p>
            <a:r>
              <a:rPr lang="en-US" dirty="0"/>
              <a:t>Management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1C9672CF-3E8F-2847-9E6D-9BC391C825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D25B-3BAE-46A8-9A26-7AA5689A28C5}" type="datetime10">
              <a:rPr lang="en-US" smtClean="0"/>
              <a:t>08:58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Management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F726EABA-5066-45FA-BCD9-1EBCB6883618}" type="datetime10">
              <a:rPr lang="en-US" smtClean="0"/>
              <a:t>08:58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Management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1C9672CF-3E8F-2847-9E6D-9BC391C825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9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80641F5B-B9EF-4D2E-AC3A-3E59C056A52C}" type="datetime10">
              <a:rPr lang="en-US" smtClean="0"/>
              <a:t>08:58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/>
              <a:t>Management Styles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2400"/>
            </a:lvl1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 dirty="0"/>
          </a:p>
        </p:txBody>
      </p:sp>
    </p:spTree>
    <p:extLst>
      <p:ext uri="{BB962C8B-B14F-4D97-AF65-F5344CB8AC3E}">
        <p14:creationId xmlns:p14="http://schemas.microsoft.com/office/powerpoint/2010/main" val="115796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974" y="4844839"/>
            <a:ext cx="1963883" cy="273844"/>
          </a:xfrm>
        </p:spPr>
        <p:txBody>
          <a:bodyPr/>
          <a:lstStyle>
            <a:lvl1pPr algn="l">
              <a:defRPr sz="1000"/>
            </a:lvl1pPr>
          </a:lstStyle>
          <a:p>
            <a:fld id="{B0D43F44-D06D-4979-87FA-B2D40A09D20D}" type="datetime10">
              <a:rPr lang="en-US" smtClean="0"/>
              <a:pPr/>
              <a:t>08:58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 lang="en-US" sz="1000" kern="1200" cap="none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Management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9672CF-3E8F-2847-9E6D-9BC391C825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4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fld id="{4DAEC0B3-410A-4717-93F3-F42FF78DD47D}" type="datetime10">
              <a:rPr lang="en-US" smtClean="0"/>
              <a:pPr/>
              <a:t>08:58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Management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1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1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6" r:id="rId10"/>
    <p:sldLayoutId id="2147483817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3360-88CD-AAE1-29E9-AEB76A7A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Input State Linearization (ISL)</a:t>
            </a:r>
            <a:endParaRPr lang="en-US" dirty="0"/>
          </a:p>
        </p:txBody>
      </p:sp>
      <p:pic>
        <p:nvPicPr>
          <p:cNvPr id="9" name="Content Placeholder 8" descr="A diagram of a function&#10;&#10;Description automatically generated">
            <a:extLst>
              <a:ext uri="{FF2B5EF4-FFF2-40B4-BE49-F238E27FC236}">
                <a16:creationId xmlns:a16="http://schemas.microsoft.com/office/drawing/2014/main" id="{5CCE87FD-233D-4F95-C1AB-76103F3EF2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222" y="1679086"/>
            <a:ext cx="4439488" cy="253450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6EF3E-1CA7-DA8F-1AA8-A52EC0796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2812" y="1384301"/>
            <a:ext cx="4352312" cy="295940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FE06E-C687-9062-BCFF-0C8E9E8E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BBD3-655E-4B62-B514-77E05A99C1D2}" type="datetime10">
              <a:rPr lang="en-US" smtClean="0"/>
              <a:t>09:58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252A5-B914-4C82-A1EF-1F93C080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10" descr="A graph with a red line&#10;&#10;Description automatically generated">
            <a:extLst>
              <a:ext uri="{FF2B5EF4-FFF2-40B4-BE49-F238E27FC236}">
                <a16:creationId xmlns:a16="http://schemas.microsoft.com/office/drawing/2014/main" id="{ED829717-6CC5-6ED3-D53A-B8F3DBB10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38" y="1390043"/>
            <a:ext cx="4349212" cy="28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2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F864-8826-AFE3-BD07-F547586C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10109"/>
            <a:ext cx="7586449" cy="5727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V. Conclusion 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B0FB-D278-0DC8-971E-246E7BA2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288103"/>
            <a:ext cx="7481596" cy="3399158"/>
          </a:xfrm>
        </p:spPr>
        <p:txBody>
          <a:bodyPr vert="horz" lIns="0" tIns="45720" rIns="0" bIns="45720" rtlCol="0" anchor="t">
            <a:normAutofit/>
          </a:bodyPr>
          <a:lstStyle/>
          <a:p>
            <a:pPr marL="228600" indent="0">
              <a:buNone/>
            </a:pPr>
            <a:r>
              <a:rPr lang="en-US" sz="2400" dirty="0">
                <a:solidFill>
                  <a:srgbClr val="404040"/>
                </a:solidFill>
                <a:cs typeface="Times New Roman"/>
              </a:rPr>
              <a:t>We have completed this project and the result we have got showed us the ISL method is a good approach to control nonlinear dynamics plants.</a:t>
            </a:r>
            <a:endParaRPr lang="en-US" dirty="0">
              <a:cs typeface="Times New Roman" panose="02020603050405020304"/>
            </a:endParaRPr>
          </a:p>
          <a:p>
            <a:pPr marL="228600" indent="0">
              <a:buNone/>
            </a:pPr>
            <a:r>
              <a:rPr lang="en-US" sz="2400" dirty="0">
                <a:solidFill>
                  <a:srgbClr val="404040"/>
                </a:solidFill>
                <a:cs typeface="Times New Roman"/>
              </a:rPr>
              <a:t>Some of the limitations include:</a:t>
            </a:r>
          </a:p>
          <a:p>
            <a:pPr marL="571500" indent="-342900">
              <a:buFont typeface="Wingdings" panose="020F0502020204030204" pitchFamily="34" charset="0"/>
              <a:buChar char="Ø"/>
            </a:pPr>
            <a:r>
              <a:rPr lang="en-US" sz="2400" dirty="0">
                <a:solidFill>
                  <a:srgbClr val="404040"/>
                </a:solidFill>
                <a:cs typeface="Times New Roman"/>
              </a:rPr>
              <a:t>Complexity to model the plant</a:t>
            </a:r>
          </a:p>
          <a:p>
            <a:pPr marL="571500" indent="-342900">
              <a:buFont typeface="Wingdings" panose="020F0502020204030204" pitchFamily="34" charset="0"/>
              <a:buChar char="Ø"/>
            </a:pPr>
            <a:r>
              <a:rPr lang="en-US" sz="2400" dirty="0">
                <a:solidFill>
                  <a:srgbClr val="404040"/>
                </a:solidFill>
                <a:cs typeface="Times New Roman"/>
              </a:rPr>
              <a:t>Require each states measurement</a:t>
            </a:r>
          </a:p>
          <a:p>
            <a:pPr marL="228600" indent="0">
              <a:buNone/>
            </a:pPr>
            <a:endParaRPr lang="en-US" sz="2400" dirty="0">
              <a:solidFill>
                <a:srgbClr val="404040"/>
              </a:solidFill>
              <a:cs typeface="Times New Roman"/>
            </a:endParaRPr>
          </a:p>
          <a:p>
            <a:pPr marL="228600" indent="0">
              <a:buNone/>
            </a:pPr>
            <a:endParaRPr lang="en-US" sz="2400" dirty="0">
              <a:solidFill>
                <a:srgbClr val="404040"/>
              </a:solidFill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5F40-B06C-7E76-7AA8-637DA2BB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1C9672CF-3E8F-2847-9E6D-9BC391C8251B}" type="slidenum">
              <a:rPr lang="en-US" sz="2400" smtClean="0"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3E2AEC-F774-4102-9039-4A9C2821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B51A-326F-4B98-B477-14D4C2BAD665}" type="datetime10">
              <a:rPr lang="en-US" smtClean="0"/>
              <a:t>08:58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4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985B-9351-5D2F-B580-5E4D1AA3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062" y="1393118"/>
            <a:ext cx="5974306" cy="1761407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Thank you! 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50000"/>
                  </a:schemeClr>
                </a:solidFill>
                <a:cs typeface="Arial"/>
              </a:rPr>
              <a:t>Follow me for more similar posts.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DAAC-604E-8FAB-90D6-A32B2726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0C1A-D56B-41FA-A349-7DD552050BF8}" type="datetime10">
              <a:rPr lang="en-US" smtClean="0"/>
              <a:pPr/>
              <a:t>08:58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BE29-2C00-F4E7-C555-B34372DE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18EA4-A708-3B00-5E59-9314D381DFB5}"/>
              </a:ext>
            </a:extLst>
          </p:cNvPr>
          <p:cNvSpPr txBox="1"/>
          <p:nvPr/>
        </p:nvSpPr>
        <p:spPr>
          <a:xfrm>
            <a:off x="1233046" y="3481703"/>
            <a:ext cx="6169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Times New Roman"/>
              </a:rPr>
              <a:t>References: lecture materials and </a:t>
            </a:r>
            <a:r>
              <a:rPr lang="en-US" b="1" dirty="0">
                <a:cs typeface="Times New Roman"/>
              </a:rPr>
              <a:t>mathworks.com</a:t>
            </a:r>
            <a:r>
              <a:rPr lang="en-US" dirty="0">
                <a:cs typeface="Times New Roman"/>
              </a:rPr>
              <a:t>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F864-8826-AFE3-BD07-F547586C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63683"/>
            <a:ext cx="7543800" cy="72633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Outline</a:t>
            </a:r>
            <a:endParaRPr lang="en-US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B0FB-D278-0DC8-971E-246E7BA2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05098"/>
            <a:ext cx="7344295" cy="3474719"/>
          </a:xfrm>
        </p:spPr>
        <p:txBody>
          <a:bodyPr vert="horz" lIns="0" tIns="45720" rIns="0" bIns="45720" rtlCol="0" anchor="t">
            <a:normAutofit/>
          </a:bodyPr>
          <a:lstStyle/>
          <a:p>
            <a:pPr marL="800100" indent="-571500">
              <a:buFont typeface="+mj-lt"/>
              <a:buAutoNum type="romanUcPeriod"/>
            </a:pPr>
            <a:r>
              <a:rPr lang="en-US" dirty="0"/>
              <a:t>Introduction</a:t>
            </a:r>
            <a:r>
              <a:rPr lang="en-US" sz="3200" dirty="0"/>
              <a:t>?</a:t>
            </a:r>
          </a:p>
          <a:p>
            <a:pPr marL="800100" indent="-571500">
              <a:buFont typeface="+mj-lt"/>
              <a:buAutoNum type="romanUcPeriod"/>
            </a:pPr>
            <a:r>
              <a:rPr lang="en-US" dirty="0"/>
              <a:t>MATLAB Symbolic Calculation</a:t>
            </a:r>
            <a:endParaRPr lang="en-US" sz="3200" dirty="0">
              <a:cs typeface="Times New Roman"/>
            </a:endParaRPr>
          </a:p>
          <a:p>
            <a:pPr marL="800100" indent="-571500">
              <a:buFont typeface="+mj-lt"/>
              <a:buAutoNum type="romanUcPeriod"/>
            </a:pPr>
            <a:r>
              <a:rPr lang="en-US" dirty="0"/>
              <a:t>Simulink Model </a:t>
            </a:r>
            <a:endParaRPr lang="en-US" sz="3200" dirty="0">
              <a:cs typeface="Times New Roman"/>
            </a:endParaRPr>
          </a:p>
          <a:p>
            <a:pPr marL="800100" indent="-571500">
              <a:buFont typeface="+mj-lt"/>
              <a:buAutoNum type="romanUcPeriod"/>
            </a:pPr>
            <a:r>
              <a:rPr lang="en-US" dirty="0"/>
              <a:t>Results and Discussion</a:t>
            </a:r>
            <a:endParaRPr lang="en-US" sz="3200" dirty="0">
              <a:cs typeface="Times New Roman"/>
            </a:endParaRPr>
          </a:p>
          <a:p>
            <a:pPr marL="800100" indent="-571500">
              <a:buFont typeface="+mj-lt"/>
              <a:buAutoNum type="romanUcPeriod"/>
            </a:pPr>
            <a:r>
              <a:rPr lang="en-US" dirty="0"/>
              <a:t>Conclusion</a:t>
            </a:r>
            <a:endParaRPr lang="en-US" sz="3200" dirty="0"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5F40-B06C-7E76-7AA8-637DA2BB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1C9672CF-3E8F-2847-9E6D-9BC391C8251B}" type="slidenum">
              <a:rPr lang="en-US" sz="2400" smtClean="0"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CF8EE0-4FB7-1FB8-87D8-4C27E97C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B7E-96F8-4D65-9443-75464B007C90}" type="datetime10">
              <a:rPr lang="en-US" smtClean="0"/>
              <a:t>08:58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2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F864-8826-AFE3-BD07-F547586C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5" y="-3222"/>
            <a:ext cx="7543800" cy="7263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I. Introduction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B0FB-D278-0DC8-971E-246E7BA2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29" y="724852"/>
            <a:ext cx="9131405" cy="4123201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861695" indent="-404495">
              <a:buFont typeface="Wingdings" panose="05000000000000000000" pitchFamily="2" charset="2"/>
              <a:buChar char="Ø"/>
            </a:pPr>
            <a:r>
              <a:rPr lang="en-US" sz="2400" b="1" dirty="0">
                <a:cs typeface="Times New Roman"/>
              </a:rPr>
              <a:t>Linearization</a:t>
            </a:r>
            <a:r>
              <a:rPr lang="en-US" sz="2400" dirty="0">
                <a:cs typeface="Times New Roman"/>
              </a:rPr>
              <a:t>: is a method of simplifying a nonlinear system into a linear system</a:t>
            </a:r>
          </a:p>
          <a:p>
            <a:pPr marL="861695" indent="-404495">
              <a:buFont typeface="Wingdings" panose="05000000000000000000" pitchFamily="2" charset="2"/>
              <a:buChar char="Ø"/>
            </a:pPr>
            <a:r>
              <a:rPr lang="en-US" sz="2400" b="1" dirty="0">
                <a:cs typeface="Times New Roman"/>
              </a:rPr>
              <a:t>Input - state linearization</a:t>
            </a:r>
            <a:r>
              <a:rPr lang="en-US" sz="2400" dirty="0">
                <a:cs typeface="Times New Roman"/>
              </a:rPr>
              <a:t>: control technique used to transform a nonlinear system into a linear one by using a change of variables and a suitable control input</a:t>
            </a:r>
          </a:p>
          <a:p>
            <a:pPr marL="861695" indent="-404495">
              <a:buFont typeface="Wingdings" panose="05000000000000000000" pitchFamily="2" charset="2"/>
              <a:buChar char="Ø"/>
            </a:pPr>
            <a:r>
              <a:rPr lang="en-US" sz="2400" b="1" dirty="0">
                <a:cs typeface="Times New Roman"/>
              </a:rPr>
              <a:t>Feedback linearization techniques</a:t>
            </a:r>
            <a:r>
              <a:rPr lang="en-US" sz="2400" dirty="0">
                <a:cs typeface="Times New Roman"/>
              </a:rPr>
              <a:t>: ways of transforming original system models into equivalent models of a simpler form</a:t>
            </a:r>
          </a:p>
          <a:p>
            <a:pPr marL="861695" indent="-404495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/>
              </a:rPr>
              <a:t>The system is controllable, if we can write it using state space form of    </a:t>
            </a:r>
            <a:r>
              <a:rPr lang="en-US" sz="2400" b="1" dirty="0">
                <a:cs typeface="Times New Roman"/>
              </a:rPr>
              <a:t>dx = Ax + Bu</a:t>
            </a:r>
            <a:r>
              <a:rPr lang="en-US" sz="2400" dirty="0">
                <a:cs typeface="Times New Roman"/>
              </a:rPr>
              <a:t> after linearization</a:t>
            </a:r>
            <a:endParaRPr lang="en-US">
              <a:cs typeface="Times New Roman" panose="02020603050405020304"/>
            </a:endParaRPr>
          </a:p>
          <a:p>
            <a:pPr marL="861695" indent="-404495">
              <a:buFont typeface="Wingdings" panose="05000000000000000000" pitchFamily="2" charset="2"/>
              <a:buChar char="Ø"/>
            </a:pPr>
            <a:r>
              <a:rPr lang="en-US" sz="2400" b="1" dirty="0">
                <a:cs typeface="Times New Roman"/>
              </a:rPr>
              <a:t>Input-state linearization:</a:t>
            </a:r>
            <a:r>
              <a:rPr lang="en-US" sz="2400" dirty="0">
                <a:cs typeface="Times New Roman"/>
              </a:rPr>
              <a:t> commonly used in robotic control, aerospace systems, and any application, where dealing with nonlinearities directly is challenging.</a:t>
            </a:r>
          </a:p>
          <a:p>
            <a:pPr marL="861695" indent="-404495">
              <a:buFont typeface="Wingdings" panose="05000000000000000000" pitchFamily="2" charset="2"/>
              <a:buChar char="Ø"/>
            </a:pPr>
            <a:endParaRPr lang="en-US" sz="2400" dirty="0"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5F40-B06C-7E76-7AA8-637DA2BB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1C9672CF-3E8F-2847-9E6D-9BC391C8251B}" type="slidenum">
              <a:rPr lang="en-US" sz="2400" smtClean="0"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1A1423-B2AB-2808-F0F4-0DA87AE6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F193-0581-4326-93D4-3E699B4D2E9E}" type="datetime10">
              <a:rPr lang="en-US" smtClean="0"/>
              <a:t>08:58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3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340A-D7D1-6596-68B8-C412A64C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127332"/>
            <a:ext cx="7543800" cy="5267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Our nonlinear plant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349E3-3872-EABC-06C2-3D156F53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0361-49FE-458E-AE3B-241F11036BD4}" type="datetime10">
              <a:rPr lang="en-US" smtClean="0"/>
              <a:t>08:58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CBBFB-2F1D-EC0D-76FC-44405E50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72CF-3E8F-2847-9E6D-9BC391C8251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6DD7F-A42E-F147-09A8-5DC9DC8E2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4" y="804272"/>
            <a:ext cx="4556303" cy="3597549"/>
          </a:xfrm>
        </p:spPr>
        <p:txBody>
          <a:bodyPr vert="horz" lIns="0" tIns="45720" rIns="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cs typeface="Times New Roman"/>
              </a:rPr>
              <a:t>         Nonlinear equation:</a:t>
            </a:r>
          </a:p>
          <a:p>
            <a:pPr>
              <a:buFont typeface="Wingdings" panose="020F0502020204030204" pitchFamily="34" charset="0"/>
              <a:buChar char="Ø"/>
            </a:pPr>
            <a:endParaRPr lang="en-US" dirty="0">
              <a:cs typeface="Times New Roman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dirty="0">
              <a:cs typeface="Times New Roman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sz="1800" dirty="0">
              <a:cs typeface="Times New Roman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sz="1800" dirty="0">
              <a:cs typeface="Times New Roman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sz="1800" dirty="0">
              <a:cs typeface="Times New Roman"/>
            </a:endParaRPr>
          </a:p>
          <a:p>
            <a:pPr marL="457200" indent="-457200">
              <a:buFont typeface="Wingdings" panose="020F0502020204030204" pitchFamily="34" charset="0"/>
              <a:buChar char="Ø"/>
            </a:pPr>
            <a:endParaRPr lang="en-US" dirty="0">
              <a:cs typeface="Times New Roman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4C2350F-0641-C3A8-E72D-5A5F88C1A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9628" y="659267"/>
            <a:ext cx="4283346" cy="4177574"/>
          </a:xfrm>
        </p:spPr>
        <p:txBody>
          <a:bodyPr vert="horz" lIns="0" tIns="45720" rIns="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cs typeface="Times New Roman" panose="02020603050405020304"/>
              </a:rPr>
              <a:t>Steps to linearize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Times New Roman" panose="02020603050405020304"/>
              </a:rPr>
              <a:t>Identify the state transformation:</a:t>
            </a:r>
          </a:p>
          <a:p>
            <a:pPr marL="733425" lvl="1" indent="-514350">
              <a:buFont typeface="Courier New" panose="020F0502020204030204" pitchFamily="34" charset="0"/>
              <a:buChar char="o"/>
            </a:pPr>
            <a:r>
              <a:rPr lang="en-US" dirty="0">
                <a:cs typeface="Times New Roman" panose="02020603050405020304"/>
              </a:rPr>
              <a:t>Find </a:t>
            </a:r>
            <a:r>
              <a:rPr lang="en-US" b="1" dirty="0">
                <a:cs typeface="Times New Roman" panose="02020603050405020304"/>
              </a:rPr>
              <a:t>z=h(x) </a:t>
            </a:r>
            <a:r>
              <a:rPr lang="en-US" dirty="0">
                <a:cs typeface="Times New Roman" panose="02020603050405020304"/>
              </a:rPr>
              <a:t>such that the system dynamics in terms of </a:t>
            </a:r>
            <a:r>
              <a:rPr lang="en-US" b="1" dirty="0">
                <a:cs typeface="Times New Roman"/>
              </a:rPr>
              <a:t>z</a:t>
            </a:r>
            <a:r>
              <a:rPr lang="en-US" dirty="0">
                <a:cs typeface="Times New Roman"/>
              </a:rPr>
              <a:t> are linear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Times New Roman"/>
              </a:rPr>
              <a:t>Derive the new dynamics:</a:t>
            </a:r>
          </a:p>
          <a:p>
            <a:pPr marL="733425" lvl="1" indent="-514350">
              <a:buFont typeface="Courier New" panose="020F0502020204030204" pitchFamily="34" charset="0"/>
              <a:buChar char="o"/>
            </a:pPr>
            <a:r>
              <a:rPr lang="en-US" dirty="0">
                <a:cs typeface="Times New Roman"/>
              </a:rPr>
              <a:t>Calculate </a:t>
            </a:r>
            <a:r>
              <a:rPr lang="en-US" b="1" dirty="0" err="1">
                <a:cs typeface="Times New Roman"/>
              </a:rPr>
              <a:t>dz</a:t>
            </a:r>
            <a:r>
              <a:rPr lang="en-US" dirty="0">
                <a:cs typeface="Times New Roman"/>
              </a:rPr>
              <a:t> and substitute the original nonlinear dynamics.</a:t>
            </a:r>
          </a:p>
          <a:p>
            <a:pPr marL="514350" indent="-514350">
              <a:buAutoNum type="arabicPeriod"/>
            </a:pPr>
            <a:r>
              <a:rPr lang="en-US" dirty="0">
                <a:cs typeface="Times New Roman"/>
              </a:rPr>
              <a:t>Select the control input transformation:</a:t>
            </a:r>
          </a:p>
          <a:p>
            <a:pPr marL="733425" lvl="1" indent="-514350">
              <a:buFont typeface="Courier New"/>
              <a:buChar char="o"/>
            </a:pPr>
            <a:r>
              <a:rPr lang="en-US" dirty="0">
                <a:cs typeface="Times New Roman"/>
              </a:rPr>
              <a:t>Choose </a:t>
            </a:r>
            <a:r>
              <a:rPr lang="en-US" b="1" dirty="0">
                <a:cs typeface="Times New Roman"/>
              </a:rPr>
              <a:t>u=α(x)+β(x)v </a:t>
            </a:r>
            <a:r>
              <a:rPr lang="en-US" dirty="0">
                <a:cs typeface="Times New Roman"/>
              </a:rPr>
              <a:t>to achieve a linear form.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Simplify to linear form: </a:t>
            </a:r>
          </a:p>
          <a:p>
            <a:pPr marL="733425" lvl="1" indent="-514350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write the dynamics in the form </a:t>
            </a:r>
            <a:r>
              <a:rPr lang="en-US" b="1" dirty="0" err="1">
                <a:ea typeface="+mn-lt"/>
                <a:cs typeface="+mn-lt"/>
              </a:rPr>
              <a:t>dz</a:t>
            </a:r>
            <a:r>
              <a:rPr lang="en-US" b="1" dirty="0">
                <a:ea typeface="+mn-lt"/>
                <a:cs typeface="+mn-lt"/>
              </a:rPr>
              <a:t>=</a:t>
            </a:r>
            <a:r>
              <a:rPr lang="en-US" b="1" dirty="0" err="1">
                <a:ea typeface="+mn-lt"/>
                <a:cs typeface="+mn-lt"/>
              </a:rPr>
              <a:t>Az+Bv</a:t>
            </a:r>
            <a:r>
              <a:rPr lang="en-US" dirty="0">
                <a:ea typeface="+mn-lt"/>
                <a:cs typeface="+mn-lt"/>
              </a:rPr>
              <a:t> where A&amp;B are matrices, which simplifies the control design.</a:t>
            </a:r>
            <a:endParaRPr lang="en-US">
              <a:cs typeface="Times New Roman"/>
            </a:endParaRPr>
          </a:p>
          <a:p>
            <a:pPr marL="514350" indent="-137160">
              <a:buAutoNum type="arabicPeriod"/>
            </a:pPr>
            <a:endParaRPr lang="en-US" dirty="0">
              <a:cs typeface="Times New Roman"/>
            </a:endParaRPr>
          </a:p>
          <a:p>
            <a:pPr marL="514350" indent="-514350">
              <a:buAutoNum type="arabicPeriod"/>
            </a:pPr>
            <a:endParaRPr lang="en-US" dirty="0">
              <a:cs typeface="Times New Roman"/>
            </a:endParaRPr>
          </a:p>
          <a:p>
            <a:pPr marL="514350" indent="-514350">
              <a:buAutoNum type="arabicPeriod"/>
            </a:pPr>
            <a:endParaRPr lang="en-US" dirty="0">
              <a:cs typeface="Times New Roman"/>
            </a:endParaRPr>
          </a:p>
          <a:p>
            <a:pPr marL="514350" indent="-514350">
              <a:buAutoNum type="arabicPeriod"/>
            </a:pPr>
            <a:endParaRPr lang="en-US" dirty="0">
              <a:cs typeface="Times New Roman"/>
            </a:endParaRPr>
          </a:p>
        </p:txBody>
      </p:sp>
      <p:pic>
        <p:nvPicPr>
          <p:cNvPr id="9" name="Picture 8" descr="A math symbols on a white background&#10;&#10;Description automatically generated">
            <a:extLst>
              <a:ext uri="{FF2B5EF4-FFF2-40B4-BE49-F238E27FC236}">
                <a16:creationId xmlns:a16="http://schemas.microsoft.com/office/drawing/2014/main" id="{25E281BF-9CC7-D16A-DBCD-B01FDC3D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44" y="1963146"/>
            <a:ext cx="4285537" cy="128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F864-8826-AFE3-BD07-F547586C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4" y="24817"/>
            <a:ext cx="7543800" cy="72633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II. MATLAB Symbolic Calculation</a:t>
            </a:r>
          </a:p>
        </p:txBody>
      </p:sp>
      <p:pic>
        <p:nvPicPr>
          <p:cNvPr id="5" name="Content Placeholder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4D5812DB-66A8-5FBA-3BEB-5214ADD23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17" y="960669"/>
            <a:ext cx="4179344" cy="37318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5F40-B06C-7E76-7AA8-637DA2BB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1C9672CF-3E8F-2847-9E6D-9BC391C8251B}" type="slidenum">
              <a:rPr lang="en-US" sz="2400" smtClean="0"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AD64FD-0275-BC0C-D993-4DA455A5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02D1-AC32-445E-A3B3-615D084402F3}" type="datetime10">
              <a:rPr lang="en-US" smtClean="0"/>
              <a:t>08:58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C11D29A-1166-3E9B-BE3F-490A181F2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21" y="964159"/>
            <a:ext cx="4405100" cy="37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F864-8826-AFE3-BD07-F547586C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4" y="24817"/>
            <a:ext cx="7543800" cy="72633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cs typeface="Arial"/>
              </a:rPr>
              <a:t>Cont...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5F40-B06C-7E76-7AA8-637DA2BB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1C9672CF-3E8F-2847-9E6D-9BC391C8251B}" type="slidenum">
              <a:rPr lang="en-US" sz="2400" smtClean="0"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AD64FD-0275-BC0C-D993-4DA455A5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02D1-AC32-445E-A3B3-615D084402F3}" type="datetime10">
              <a:rPr lang="en-US" smtClean="0"/>
              <a:t>08:58</a:t>
            </a:fld>
            <a:endParaRPr lang="en-US" dirty="0"/>
          </a:p>
        </p:txBody>
      </p:sp>
      <p:pic>
        <p:nvPicPr>
          <p:cNvPr id="12" name="Content Placeholder 11" descr="A screenshot of a math program&#10;&#10;Description automatically generated">
            <a:extLst>
              <a:ext uri="{FF2B5EF4-FFF2-40B4-BE49-F238E27FC236}">
                <a16:creationId xmlns:a16="http://schemas.microsoft.com/office/drawing/2014/main" id="{D09100C6-3DEB-4838-7407-AF64AEFD9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42" y="748464"/>
            <a:ext cx="7659250" cy="3994548"/>
          </a:xfrm>
        </p:spPr>
      </p:pic>
    </p:spTree>
    <p:extLst>
      <p:ext uri="{BB962C8B-B14F-4D97-AF65-F5344CB8AC3E}">
        <p14:creationId xmlns:p14="http://schemas.microsoft.com/office/powerpoint/2010/main" val="72756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F864-8826-AFE3-BD07-F547586C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48" y="90728"/>
            <a:ext cx="7543800" cy="5472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III. Simulink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5F40-B06C-7E76-7AA8-637DA2BB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1C9672CF-3E8F-2847-9E6D-9BC391C8251B}" type="slidenum">
              <a:rPr lang="en-US" sz="2400" smtClean="0"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3ADFBB-9197-276E-7840-C32B7E30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3A2B-ECE6-44F0-8A83-9FCB778FBC67}" type="datetime10">
              <a:rPr lang="en-US" smtClean="0"/>
              <a:t>08:58</a:t>
            </a:fld>
            <a:endParaRPr lang="en-US" dirty="0"/>
          </a:p>
        </p:txBody>
      </p:sp>
      <p:pic>
        <p:nvPicPr>
          <p:cNvPr id="5" name="Picture 4" descr="A diagram of a program&#10;&#10;Description automatically generated">
            <a:extLst>
              <a:ext uri="{FF2B5EF4-FFF2-40B4-BE49-F238E27FC236}">
                <a16:creationId xmlns:a16="http://schemas.microsoft.com/office/drawing/2014/main" id="{00A38A26-F281-4693-FFBD-63C6B2974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881"/>
            <a:ext cx="9144000" cy="40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F864-8826-AFE3-BD07-F547586C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86" y="152275"/>
            <a:ext cx="7678076" cy="5557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IV. Results at zero reference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2D9036-3701-EA6A-50C9-6758D9A3C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912293"/>
              </p:ext>
            </p:extLst>
          </p:nvPr>
        </p:nvGraphicFramePr>
        <p:xfrm>
          <a:off x="164669" y="755542"/>
          <a:ext cx="8904330" cy="398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165">
                  <a:extLst>
                    <a:ext uri="{9D8B030D-6E8A-4147-A177-3AD203B41FA5}">
                      <a16:colId xmlns:a16="http://schemas.microsoft.com/office/drawing/2014/main" val="2877785661"/>
                    </a:ext>
                  </a:extLst>
                </a:gridCol>
                <a:gridCol w="4452165">
                  <a:extLst>
                    <a:ext uri="{9D8B030D-6E8A-4147-A177-3AD203B41FA5}">
                      <a16:colId xmlns:a16="http://schemas.microsoft.com/office/drawing/2014/main" val="330168805"/>
                    </a:ext>
                  </a:extLst>
                </a:gridCol>
              </a:tblGrid>
              <a:tr h="1993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47976"/>
                  </a:ext>
                </a:extLst>
              </a:tr>
              <a:tr h="1993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7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5F40-B06C-7E76-7AA8-637DA2BB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1C9672CF-3E8F-2847-9E6D-9BC391C8251B}" type="slidenum">
              <a:rPr lang="en-US" sz="2400" smtClean="0"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B8B8CA-98CD-90A4-E22D-179D359C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E5D0-6A49-4B91-864D-FA6DEB9FF8BF}" type="datetime10">
              <a:rPr lang="en-US" smtClean="0"/>
              <a:t>08:58</a:t>
            </a:fld>
            <a:endParaRPr lang="en-US" dirty="0"/>
          </a:p>
        </p:txBody>
      </p:sp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6FBC349B-4767-8D99-8971-F22D24EB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2" y="803973"/>
            <a:ext cx="4116598" cy="1927604"/>
          </a:xfrm>
          <a:prstGeom prst="rect">
            <a:avLst/>
          </a:prstGeom>
        </p:spPr>
      </p:pic>
      <p:pic>
        <p:nvPicPr>
          <p:cNvPr id="10" name="Picture 9" descr="A graph of a graph&#10;&#10;Description automatically generated">
            <a:extLst>
              <a:ext uri="{FF2B5EF4-FFF2-40B4-BE49-F238E27FC236}">
                <a16:creationId xmlns:a16="http://schemas.microsoft.com/office/drawing/2014/main" id="{ADDC1EC6-CD7D-03CC-5BB1-AF1B8AB2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940" y="774914"/>
            <a:ext cx="4176942" cy="1976037"/>
          </a:xfrm>
          <a:prstGeom prst="rect">
            <a:avLst/>
          </a:prstGeom>
        </p:spPr>
      </p:pic>
      <p:pic>
        <p:nvPicPr>
          <p:cNvPr id="13" name="Picture 12" descr="A graph with a line graph&#10;&#10;Description automatically generated">
            <a:extLst>
              <a:ext uri="{FF2B5EF4-FFF2-40B4-BE49-F238E27FC236}">
                <a16:creationId xmlns:a16="http://schemas.microsoft.com/office/drawing/2014/main" id="{564015D7-3954-F5DE-E3B9-6C965D696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68" y="2760634"/>
            <a:ext cx="4341554" cy="1966350"/>
          </a:xfrm>
          <a:prstGeom prst="rect">
            <a:avLst/>
          </a:prstGeom>
        </p:spPr>
      </p:pic>
      <p:pic>
        <p:nvPicPr>
          <p:cNvPr id="15" name="Picture 14" descr="A graph with a red line&#10;&#10;Description automatically generated">
            <a:extLst>
              <a:ext uri="{FF2B5EF4-FFF2-40B4-BE49-F238E27FC236}">
                <a16:creationId xmlns:a16="http://schemas.microsoft.com/office/drawing/2014/main" id="{B4A442C9-F8D5-B5FD-5545-7F3B15107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95" y="2770321"/>
            <a:ext cx="4384141" cy="19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9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F864-8826-AFE3-BD07-F547586C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86" y="152275"/>
            <a:ext cx="7923004" cy="5920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Results of reference tracking(sine wave)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2D9036-3701-EA6A-50C9-6758D9A3C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301175"/>
              </p:ext>
            </p:extLst>
          </p:nvPr>
        </p:nvGraphicFramePr>
        <p:xfrm>
          <a:off x="164669" y="755542"/>
          <a:ext cx="8904330" cy="398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165">
                  <a:extLst>
                    <a:ext uri="{9D8B030D-6E8A-4147-A177-3AD203B41FA5}">
                      <a16:colId xmlns:a16="http://schemas.microsoft.com/office/drawing/2014/main" val="2877785661"/>
                    </a:ext>
                  </a:extLst>
                </a:gridCol>
                <a:gridCol w="4452165">
                  <a:extLst>
                    <a:ext uri="{9D8B030D-6E8A-4147-A177-3AD203B41FA5}">
                      <a16:colId xmlns:a16="http://schemas.microsoft.com/office/drawing/2014/main" val="330168805"/>
                    </a:ext>
                  </a:extLst>
                </a:gridCol>
              </a:tblGrid>
              <a:tr h="1993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47976"/>
                  </a:ext>
                </a:extLst>
              </a:tr>
              <a:tr h="1993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7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5F40-B06C-7E76-7AA8-637DA2BB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1C9672CF-3E8F-2847-9E6D-9BC391C8251B}" type="slidenum">
              <a:rPr lang="en-US" sz="2400" smtClean="0"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B8B8CA-98CD-90A4-E22D-179D359C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E5D0-6A49-4B91-864D-FA6DEB9FF8BF}" type="datetime10">
              <a:rPr lang="en-US" smtClean="0"/>
              <a:t>09:09</a:t>
            </a:fld>
            <a:endParaRPr lang="en-US" dirty="0"/>
          </a:p>
        </p:txBody>
      </p:sp>
      <p:pic>
        <p:nvPicPr>
          <p:cNvPr id="8" name="Picture 7" descr="A graph with lines and a red line&#10;&#10;Description automatically generated">
            <a:extLst>
              <a:ext uri="{FF2B5EF4-FFF2-40B4-BE49-F238E27FC236}">
                <a16:creationId xmlns:a16="http://schemas.microsoft.com/office/drawing/2014/main" id="{06EDE263-C3A5-0FB2-1225-73403438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63" y="784602"/>
            <a:ext cx="4351297" cy="1976035"/>
          </a:xfrm>
          <a:prstGeom prst="rect">
            <a:avLst/>
          </a:prstGeom>
        </p:spPr>
      </p:pic>
      <p:pic>
        <p:nvPicPr>
          <p:cNvPr id="11" name="Picture 10" descr="A graph with a red line&#10;&#10;Description automatically generated">
            <a:extLst>
              <a:ext uri="{FF2B5EF4-FFF2-40B4-BE49-F238E27FC236}">
                <a16:creationId xmlns:a16="http://schemas.microsoft.com/office/drawing/2014/main" id="{C8F94C6D-4224-9722-6857-A546FE9C6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56" y="2765515"/>
            <a:ext cx="4242662" cy="1975957"/>
          </a:xfrm>
          <a:prstGeom prst="rect">
            <a:avLst/>
          </a:prstGeom>
        </p:spPr>
      </p:pic>
      <p:pic>
        <p:nvPicPr>
          <p:cNvPr id="12" name="Picture 11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AF7C96BD-0EC8-8C89-0336-08CC48544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39" y="755543"/>
            <a:ext cx="4474998" cy="1985721"/>
          </a:xfrm>
          <a:prstGeom prst="rect">
            <a:avLst/>
          </a:prstGeom>
        </p:spPr>
      </p:pic>
      <p:pic>
        <p:nvPicPr>
          <p:cNvPr id="14" name="Picture 13" descr="A graph with a red line&#10;&#10;Description automatically generated">
            <a:extLst>
              <a:ext uri="{FF2B5EF4-FFF2-40B4-BE49-F238E27FC236}">
                <a16:creationId xmlns:a16="http://schemas.microsoft.com/office/drawing/2014/main" id="{A0133CC5-8986-639B-9645-8ED50096F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34" y="2770320"/>
            <a:ext cx="4626302" cy="19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381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2617</TotalTime>
  <Words>972</Words>
  <Application>Microsoft Office PowerPoint</Application>
  <PresentationFormat>On-screen Show (16:9)</PresentationFormat>
  <Paragraphs>221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Input State Linearization (ISL)</vt:lpstr>
      <vt:lpstr>Outline</vt:lpstr>
      <vt:lpstr>I. Introduction </vt:lpstr>
      <vt:lpstr>Our nonlinear plant</vt:lpstr>
      <vt:lpstr>II. MATLAB Symbolic Calculation</vt:lpstr>
      <vt:lpstr>Cont...</vt:lpstr>
      <vt:lpstr>III. Simulink Model</vt:lpstr>
      <vt:lpstr>IV. Results at zero reference</vt:lpstr>
      <vt:lpstr>Results of reference tracking(sine wave)</vt:lpstr>
      <vt:lpstr>V. Conclusion  </vt:lpstr>
      <vt:lpstr> Thank you!  Follow me for more similar posts.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Manager’s Dream Monthly Report Infographics</dc:title>
  <dc:creator>Melkamu W</dc:creator>
  <cp:lastModifiedBy>Melkamu W</cp:lastModifiedBy>
  <cp:revision>803</cp:revision>
  <dcterms:modified xsi:type="dcterms:W3CDTF">2024-06-23T17:12:54Z</dcterms:modified>
</cp:coreProperties>
</file>