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65" r:id="rId2"/>
    <p:sldId id="271" r:id="rId3"/>
    <p:sldId id="258" r:id="rId4"/>
    <p:sldId id="259" r:id="rId5"/>
    <p:sldId id="261" r:id="rId6"/>
    <p:sldId id="262" r:id="rId7"/>
    <p:sldId id="263" r:id="rId8"/>
    <p:sldId id="264" r:id="rId9"/>
    <p:sldId id="266" r:id="rId10"/>
    <p:sldId id="267" r:id="rId11"/>
    <p:sldId id="268" r:id="rId12"/>
    <p:sldId id="270"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307"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26539E-C76F-4E6C-ADA2-DD1E659B800F}" type="datetimeFigureOut">
              <a:rPr lang="en-US" smtClean="0"/>
              <a:t>11/10/2023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815162-8137-4EA3-A7E3-0749172B8C6A}" type="slidenum">
              <a:rPr lang="en-US" smtClean="0"/>
              <a:t>‹#›</a:t>
            </a:fld>
            <a:endParaRPr lang="en-US"/>
          </a:p>
        </p:txBody>
      </p:sp>
    </p:spTree>
    <p:extLst>
      <p:ext uri="{BB962C8B-B14F-4D97-AF65-F5344CB8AC3E}">
        <p14:creationId xmlns:p14="http://schemas.microsoft.com/office/powerpoint/2010/main" val="1544354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815162-8137-4EA3-A7E3-0749172B8C6A}" type="slidenum">
              <a:rPr lang="en-US" smtClean="0"/>
              <a:t>3</a:t>
            </a:fld>
            <a:endParaRPr lang="en-US"/>
          </a:p>
        </p:txBody>
      </p:sp>
    </p:spTree>
    <p:extLst>
      <p:ext uri="{BB962C8B-B14F-4D97-AF65-F5344CB8AC3E}">
        <p14:creationId xmlns:p14="http://schemas.microsoft.com/office/powerpoint/2010/main" val="2762285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I wanted to create a vector that contains the article links of all articles published in year 2022, so I can later iterate easier.</a:t>
            </a:r>
          </a:p>
          <a:p>
            <a:r>
              <a:rPr lang="en-US" dirty="0"/>
              <a:t>I started with creating an empty vector to store all the links, then I used a FOR loop to iterate between the 5 pages using the base </a:t>
            </a:r>
            <a:r>
              <a:rPr lang="en-US" dirty="0" err="1"/>
              <a:t>url</a:t>
            </a:r>
            <a:r>
              <a:rPr lang="en-US" dirty="0"/>
              <a:t> adding each time the page result and extracting them before appending all the links extracted to the vector.</a:t>
            </a:r>
          </a:p>
        </p:txBody>
      </p:sp>
      <p:sp>
        <p:nvSpPr>
          <p:cNvPr id="4" name="Slide Number Placeholder 3"/>
          <p:cNvSpPr>
            <a:spLocks noGrp="1"/>
          </p:cNvSpPr>
          <p:nvPr>
            <p:ph type="sldNum" sz="quarter" idx="5"/>
          </p:nvPr>
        </p:nvSpPr>
        <p:spPr/>
        <p:txBody>
          <a:bodyPr/>
          <a:lstStyle/>
          <a:p>
            <a:fld id="{8D815162-8137-4EA3-A7E3-0749172B8C6A}" type="slidenum">
              <a:rPr lang="en-US" smtClean="0"/>
              <a:t>5</a:t>
            </a:fld>
            <a:endParaRPr lang="en-US"/>
          </a:p>
        </p:txBody>
      </p:sp>
    </p:spTree>
    <p:extLst>
      <p:ext uri="{BB962C8B-B14F-4D97-AF65-F5344CB8AC3E}">
        <p14:creationId xmlns:p14="http://schemas.microsoft.com/office/powerpoint/2010/main" val="308461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part of codes, I extracted all the required data by storing data frames for each article in a list and then adding them to a single data frame and used write.csv function to export the file as csv file.</a:t>
            </a:r>
          </a:p>
          <a:p>
            <a:r>
              <a:rPr lang="en-US" dirty="0"/>
              <a:t>After creating the empty list, I used another FOR loop function to iterate in all article links and extract all the required data. To extract, I used the </a:t>
            </a:r>
            <a:r>
              <a:rPr lang="en-US" dirty="0" err="1"/>
              <a:t>html_nodes</a:t>
            </a:r>
            <a:r>
              <a:rPr lang="en-US" dirty="0"/>
              <a:t>() and defining a CSS selector for each element I want to extract and extracting only the text.</a:t>
            </a:r>
          </a:p>
        </p:txBody>
      </p:sp>
      <p:sp>
        <p:nvSpPr>
          <p:cNvPr id="4" name="Slide Number Placeholder 3"/>
          <p:cNvSpPr>
            <a:spLocks noGrp="1"/>
          </p:cNvSpPr>
          <p:nvPr>
            <p:ph type="sldNum" sz="quarter" idx="5"/>
          </p:nvPr>
        </p:nvSpPr>
        <p:spPr/>
        <p:txBody>
          <a:bodyPr/>
          <a:lstStyle/>
          <a:p>
            <a:fld id="{8D815162-8137-4EA3-A7E3-0749172B8C6A}" type="slidenum">
              <a:rPr lang="en-US" smtClean="0"/>
              <a:t>6</a:t>
            </a:fld>
            <a:endParaRPr lang="en-US"/>
          </a:p>
        </p:txBody>
      </p:sp>
    </p:spTree>
    <p:extLst>
      <p:ext uri="{BB962C8B-B14F-4D97-AF65-F5344CB8AC3E}">
        <p14:creationId xmlns:p14="http://schemas.microsoft.com/office/powerpoint/2010/main" val="1419279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code, I first </a:t>
            </a:r>
            <a:r>
              <a:rPr lang="en-US" b="0" i="0" dirty="0" err="1">
                <a:solidFill>
                  <a:srgbClr val="374151"/>
                </a:solidFill>
                <a:effectLst/>
                <a:latin typeface="Söhne"/>
              </a:rPr>
              <a:t>beginned</a:t>
            </a:r>
            <a:r>
              <a:rPr lang="en-US" b="0" i="0" dirty="0">
                <a:solidFill>
                  <a:srgbClr val="374151"/>
                </a:solidFill>
                <a:effectLst/>
                <a:latin typeface="Söhne"/>
              </a:rPr>
              <a:t> by creating a data frame, “</a:t>
            </a:r>
            <a:r>
              <a:rPr lang="en-US" dirty="0" err="1"/>
              <a:t>keyword_data</a:t>
            </a:r>
            <a:r>
              <a:rPr lang="en-US" dirty="0"/>
              <a:t>”</a:t>
            </a:r>
            <a:r>
              <a:rPr lang="en-US" b="0" i="0" dirty="0">
                <a:solidFill>
                  <a:srgbClr val="374151"/>
                </a:solidFill>
                <a:effectLst/>
                <a:latin typeface="Söhne"/>
              </a:rPr>
              <a:t>, which captures the frequencies of individual keywords by splitting the content of the "Keywords" column. The top 10 most frequent keywords are then identified and stored in the </a:t>
            </a:r>
            <a:r>
              <a:rPr lang="en-US" dirty="0"/>
              <a:t>top_10_keywords</a:t>
            </a:r>
            <a:r>
              <a:rPr lang="en-US" b="0" i="0" dirty="0">
                <a:solidFill>
                  <a:srgbClr val="374151"/>
                </a:solidFill>
                <a:effectLst/>
                <a:latin typeface="Söhne"/>
              </a:rPr>
              <a:t> data frame. Then print the top 10 keywords in a readable format and utilized the </a:t>
            </a:r>
            <a:r>
              <a:rPr lang="en-US" dirty="0"/>
              <a:t>ggplot2</a:t>
            </a:r>
            <a:r>
              <a:rPr lang="en-US" b="0" i="0" dirty="0">
                <a:solidFill>
                  <a:srgbClr val="374151"/>
                </a:solidFill>
                <a:effectLst/>
                <a:latin typeface="Söhne"/>
              </a:rPr>
              <a:t> library to visualize these top keywords with a bar chart.</a:t>
            </a:r>
            <a:endParaRPr lang="en-US" dirty="0"/>
          </a:p>
        </p:txBody>
      </p:sp>
      <p:sp>
        <p:nvSpPr>
          <p:cNvPr id="4" name="Slide Number Placeholder 3"/>
          <p:cNvSpPr>
            <a:spLocks noGrp="1"/>
          </p:cNvSpPr>
          <p:nvPr>
            <p:ph type="sldNum" sz="quarter" idx="5"/>
          </p:nvPr>
        </p:nvSpPr>
        <p:spPr/>
        <p:txBody>
          <a:bodyPr/>
          <a:lstStyle/>
          <a:p>
            <a:fld id="{8D815162-8137-4EA3-A7E3-0749172B8C6A}" type="slidenum">
              <a:rPr lang="en-US" smtClean="0"/>
              <a:t>7</a:t>
            </a:fld>
            <a:endParaRPr lang="en-US"/>
          </a:p>
        </p:txBody>
      </p:sp>
    </p:spTree>
    <p:extLst>
      <p:ext uri="{BB962C8B-B14F-4D97-AF65-F5344CB8AC3E}">
        <p14:creationId xmlns:p14="http://schemas.microsoft.com/office/powerpoint/2010/main" val="1592492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most repeated words in the keyword field were the following, with ‘radiotherapy’ the most occurring one, followed by ‘prostate cancer’ and then ‘</a:t>
            </a:r>
            <a:r>
              <a:rPr lang="en-US" sz="1200" dirty="0" err="1"/>
              <a:t>vmat</a:t>
            </a:r>
            <a:r>
              <a:rPr lang="en-US" sz="1200" dirty="0"/>
              <a:t>’. The least repeated word was ‘</a:t>
            </a:r>
            <a:r>
              <a:rPr lang="en-US" sz="1200" dirty="0" err="1"/>
              <a:t>serbt</a:t>
            </a:r>
            <a:r>
              <a:rPr lang="en-US" sz="1200" dirty="0"/>
              <a:t>’.</a:t>
            </a:r>
          </a:p>
          <a:p>
            <a:endParaRPr lang="en-US" dirty="0"/>
          </a:p>
        </p:txBody>
      </p:sp>
      <p:sp>
        <p:nvSpPr>
          <p:cNvPr id="4" name="Slide Number Placeholder 3"/>
          <p:cNvSpPr>
            <a:spLocks noGrp="1"/>
          </p:cNvSpPr>
          <p:nvPr>
            <p:ph type="sldNum" sz="quarter" idx="5"/>
          </p:nvPr>
        </p:nvSpPr>
        <p:spPr/>
        <p:txBody>
          <a:bodyPr/>
          <a:lstStyle/>
          <a:p>
            <a:fld id="{8D815162-8137-4EA3-A7E3-0749172B8C6A}" type="slidenum">
              <a:rPr lang="en-US" smtClean="0"/>
              <a:t>8</a:t>
            </a:fld>
            <a:endParaRPr lang="en-US"/>
          </a:p>
        </p:txBody>
      </p:sp>
    </p:spTree>
    <p:extLst>
      <p:ext uri="{BB962C8B-B14F-4D97-AF65-F5344CB8AC3E}">
        <p14:creationId xmlns:p14="http://schemas.microsoft.com/office/powerpoint/2010/main" val="24497794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counted the words in abstract field of each article and defined the bin boundaries which determines the counting of words brackets, then I calculated the proportion of abstracts in each bin. I finally visualized the results using a bar plot and a pie chart. Lastly, I calculated the percentage of 3 bins out of total words</a:t>
            </a:r>
          </a:p>
        </p:txBody>
      </p:sp>
      <p:sp>
        <p:nvSpPr>
          <p:cNvPr id="4" name="Slide Number Placeholder 3"/>
          <p:cNvSpPr>
            <a:spLocks noGrp="1"/>
          </p:cNvSpPr>
          <p:nvPr>
            <p:ph type="sldNum" sz="quarter" idx="5"/>
          </p:nvPr>
        </p:nvSpPr>
        <p:spPr/>
        <p:txBody>
          <a:bodyPr/>
          <a:lstStyle/>
          <a:p>
            <a:fld id="{8D815162-8137-4EA3-A7E3-0749172B8C6A}" type="slidenum">
              <a:rPr lang="en-US" smtClean="0"/>
              <a:t>9</a:t>
            </a:fld>
            <a:endParaRPr lang="en-US"/>
          </a:p>
        </p:txBody>
      </p:sp>
    </p:spTree>
    <p:extLst>
      <p:ext uri="{BB962C8B-B14F-4D97-AF65-F5344CB8AC3E}">
        <p14:creationId xmlns:p14="http://schemas.microsoft.com/office/powerpoint/2010/main" val="145646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CBD8A9-0B04-4641-8062-60DFE3E6A3B1}" type="datetimeFigureOut">
              <a:rPr lang="en-US" smtClean="0"/>
              <a:t>11/10/2023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7FF9E50A-50B2-48DC-A751-0CAC2AF8B080}"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51715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CBD8A9-0B04-4641-8062-60DFE3E6A3B1}" type="datetimeFigureOut">
              <a:rPr lang="en-US" smtClean="0"/>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F9E50A-50B2-48DC-A751-0CAC2AF8B080}"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43408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CBD8A9-0B04-4641-8062-60DFE3E6A3B1}" type="datetimeFigureOut">
              <a:rPr lang="en-US" smtClean="0"/>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F9E50A-50B2-48DC-A751-0CAC2AF8B080}"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64474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CBD8A9-0B04-4641-8062-60DFE3E6A3B1}" type="datetimeFigureOut">
              <a:rPr lang="en-US" smtClean="0"/>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F9E50A-50B2-48DC-A751-0CAC2AF8B080}"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23363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CBD8A9-0B04-4641-8062-60DFE3E6A3B1}" type="datetimeFigureOut">
              <a:rPr lang="en-US" smtClean="0"/>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F9E50A-50B2-48DC-A751-0CAC2AF8B080}"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22864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CBD8A9-0B04-4641-8062-60DFE3E6A3B1}" type="datetimeFigureOut">
              <a:rPr lang="en-US" smtClean="0"/>
              <a:t>11/10/2023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F9E50A-50B2-48DC-A751-0CAC2AF8B080}"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7284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CBD8A9-0B04-4641-8062-60DFE3E6A3B1}" type="datetimeFigureOut">
              <a:rPr lang="en-US" smtClean="0"/>
              <a:t>11/10/2023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F9E50A-50B2-48DC-A751-0CAC2AF8B080}"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85261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CBD8A9-0B04-4641-8062-60DFE3E6A3B1}" type="datetimeFigureOut">
              <a:rPr lang="en-US" smtClean="0"/>
              <a:t>11/10/2023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F9E50A-50B2-48DC-A751-0CAC2AF8B080}"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16704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CBD8A9-0B04-4641-8062-60DFE3E6A3B1}" type="datetimeFigureOut">
              <a:rPr lang="en-US" smtClean="0"/>
              <a:t>11/10/2023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F9E50A-50B2-48DC-A751-0CAC2AF8B080}" type="slidenum">
              <a:rPr lang="en-US" smtClean="0"/>
              <a:t>‹#›</a:t>
            </a:fld>
            <a:endParaRPr lang="en-US"/>
          </a:p>
        </p:txBody>
      </p:sp>
    </p:spTree>
    <p:extLst>
      <p:ext uri="{BB962C8B-B14F-4D97-AF65-F5344CB8AC3E}">
        <p14:creationId xmlns:p14="http://schemas.microsoft.com/office/powerpoint/2010/main" val="4273817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CBD8A9-0B04-4641-8062-60DFE3E6A3B1}" type="datetimeFigureOut">
              <a:rPr lang="en-US" smtClean="0"/>
              <a:t>11/10/2023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F9E50A-50B2-48DC-A751-0CAC2AF8B080}"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8914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DCBD8A9-0B04-4641-8062-60DFE3E6A3B1}" type="datetimeFigureOut">
              <a:rPr lang="en-US" smtClean="0"/>
              <a:t>11/10/2023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7FF9E50A-50B2-48DC-A751-0CAC2AF8B080}"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80409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DCBD8A9-0B04-4641-8062-60DFE3E6A3B1}" type="datetimeFigureOut">
              <a:rPr lang="en-US" smtClean="0"/>
              <a:t>11/10/2023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FF9E50A-50B2-48DC-A751-0CAC2AF8B080}"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07069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D095B41-7312-4603-9F0F-93387C353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A blue and green swirls&#10;&#10;Description automatically generated">
            <a:extLst>
              <a:ext uri="{FF2B5EF4-FFF2-40B4-BE49-F238E27FC236}">
                <a16:creationId xmlns:a16="http://schemas.microsoft.com/office/drawing/2014/main" id="{8BAA9710-8CBB-637D-CF05-5A41A156C7C6}"/>
              </a:ext>
            </a:extLst>
          </p:cNvPr>
          <p:cNvPicPr>
            <a:picLocks noChangeAspect="1"/>
          </p:cNvPicPr>
          <p:nvPr/>
        </p:nvPicPr>
        <p:blipFill rotWithShape="1">
          <a:blip r:embed="rId2">
            <a:duotone>
              <a:schemeClr val="bg2">
                <a:shade val="45000"/>
                <a:satMod val="135000"/>
              </a:schemeClr>
              <a:prstClr val="white"/>
            </a:duotone>
            <a:alphaModFix amt="50000"/>
          </a:blip>
          <a:srcRect t="3255" r="-1" b="11515"/>
          <a:stretch/>
        </p:blipFill>
        <p:spPr>
          <a:xfrm>
            <a:off x="305" y="-11430"/>
            <a:ext cx="12191695" cy="6857990"/>
          </a:xfrm>
          <a:prstGeom prst="rect">
            <a:avLst/>
          </a:prstGeom>
        </p:spPr>
      </p:pic>
      <p:sp>
        <p:nvSpPr>
          <p:cNvPr id="19" name="Rectangle 18">
            <a:extLst>
              <a:ext uri="{FF2B5EF4-FFF2-40B4-BE49-F238E27FC236}">
                <a16:creationId xmlns:a16="http://schemas.microsoft.com/office/drawing/2014/main" id="{1042C936-444C-4F0D-9737-291EAFE1E7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379F3D-62CD-E0F1-811F-82F9BA4CE041}"/>
              </a:ext>
            </a:extLst>
          </p:cNvPr>
          <p:cNvSpPr>
            <a:spLocks noGrp="1"/>
          </p:cNvSpPr>
          <p:nvPr>
            <p:ph type="ctrTitle"/>
          </p:nvPr>
        </p:nvSpPr>
        <p:spPr>
          <a:xfrm>
            <a:off x="2251524" y="1289889"/>
            <a:ext cx="8803328" cy="1652811"/>
          </a:xfrm>
        </p:spPr>
        <p:txBody>
          <a:bodyPr>
            <a:normAutofit/>
          </a:bodyPr>
          <a:lstStyle/>
          <a:p>
            <a:r>
              <a:rPr lang="en-US" sz="4400" b="0" i="0" dirty="0">
                <a:solidFill>
                  <a:srgbClr val="374151"/>
                </a:solidFill>
                <a:effectLst/>
                <a:latin typeface="Söhne"/>
              </a:rPr>
              <a:t>  Web Scraping Project:   </a:t>
            </a:r>
            <a:br>
              <a:rPr lang="en-US" sz="4400" b="0" i="0" dirty="0">
                <a:solidFill>
                  <a:srgbClr val="374151"/>
                </a:solidFill>
                <a:effectLst/>
                <a:latin typeface="Söhne"/>
              </a:rPr>
            </a:br>
            <a:r>
              <a:rPr lang="en-US" sz="4400" b="0" i="0" dirty="0">
                <a:solidFill>
                  <a:srgbClr val="374151"/>
                </a:solidFill>
                <a:effectLst/>
                <a:latin typeface="Söhne"/>
              </a:rPr>
              <a:t>  </a:t>
            </a:r>
            <a:r>
              <a:rPr lang="en-US" sz="2400" b="0" i="0" dirty="0">
                <a:solidFill>
                  <a:srgbClr val="374151"/>
                </a:solidFill>
                <a:effectLst/>
                <a:latin typeface="Söhne"/>
              </a:rPr>
              <a:t>“</a:t>
            </a:r>
            <a:r>
              <a:rPr lang="en-US" sz="2400" b="0" i="1" dirty="0">
                <a:solidFill>
                  <a:srgbClr val="374151"/>
                </a:solidFill>
                <a:effectLst/>
                <a:latin typeface="Söhne"/>
              </a:rPr>
              <a:t>Unveiling Insights from Journal Articles</a:t>
            </a:r>
            <a:r>
              <a:rPr lang="en-US" sz="2400" b="0" i="0" dirty="0">
                <a:solidFill>
                  <a:srgbClr val="374151"/>
                </a:solidFill>
                <a:effectLst/>
                <a:latin typeface="Söhne"/>
              </a:rPr>
              <a:t> ”</a:t>
            </a:r>
            <a:endParaRPr lang="en-US" sz="2400" dirty="0"/>
          </a:p>
        </p:txBody>
      </p:sp>
      <p:sp>
        <p:nvSpPr>
          <p:cNvPr id="3" name="Subtitle 2">
            <a:extLst>
              <a:ext uri="{FF2B5EF4-FFF2-40B4-BE49-F238E27FC236}">
                <a16:creationId xmlns:a16="http://schemas.microsoft.com/office/drawing/2014/main" id="{89DFDAA5-AA68-D3D6-0CF0-7B91CE8F43DE}"/>
              </a:ext>
            </a:extLst>
          </p:cNvPr>
          <p:cNvSpPr>
            <a:spLocks noGrp="1"/>
          </p:cNvSpPr>
          <p:nvPr>
            <p:ph type="subTitle" idx="1"/>
          </p:nvPr>
        </p:nvSpPr>
        <p:spPr>
          <a:xfrm>
            <a:off x="2417780" y="3531204"/>
            <a:ext cx="8637072" cy="977621"/>
          </a:xfrm>
        </p:spPr>
        <p:txBody>
          <a:bodyPr>
            <a:noAutofit/>
          </a:bodyPr>
          <a:lstStyle/>
          <a:p>
            <a:r>
              <a:rPr lang="en-US" b="0" i="0" dirty="0">
                <a:solidFill>
                  <a:srgbClr val="374151"/>
                </a:solidFill>
                <a:effectLst/>
                <a:latin typeface="Söhne"/>
              </a:rPr>
              <a:t>	In an era where information is abundant, navigating through a vast volume of content can be challenging. Our project aims to streamline this process by leveraging web scraping techniques to extract valuable information from the Radiation Oncology Journal website, using </a:t>
            </a:r>
            <a:r>
              <a:rPr lang="en-US" b="0" i="0" dirty="0" err="1">
                <a:solidFill>
                  <a:srgbClr val="374151"/>
                </a:solidFill>
                <a:effectLst/>
                <a:latin typeface="Söhne"/>
              </a:rPr>
              <a:t>rvest</a:t>
            </a:r>
            <a:r>
              <a:rPr lang="en-US" b="0" i="0" dirty="0">
                <a:solidFill>
                  <a:srgbClr val="374151"/>
                </a:solidFill>
                <a:effectLst/>
                <a:latin typeface="Söhne"/>
              </a:rPr>
              <a:t> function in R.</a:t>
            </a:r>
            <a:endParaRPr lang="en-US" dirty="0"/>
          </a:p>
        </p:txBody>
      </p:sp>
      <p:cxnSp>
        <p:nvCxnSpPr>
          <p:cNvPr id="20" name="Straight Connector 19">
            <a:extLst>
              <a:ext uri="{FF2B5EF4-FFF2-40B4-BE49-F238E27FC236}">
                <a16:creationId xmlns:a16="http://schemas.microsoft.com/office/drawing/2014/main" id="{B61C4D9F-F4AF-4ED2-9310-56EB2E19C0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3"/>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7" name="Picture 26">
            <a:extLst>
              <a:ext uri="{FF2B5EF4-FFF2-40B4-BE49-F238E27FC236}">
                <a16:creationId xmlns:a16="http://schemas.microsoft.com/office/drawing/2014/main" id="{419FDB25-3050-4009-9806-3000DDD1C0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9" name="Straight Connector 28">
            <a:extLst>
              <a:ext uri="{FF2B5EF4-FFF2-40B4-BE49-F238E27FC236}">
                <a16:creationId xmlns:a16="http://schemas.microsoft.com/office/drawing/2014/main" id="{8063EF0F-7BC0-4CFB-AB98-20A8DD91D7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614E800-3FC1-DA90-D3C7-8DA92DD4B7D5}"/>
              </a:ext>
            </a:extLst>
          </p:cNvPr>
          <p:cNvSpPr txBox="1"/>
          <p:nvPr/>
        </p:nvSpPr>
        <p:spPr>
          <a:xfrm>
            <a:off x="9559499" y="3305889"/>
            <a:ext cx="1547218" cy="246221"/>
          </a:xfrm>
          <a:prstGeom prst="rect">
            <a:avLst/>
          </a:prstGeom>
          <a:noFill/>
        </p:spPr>
        <p:txBody>
          <a:bodyPr wrap="none" rtlCol="0">
            <a:spAutoFit/>
          </a:bodyPr>
          <a:lstStyle/>
          <a:p>
            <a:r>
              <a:rPr lang="en-US" sz="1000" i="1" dirty="0"/>
              <a:t>Prepared by Merhi El </a:t>
            </a:r>
            <a:r>
              <a:rPr lang="en-US" sz="1000" i="1" dirty="0" err="1"/>
              <a:t>Kallab</a:t>
            </a:r>
            <a:endParaRPr lang="en-US" sz="1000" i="1" dirty="0"/>
          </a:p>
        </p:txBody>
      </p:sp>
    </p:spTree>
    <p:extLst>
      <p:ext uri="{BB962C8B-B14F-4D97-AF65-F5344CB8AC3E}">
        <p14:creationId xmlns:p14="http://schemas.microsoft.com/office/powerpoint/2010/main" val="352910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161FE-B433-8EAD-52C3-6B6946A25553}"/>
              </a:ext>
            </a:extLst>
          </p:cNvPr>
          <p:cNvSpPr>
            <a:spLocks noGrp="1"/>
          </p:cNvSpPr>
          <p:nvPr>
            <p:ph type="title"/>
          </p:nvPr>
        </p:nvSpPr>
        <p:spPr/>
        <p:txBody>
          <a:bodyPr/>
          <a:lstStyle/>
          <a:p>
            <a:endParaRPr lang="en-US" dirty="0"/>
          </a:p>
        </p:txBody>
      </p:sp>
      <p:pic>
        <p:nvPicPr>
          <p:cNvPr id="5" name="Content Placeholder 4" descr="A graph of a number of blue rectangular bars">
            <a:extLst>
              <a:ext uri="{FF2B5EF4-FFF2-40B4-BE49-F238E27FC236}">
                <a16:creationId xmlns:a16="http://schemas.microsoft.com/office/drawing/2014/main" id="{CF5D554F-5D63-1133-38DD-B77F451BF1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555424"/>
            <a:ext cx="12192000" cy="4273069"/>
          </a:xfrm>
        </p:spPr>
      </p:pic>
      <p:pic>
        <p:nvPicPr>
          <p:cNvPr id="9" name="Picture 8">
            <a:extLst>
              <a:ext uri="{FF2B5EF4-FFF2-40B4-BE49-F238E27FC236}">
                <a16:creationId xmlns:a16="http://schemas.microsoft.com/office/drawing/2014/main" id="{C3C40F7A-C66A-3DFB-D317-B5C481CBC237}"/>
              </a:ext>
            </a:extLst>
          </p:cNvPr>
          <p:cNvPicPr>
            <a:picLocks noChangeAspect="1"/>
          </p:cNvPicPr>
          <p:nvPr/>
        </p:nvPicPr>
        <p:blipFill>
          <a:blip r:embed="rId3"/>
          <a:stretch>
            <a:fillRect/>
          </a:stretch>
        </p:blipFill>
        <p:spPr>
          <a:xfrm>
            <a:off x="1295339" y="5014088"/>
            <a:ext cx="9439275" cy="762000"/>
          </a:xfrm>
          <a:prstGeom prst="rect">
            <a:avLst/>
          </a:prstGeom>
        </p:spPr>
      </p:pic>
    </p:spTree>
    <p:extLst>
      <p:ext uri="{BB962C8B-B14F-4D97-AF65-F5344CB8AC3E}">
        <p14:creationId xmlns:p14="http://schemas.microsoft.com/office/powerpoint/2010/main" val="2601347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7E1A0-E79A-55CC-F515-EBB1E7A6D73D}"/>
              </a:ext>
            </a:extLst>
          </p:cNvPr>
          <p:cNvSpPr>
            <a:spLocks noGrp="1"/>
          </p:cNvSpPr>
          <p:nvPr>
            <p:ph type="title"/>
          </p:nvPr>
        </p:nvSpPr>
        <p:spPr/>
        <p:txBody>
          <a:bodyPr/>
          <a:lstStyle/>
          <a:p>
            <a:endParaRPr lang="en-US"/>
          </a:p>
        </p:txBody>
      </p:sp>
      <p:pic>
        <p:nvPicPr>
          <p:cNvPr id="5" name="Content Placeholder 4" descr="A pie chart with different colored circles&#10;&#10;Description automatically generated">
            <a:extLst>
              <a:ext uri="{FF2B5EF4-FFF2-40B4-BE49-F238E27FC236}">
                <a16:creationId xmlns:a16="http://schemas.microsoft.com/office/drawing/2014/main" id="{419A7AB0-119F-6358-365F-33A3ED3806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0866" y="699570"/>
            <a:ext cx="10104699" cy="5458860"/>
          </a:xfrm>
        </p:spPr>
      </p:pic>
      <p:sp>
        <p:nvSpPr>
          <p:cNvPr id="9" name="Rectangle 2">
            <a:extLst>
              <a:ext uri="{FF2B5EF4-FFF2-40B4-BE49-F238E27FC236}">
                <a16:creationId xmlns:a16="http://schemas.microsoft.com/office/drawing/2014/main" id="{BA721F9F-A752-124A-26C4-48734E53909D}"/>
              </a:ext>
            </a:extLst>
          </p:cNvPr>
          <p:cNvSpPr>
            <a:spLocks noChangeArrowheads="1"/>
          </p:cNvSpPr>
          <p:nvPr/>
        </p:nvSpPr>
        <p:spPr bwMode="auto">
          <a:xfrm>
            <a:off x="2727767" y="6263379"/>
            <a:ext cx="6736466" cy="215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Lucida Console" panose="020B0609040504020204" pitchFamily="49" charset="0"/>
              </a:rPr>
              <a:t>Word Count Proportions for The Top 3 Bins is: 81.28 %</a:t>
            </a:r>
            <a:r>
              <a:rPr kumimoji="0" lang="en-US" altLang="en-US" sz="1400" b="0" i="0" u="none" strike="noStrike" cap="none" normalizeH="0" baseline="0">
                <a:ln>
                  <a:noFill/>
                </a:ln>
                <a:solidFill>
                  <a:schemeClr val="tx1"/>
                </a:solidFill>
                <a:effectLst/>
              </a:rPr>
              <a:t> </a:t>
            </a:r>
            <a:endParaRPr kumimoji="0" lang="en-US" altLang="en-US" sz="1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57684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1AAE0-8C83-2A09-5A91-72DD3A4FFE52}"/>
              </a:ext>
            </a:extLst>
          </p:cNvPr>
          <p:cNvSpPr>
            <a:spLocks noGrp="1"/>
          </p:cNvSpPr>
          <p:nvPr>
            <p:ph type="title"/>
          </p:nvPr>
        </p:nvSpPr>
        <p:spPr/>
        <p:txBody>
          <a:bodyPr/>
          <a:lstStyle/>
          <a:p>
            <a:r>
              <a:rPr lang="en-US" dirty="0"/>
              <a:t>Data cleaning and pre-processing</a:t>
            </a:r>
          </a:p>
        </p:txBody>
      </p:sp>
      <p:sp>
        <p:nvSpPr>
          <p:cNvPr id="3" name="Content Placeholder 2">
            <a:extLst>
              <a:ext uri="{FF2B5EF4-FFF2-40B4-BE49-F238E27FC236}">
                <a16:creationId xmlns:a16="http://schemas.microsoft.com/office/drawing/2014/main" id="{F30CA4FD-99F9-750E-1108-6BEFD5E2D6A4}"/>
              </a:ext>
            </a:extLst>
          </p:cNvPr>
          <p:cNvSpPr>
            <a:spLocks noGrp="1"/>
          </p:cNvSpPr>
          <p:nvPr>
            <p:ph idx="1"/>
          </p:nvPr>
        </p:nvSpPr>
        <p:spPr/>
        <p:txBody>
          <a:bodyPr/>
          <a:lstStyle/>
          <a:p>
            <a:r>
              <a:rPr lang="en-US" dirty="0"/>
              <a:t>I started by extracting the data and store them separately in data frames for each article. Then, I combined them in a single data frame and convert it to CSV file. </a:t>
            </a:r>
          </a:p>
          <a:p>
            <a:r>
              <a:rPr lang="en-US" dirty="0"/>
              <a:t>I used the </a:t>
            </a:r>
            <a:r>
              <a:rPr lang="en-US" dirty="0" err="1"/>
              <a:t>Gsub</a:t>
            </a:r>
            <a:r>
              <a:rPr lang="en-US" dirty="0"/>
              <a:t> function to clean my extracted data from numbers, symbols and empty spaces.</a:t>
            </a:r>
          </a:p>
          <a:p>
            <a:r>
              <a:rPr lang="en-US" dirty="0"/>
              <a:t>I had no NA values.</a:t>
            </a:r>
          </a:p>
          <a:p>
            <a:pPr marL="0" indent="0">
              <a:buNone/>
            </a:pPr>
            <a:endParaRPr lang="en-US" dirty="0"/>
          </a:p>
        </p:txBody>
      </p:sp>
    </p:spTree>
    <p:extLst>
      <p:ext uri="{BB962C8B-B14F-4D97-AF65-F5344CB8AC3E}">
        <p14:creationId xmlns:p14="http://schemas.microsoft.com/office/powerpoint/2010/main" val="1234489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AE101-2C72-B352-201F-7D27F386224D}"/>
              </a:ext>
            </a:extLst>
          </p:cNvPr>
          <p:cNvSpPr>
            <a:spLocks noGrp="1"/>
          </p:cNvSpPr>
          <p:nvPr>
            <p:ph type="title"/>
          </p:nvPr>
        </p:nvSpPr>
        <p:spPr>
          <a:xfrm>
            <a:off x="1451578" y="1209633"/>
            <a:ext cx="9603275" cy="1049235"/>
          </a:xfrm>
        </p:spPr>
        <p:txBody>
          <a:bodyPr/>
          <a:lstStyle/>
          <a:p>
            <a:r>
              <a:rPr lang="en-US" dirty="0"/>
              <a:t>The most challenging parts:</a:t>
            </a:r>
          </a:p>
        </p:txBody>
      </p:sp>
      <p:sp>
        <p:nvSpPr>
          <p:cNvPr id="3" name="Content Placeholder 2">
            <a:extLst>
              <a:ext uri="{FF2B5EF4-FFF2-40B4-BE49-F238E27FC236}">
                <a16:creationId xmlns:a16="http://schemas.microsoft.com/office/drawing/2014/main" id="{33636C2B-907E-5A5F-2CED-7ACBF7EFD9AE}"/>
              </a:ext>
            </a:extLst>
          </p:cNvPr>
          <p:cNvSpPr>
            <a:spLocks noGrp="1"/>
          </p:cNvSpPr>
          <p:nvPr>
            <p:ph idx="1"/>
          </p:nvPr>
        </p:nvSpPr>
        <p:spPr>
          <a:xfrm>
            <a:off x="1451579" y="1957859"/>
            <a:ext cx="9603275" cy="3450613"/>
          </a:xfrm>
        </p:spPr>
        <p:txBody>
          <a:bodyPr/>
          <a:lstStyle/>
          <a:p>
            <a:r>
              <a:rPr lang="en-US" dirty="0"/>
              <a:t>Finding the CSS selector in the html page. So, I used the google chrome extension after downloading the selector gadget where directly you can point to the element and CSS selector will be written in a small box where you can copy it and paste it in your function.</a:t>
            </a:r>
          </a:p>
          <a:p>
            <a:r>
              <a:rPr lang="en-US" dirty="0"/>
              <a:t>Iterating through all pages and extracting the data: I faced so many problems while working on the code, that’s why I decided to create an empty vector and store all the links in it after finding out that the HTML format I am working on follows pagination to iterate between pages.</a:t>
            </a:r>
          </a:p>
          <a:p>
            <a:pPr marL="0" indent="0">
              <a:buNone/>
            </a:pPr>
            <a:endParaRPr lang="en-US" dirty="0"/>
          </a:p>
        </p:txBody>
      </p:sp>
    </p:spTree>
    <p:extLst>
      <p:ext uri="{BB962C8B-B14F-4D97-AF65-F5344CB8AC3E}">
        <p14:creationId xmlns:p14="http://schemas.microsoft.com/office/powerpoint/2010/main" val="3053891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EFF5F-D757-3CA3-8D48-79E49B0A65AF}"/>
              </a:ext>
            </a:extLst>
          </p:cNvPr>
          <p:cNvSpPr>
            <a:spLocks noGrp="1"/>
          </p:cNvSpPr>
          <p:nvPr>
            <p:ph type="title"/>
          </p:nvPr>
        </p:nvSpPr>
        <p:spPr/>
        <p:txBody>
          <a:bodyPr/>
          <a:lstStyle/>
          <a:p>
            <a:r>
              <a:rPr lang="en-US" dirty="0"/>
              <a:t>Radiation oncology definition:</a:t>
            </a:r>
          </a:p>
        </p:txBody>
      </p:sp>
      <p:sp>
        <p:nvSpPr>
          <p:cNvPr id="3" name="Content Placeholder 2">
            <a:extLst>
              <a:ext uri="{FF2B5EF4-FFF2-40B4-BE49-F238E27FC236}">
                <a16:creationId xmlns:a16="http://schemas.microsoft.com/office/drawing/2014/main" id="{7733E52F-D896-AF6E-BF28-04AFCC6381E7}"/>
              </a:ext>
            </a:extLst>
          </p:cNvPr>
          <p:cNvSpPr>
            <a:spLocks noGrp="1"/>
          </p:cNvSpPr>
          <p:nvPr>
            <p:ph idx="1"/>
          </p:nvPr>
        </p:nvSpPr>
        <p:spPr/>
        <p:txBody>
          <a:bodyPr/>
          <a:lstStyle/>
          <a:p>
            <a:r>
              <a:rPr lang="en-US" b="0" i="0" dirty="0">
                <a:solidFill>
                  <a:srgbClr val="374151"/>
                </a:solidFill>
                <a:effectLst/>
                <a:latin typeface="Söhne"/>
              </a:rPr>
              <a:t>Radiation oncology is a medical specialty that involves the use of ionizing radiation in the treatment of cancer. The primary goal of radiation oncology is to target and destroy cancer cells while minimizing damage to surrounding healthy tissues.</a:t>
            </a:r>
          </a:p>
          <a:p>
            <a:r>
              <a:rPr lang="en-US" b="0" i="0" dirty="0">
                <a:solidFill>
                  <a:srgbClr val="374151"/>
                </a:solidFill>
                <a:effectLst/>
                <a:latin typeface="Söhne"/>
              </a:rPr>
              <a:t>Radiation therapy, also known as radiotherapy, is a common treatment modality within this field.</a:t>
            </a:r>
            <a:endParaRPr lang="en-US" dirty="0">
              <a:solidFill>
                <a:srgbClr val="374151"/>
              </a:solidFill>
              <a:latin typeface="Söhne"/>
            </a:endParaRPr>
          </a:p>
          <a:p>
            <a:endParaRPr lang="en-US" dirty="0"/>
          </a:p>
        </p:txBody>
      </p:sp>
    </p:spTree>
    <p:extLst>
      <p:ext uri="{BB962C8B-B14F-4D97-AF65-F5344CB8AC3E}">
        <p14:creationId xmlns:p14="http://schemas.microsoft.com/office/powerpoint/2010/main" val="2094144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793D0-18E5-0709-047A-628BE63765E3}"/>
              </a:ext>
            </a:extLst>
          </p:cNvPr>
          <p:cNvSpPr>
            <a:spLocks noGrp="1"/>
          </p:cNvSpPr>
          <p:nvPr>
            <p:ph type="title"/>
          </p:nvPr>
        </p:nvSpPr>
        <p:spPr>
          <a:xfrm>
            <a:off x="1451579" y="1245093"/>
            <a:ext cx="9603275" cy="1049235"/>
          </a:xfrm>
        </p:spPr>
        <p:txBody>
          <a:bodyPr/>
          <a:lstStyle/>
          <a:p>
            <a:r>
              <a:rPr lang="en-US" dirty="0"/>
              <a:t>Objectives:</a:t>
            </a:r>
          </a:p>
        </p:txBody>
      </p:sp>
      <p:sp>
        <p:nvSpPr>
          <p:cNvPr id="3" name="Content Placeholder 2">
            <a:extLst>
              <a:ext uri="{FF2B5EF4-FFF2-40B4-BE49-F238E27FC236}">
                <a16:creationId xmlns:a16="http://schemas.microsoft.com/office/drawing/2014/main" id="{2BEF8A97-BE71-7508-AAA2-9A2B502FADB4}"/>
              </a:ext>
            </a:extLst>
          </p:cNvPr>
          <p:cNvSpPr>
            <a:spLocks noGrp="1"/>
          </p:cNvSpPr>
          <p:nvPr>
            <p:ph idx="1"/>
          </p:nvPr>
        </p:nvSpPr>
        <p:spPr/>
        <p:txBody>
          <a:bodyPr/>
          <a:lstStyle/>
          <a:p>
            <a:r>
              <a:rPr lang="en-US" dirty="0"/>
              <a:t>Extract the following fields from each article in the journal of year 2022: title, author, publish date, correspondence author, correspondence author email, keywords and abstract.</a:t>
            </a:r>
          </a:p>
          <a:p>
            <a:r>
              <a:rPr lang="en-US" dirty="0"/>
              <a:t>Display which ‘keywords’ appear most frequently in the articles and visualize the results.</a:t>
            </a:r>
          </a:p>
          <a:p>
            <a:r>
              <a:rPr lang="en-US" dirty="0"/>
              <a:t>Count the words in ‘abstract’ field and find the top 3 bins proportions with higher wordcounts with its proportion to the whole abstract wordcount and visualize the results.</a:t>
            </a:r>
          </a:p>
          <a:p>
            <a:endParaRPr lang="en-US" dirty="0"/>
          </a:p>
        </p:txBody>
      </p:sp>
    </p:spTree>
    <p:extLst>
      <p:ext uri="{BB962C8B-B14F-4D97-AF65-F5344CB8AC3E}">
        <p14:creationId xmlns:p14="http://schemas.microsoft.com/office/powerpoint/2010/main" val="2037505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31E5E-0B4C-FADF-BD83-FBB972289BC6}"/>
              </a:ext>
            </a:extLst>
          </p:cNvPr>
          <p:cNvSpPr>
            <a:spLocks noGrp="1"/>
          </p:cNvSpPr>
          <p:nvPr>
            <p:ph type="title"/>
          </p:nvPr>
        </p:nvSpPr>
        <p:spPr/>
        <p:txBody>
          <a:bodyPr/>
          <a:lstStyle/>
          <a:p>
            <a:r>
              <a:rPr lang="en-US" dirty="0"/>
              <a:t>From coding point of view</a:t>
            </a:r>
          </a:p>
        </p:txBody>
      </p:sp>
      <p:sp>
        <p:nvSpPr>
          <p:cNvPr id="3" name="Content Placeholder 2">
            <a:extLst>
              <a:ext uri="{FF2B5EF4-FFF2-40B4-BE49-F238E27FC236}">
                <a16:creationId xmlns:a16="http://schemas.microsoft.com/office/drawing/2014/main" id="{DECBA319-CD65-C860-2C6C-E43D5EC44BB3}"/>
              </a:ext>
            </a:extLst>
          </p:cNvPr>
          <p:cNvSpPr>
            <a:spLocks noGrp="1"/>
          </p:cNvSpPr>
          <p:nvPr>
            <p:ph idx="1"/>
          </p:nvPr>
        </p:nvSpPr>
        <p:spPr/>
        <p:txBody>
          <a:bodyPr>
            <a:normAutofit/>
          </a:bodyPr>
          <a:lstStyle/>
          <a:p>
            <a:r>
              <a:rPr lang="en-US" dirty="0"/>
              <a:t>I employed the </a:t>
            </a:r>
            <a:r>
              <a:rPr lang="en-US" dirty="0" err="1"/>
              <a:t>Rvest</a:t>
            </a:r>
            <a:r>
              <a:rPr lang="en-US" dirty="0"/>
              <a:t> library for web scraping, extracting 7 fields from the Journal website, including article titles, authors, publication dates, correspondence author and their emails, keywords, and abstracts. The code iterates through multiple pages (5pages), collecting links of individual articles and creating a data frame for each. The aggregated data is then saved in a single data table as a CSV file. </a:t>
            </a:r>
          </a:p>
          <a:p>
            <a:r>
              <a:rPr lang="en-US" dirty="0"/>
              <a:t>Then, I utilized ggplot2 package for data analysis and visualization, showcasing the top 10 keywords and exploring the distribution of word counts in article abstracts through bar and pie charts. </a:t>
            </a:r>
          </a:p>
        </p:txBody>
      </p:sp>
    </p:spTree>
    <p:extLst>
      <p:ext uri="{BB962C8B-B14F-4D97-AF65-F5344CB8AC3E}">
        <p14:creationId xmlns:p14="http://schemas.microsoft.com/office/powerpoint/2010/main" val="3164237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7" name="Picture 16">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9" name="Straight Connector 18">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F1176DA6-4BBF-42A4-9C94-E6613CCD6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AAB0AE-172B-4FB4-80C2-86CD6B824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w="22225">
            <a:solidFill>
              <a:srgbClr val="0B1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6C1E0A0D-774B-A766-CB2C-EE5A623520F6}"/>
              </a:ext>
            </a:extLst>
          </p:cNvPr>
          <p:cNvPicPr>
            <a:picLocks noGrp="1" noChangeAspect="1"/>
          </p:cNvPicPr>
          <p:nvPr>
            <p:ph idx="1"/>
          </p:nvPr>
        </p:nvPicPr>
        <p:blipFill>
          <a:blip r:embed="rId4"/>
          <a:stretch>
            <a:fillRect/>
          </a:stretch>
        </p:blipFill>
        <p:spPr>
          <a:xfrm>
            <a:off x="643467" y="2065867"/>
            <a:ext cx="10905066" cy="3099520"/>
          </a:xfrm>
          <a:prstGeom prst="rect">
            <a:avLst/>
          </a:prstGeom>
        </p:spPr>
      </p:pic>
    </p:spTree>
    <p:extLst>
      <p:ext uri="{BB962C8B-B14F-4D97-AF65-F5344CB8AC3E}">
        <p14:creationId xmlns:p14="http://schemas.microsoft.com/office/powerpoint/2010/main" val="1556697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2" name="Picture 11">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F1176DA6-4BBF-42A4-9C94-E6613CCD6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AAB0AE-172B-4FB4-80C2-86CD6B824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w="22225">
            <a:solidFill>
              <a:srgbClr val="0C1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5223D080-B92C-A980-DED1-5526DCE52EBF}"/>
              </a:ext>
            </a:extLst>
          </p:cNvPr>
          <p:cNvPicPr>
            <a:picLocks noGrp="1" noChangeAspect="1"/>
          </p:cNvPicPr>
          <p:nvPr>
            <p:ph idx="1"/>
          </p:nvPr>
        </p:nvPicPr>
        <p:blipFill>
          <a:blip r:embed="rId4"/>
          <a:stretch>
            <a:fillRect/>
          </a:stretch>
        </p:blipFill>
        <p:spPr>
          <a:xfrm>
            <a:off x="643467" y="1656927"/>
            <a:ext cx="10905066" cy="3544146"/>
          </a:xfrm>
          <a:prstGeom prst="rect">
            <a:avLst/>
          </a:prstGeom>
        </p:spPr>
      </p:pic>
    </p:spTree>
    <p:extLst>
      <p:ext uri="{BB962C8B-B14F-4D97-AF65-F5344CB8AC3E}">
        <p14:creationId xmlns:p14="http://schemas.microsoft.com/office/powerpoint/2010/main" val="3656205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21" name="Picture 20">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3" name="Straight Connector 22">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F1176DA6-4BBF-42A4-9C94-E6613CCD6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9AAB0AE-172B-4FB4-80C2-86CD6B824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w="22225">
            <a:solidFill>
              <a:srgbClr val="6D1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a:extLst>
              <a:ext uri="{FF2B5EF4-FFF2-40B4-BE49-F238E27FC236}">
                <a16:creationId xmlns:a16="http://schemas.microsoft.com/office/drawing/2014/main" id="{EB2A7C72-7DA4-EA93-546C-3DEC47456EB3}"/>
              </a:ext>
            </a:extLst>
          </p:cNvPr>
          <p:cNvPicPr>
            <a:picLocks noGrp="1" noChangeAspect="1"/>
          </p:cNvPicPr>
          <p:nvPr>
            <p:ph idx="1"/>
          </p:nvPr>
        </p:nvPicPr>
        <p:blipFill>
          <a:blip r:embed="rId4"/>
          <a:stretch>
            <a:fillRect/>
          </a:stretch>
        </p:blipFill>
        <p:spPr>
          <a:xfrm>
            <a:off x="643467" y="1547877"/>
            <a:ext cx="10905066" cy="3762246"/>
          </a:xfrm>
          <a:prstGeom prst="rect">
            <a:avLst/>
          </a:prstGeom>
        </p:spPr>
      </p:pic>
    </p:spTree>
    <p:extLst>
      <p:ext uri="{BB962C8B-B14F-4D97-AF65-F5344CB8AC3E}">
        <p14:creationId xmlns:p14="http://schemas.microsoft.com/office/powerpoint/2010/main" val="4261029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with blue squares">
            <a:extLst>
              <a:ext uri="{FF2B5EF4-FFF2-40B4-BE49-F238E27FC236}">
                <a16:creationId xmlns:a16="http://schemas.microsoft.com/office/drawing/2014/main" id="{38290383-7BBD-7F84-EC9F-AE95123E556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08926" y="775692"/>
            <a:ext cx="10174147" cy="5306615"/>
          </a:xfrm>
        </p:spPr>
      </p:pic>
    </p:spTree>
    <p:extLst>
      <p:ext uri="{BB962C8B-B14F-4D97-AF65-F5344CB8AC3E}">
        <p14:creationId xmlns:p14="http://schemas.microsoft.com/office/powerpoint/2010/main" val="1071088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2" name="Picture 11">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F1176DA6-4BBF-42A4-9C94-E6613CCD6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AAB0AE-172B-4FB4-80C2-86CD6B824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w="22225">
            <a:solidFill>
              <a:srgbClr val="611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676C6F1E-C465-BBDC-CB84-C8447E74B903}"/>
              </a:ext>
            </a:extLst>
          </p:cNvPr>
          <p:cNvPicPr>
            <a:picLocks noGrp="1" noChangeAspect="1"/>
          </p:cNvPicPr>
          <p:nvPr>
            <p:ph idx="1"/>
          </p:nvPr>
        </p:nvPicPr>
        <p:blipFill>
          <a:blip r:embed="rId4"/>
          <a:stretch>
            <a:fillRect/>
          </a:stretch>
        </p:blipFill>
        <p:spPr>
          <a:xfrm>
            <a:off x="643467" y="1902291"/>
            <a:ext cx="10905066" cy="3053418"/>
          </a:xfrm>
          <a:prstGeom prst="rect">
            <a:avLst/>
          </a:prstGeom>
        </p:spPr>
      </p:pic>
    </p:spTree>
    <p:extLst>
      <p:ext uri="{BB962C8B-B14F-4D97-AF65-F5344CB8AC3E}">
        <p14:creationId xmlns:p14="http://schemas.microsoft.com/office/powerpoint/2010/main" val="169166218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132</TotalTime>
  <Words>871</Words>
  <Application>Microsoft Office PowerPoint</Application>
  <PresentationFormat>Widescreen</PresentationFormat>
  <Paragraphs>34</Paragraphs>
  <Slides>13</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Gill Sans MT</vt:lpstr>
      <vt:lpstr>Lucida Console</vt:lpstr>
      <vt:lpstr>Söhne</vt:lpstr>
      <vt:lpstr>Gallery</vt:lpstr>
      <vt:lpstr>  Web Scraping Project:      “Unveiling Insights from Journal Articles ”</vt:lpstr>
      <vt:lpstr>Radiation oncology definition:</vt:lpstr>
      <vt:lpstr>Objectives:</vt:lpstr>
      <vt:lpstr>From coding point of 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cleaning and pre-processing</vt:lpstr>
      <vt:lpstr>The most challenging parts: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Web Scraping Project:      “Unveiling Insights from Journal Articles ”</dc:title>
  <dc:creator>Marry</dc:creator>
  <cp:lastModifiedBy>Marry</cp:lastModifiedBy>
  <cp:revision>3</cp:revision>
  <dcterms:created xsi:type="dcterms:W3CDTF">2023-11-10T21:06:59Z</dcterms:created>
  <dcterms:modified xsi:type="dcterms:W3CDTF">2023-11-11T01:29:32Z</dcterms:modified>
</cp:coreProperties>
</file>