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18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2" r:id="rId10"/>
    <p:sldId id="293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8BB157E-0D5C-2247-8F7A-48FD46F60670}">
          <p14:sldIdLst>
            <p14:sldId id="275"/>
          </p14:sldIdLst>
        </p14:section>
        <p14:section name="Introduction" id="{36E7B969-57B7-0741-8127-8EDA6082276F}">
          <p14:sldIdLst>
            <p14:sldId id="276"/>
            <p14:sldId id="277"/>
            <p14:sldId id="278"/>
            <p14:sldId id="279"/>
            <p14:sldId id="280"/>
          </p14:sldIdLst>
        </p14:section>
        <p14:section name="Contributions &amp; Agenda" id="{70FCF4BC-44A6-6D43-952A-67335D8570D3}">
          <p14:sldIdLst>
            <p14:sldId id="281"/>
            <p14:sldId id="282"/>
          </p14:sldIdLst>
        </p14:section>
        <p14:section name="Background" id="{4DEA849B-9FF1-AF44-9B6F-41D1270ED845}">
          <p14:sldIdLst/>
        </p14:section>
        <p14:section name="Multi-Target Regression" id="{C9B2E4F9-EC6A-284C-8EBA-A9F1148651F2}">
          <p14:sldIdLst>
            <p14:sldId id="292"/>
          </p14:sldIdLst>
        </p14:section>
        <p14:section name="Multi-Instance Classification" id="{D48AD9B0-C469-CB45-A05C-5D59E0056BCE}">
          <p14:sldIdLst>
            <p14:sldId id="293"/>
          </p14:sldIdLst>
        </p14:section>
        <p14:section name="Online Learning" id="{0037C51F-6019-2A42-8448-8C9F3D610977}">
          <p14:sldIdLst>
            <p14:sldId id="285"/>
          </p14:sldIdLst>
        </p14:section>
        <p14:section name="Data Stream Classification" id="{3EB60703-F53C-DB46-BB4A-30FF19DAD1BE}">
          <p14:sldIdLst>
            <p14:sldId id="286"/>
          </p14:sldIdLst>
        </p14:section>
        <p14:section name="Conclusions &amp; Future Work" id="{DA592D96-CB82-5547-9552-7D7C9F0C45B7}">
          <p14:sldIdLst>
            <p14:sldId id="287"/>
            <p14:sldId id="288"/>
          </p14:sldIdLst>
        </p14:section>
        <p14:section name="Vita" id="{FAC11BF6-AC07-784C-A6C2-393D0ED40CE3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6E6E6"/>
    <a:srgbClr val="FFBA00"/>
    <a:srgbClr val="333333"/>
    <a:srgbClr val="4A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6" autoAdjust="0"/>
    <p:restoredTop sz="75481"/>
  </p:normalViewPr>
  <p:slideViewPr>
    <p:cSldViewPr snapToGrid="0" snapToObjects="1" showGuides="1">
      <p:cViewPr varScale="1">
        <p:scale>
          <a:sx n="125" d="100"/>
          <a:sy n="125" d="100"/>
        </p:scale>
        <p:origin x="752" y="168"/>
      </p:cViewPr>
      <p:guideLst>
        <p:guide orient="horz" pos="1620"/>
        <p:guide pos="2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4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EB62F-8DD2-B94B-8390-E5E8213D2F83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51876-69CE-944D-BB5F-C8369DB2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the committee for being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 others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Today I'll present our current work + proposal for future work for my final </a:t>
            </a:r>
            <a:r>
              <a:rPr lang="en-US" dirty="0" err="1"/>
              <a:t>phd</a:t>
            </a:r>
            <a:r>
              <a:rPr lang="en-US" dirty="0"/>
              <a:t> dissertation which is based on developing novel </a:t>
            </a:r>
            <a:r>
              <a:rPr lang="en-US" dirty="0" err="1"/>
              <a:t>svm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G. Melki et al. “Multi-target support vector regression via correlation regressor chains”. Information Sciences, vol. 415, pp. 53–69,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G. Melki, A. Cano, and S. Ventura. “MIRSVM: Multi-Instance Support Vector Machine with Bag Representatives”. Pattern Recognition, vol. 79, 228-241, 2018.</a:t>
            </a:r>
            <a:endParaRPr lang="en-US" sz="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51876-69CE-944D-BB5F-C8369DB2A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D41A-EAD0-324B-8D2A-59FA9DEC3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157" y="1495313"/>
            <a:ext cx="7290995" cy="11260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FFBA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8F6CE-0B1E-7549-BBA7-D3AA7E84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158" y="2701929"/>
            <a:ext cx="7297932" cy="12414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1CD-E272-4A45-8FF2-48C5428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2CD8-6212-4548-9300-B36A2DE2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C64-B052-AA44-9FFA-523D4080C1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CSicon-(2).png">
            <a:extLst>
              <a:ext uri="{FF2B5EF4-FFF2-40B4-BE49-F238E27FC236}">
                <a16:creationId xmlns:a16="http://schemas.microsoft.com/office/drawing/2014/main" id="{B2263926-3B33-1744-A2EC-9B36CED8DD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D238-76CE-D44A-BF99-B94ECE99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9560"/>
            <a:ext cx="7886700" cy="6438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2021-EE0B-1446-BA58-2AD03DEB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5975"/>
            <a:ext cx="7886700" cy="37063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9220069-AD37-1F40-B017-D2DB1E32A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1415" y="4958378"/>
            <a:ext cx="3086100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30E94E-E64C-5141-B394-BF46A230C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7330" y="4958378"/>
            <a:ext cx="431313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F1AC64-B052-AA44-9FFA-523D4080C1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D238-76CE-D44A-BF99-B94ECE99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9560"/>
            <a:ext cx="7886700" cy="6438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2021-EE0B-1446-BA58-2AD03DEB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5975"/>
            <a:ext cx="7886700" cy="37063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30E94E-E64C-5141-B394-BF46A230C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7330" y="4958378"/>
            <a:ext cx="431313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F1AC64-B052-AA44-9FFA-523D4080C1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1885-CFB0-394E-BED2-369724DE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89563"/>
            <a:ext cx="7886700" cy="6206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3AD7-D2A0-0F4C-885D-2BE400610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45165"/>
            <a:ext cx="3867151" cy="36871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8E47-23A1-7B4F-98A3-C1AE40A65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945165"/>
            <a:ext cx="3867151" cy="36871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35A83-2C87-A04A-B1F7-53A72D7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B406-F58C-FE4E-AD34-0D0CBA1C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C64-B052-AA44-9FFA-523D408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B042-94BC-5643-8B4A-154C31DC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207726"/>
            <a:ext cx="7886700" cy="628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F2B7-D033-9E4B-854C-0FA0DDFF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40" y="961322"/>
            <a:ext cx="3868737" cy="40449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C5F8B-4603-F042-A472-5E6B551C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41" y="1491226"/>
            <a:ext cx="3868737" cy="31506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84A1F-D5C3-5541-8D40-0D1B72A9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961323"/>
            <a:ext cx="3887788" cy="40449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DF5D-FAA4-DB47-990B-07180CAEA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491226"/>
            <a:ext cx="3887788" cy="31506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037FA78-48CA-0948-AAF4-1A0B72A24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11415" y="4958378"/>
            <a:ext cx="3086100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2666E8-78C6-8641-82A0-5AF5E9876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7330" y="4958378"/>
            <a:ext cx="431313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F1AC64-B052-AA44-9FFA-523D4080C1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>
            <a:lvl1pPr algn="l">
              <a:defRPr sz="5400">
                <a:latin typeface="Arial"/>
                <a:cs typeface="Arial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05233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333333"/>
                </a:solidFill>
                <a:latin typeface="Arial"/>
                <a:cs typeface="Arial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1718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>
            <a:lvl1pPr algn="l"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B7BEF71-51F3-C94C-92AE-CA48B1A6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0134" y="4897120"/>
            <a:ext cx="5732585" cy="3479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35D9-7110-7C45-9F20-65AB113A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1415" y="4958378"/>
            <a:ext cx="3086100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4B5-A7AA-9749-A50B-A04A55AC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7330" y="4958378"/>
            <a:ext cx="431313" cy="167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F1AC64-B052-AA44-9FFA-523D4080C1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vcu-ppt-footer-gray.eps">
            <a:extLst>
              <a:ext uri="{FF2B5EF4-FFF2-40B4-BE49-F238E27FC236}">
                <a16:creationId xmlns:a16="http://schemas.microsoft.com/office/drawing/2014/main" id="{239BF7DB-0E61-6A4A-8806-648B4DEACCD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683929"/>
            <a:ext cx="3411413" cy="459569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14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5" r:id="rId3"/>
    <p:sldLayoutId id="2147483761" r:id="rId4"/>
    <p:sldLayoutId id="2147483762" r:id="rId5"/>
    <p:sldLayoutId id="2147483763" r:id="rId6"/>
    <p:sldLayoutId id="21474837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BA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CCCCC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CCCCC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CCCCC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CCCCC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CCCCC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FE2-1D5F-784B-9611-758BA5D92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Novel Support Vector Machines for Diverse Learning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1430-5AAC-B64B-94AE-C82C68447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157" y="2713548"/>
            <a:ext cx="7831956" cy="1241425"/>
          </a:xfrm>
        </p:spPr>
        <p:txBody>
          <a:bodyPr/>
          <a:lstStyle/>
          <a:p>
            <a:r>
              <a:rPr lang="en-US" sz="2000" dirty="0"/>
              <a:t>Gabriella Melki, PhD. Candidate, Virginia Commonwealth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678FB-13BD-A844-BE10-1FF9008BD275}"/>
              </a:ext>
            </a:extLst>
          </p:cNvPr>
          <p:cNvSpPr txBox="1"/>
          <p:nvPr/>
        </p:nvSpPr>
        <p:spPr>
          <a:xfrm>
            <a:off x="640157" y="3562299"/>
            <a:ext cx="3435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CCCC"/>
                </a:solidFill>
              </a:rPr>
              <a:t>Advisor: </a:t>
            </a:r>
            <a:r>
              <a:rPr lang="en-US" dirty="0">
                <a:solidFill>
                  <a:srgbClr val="E6E6E6"/>
                </a:solidFill>
              </a:rPr>
              <a:t>Dr. Alberto Cano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Assistant Professor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Virginia Commonwealth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B8F1-1142-8D4C-BA5B-3E2ED75B8E96}"/>
              </a:ext>
            </a:extLst>
          </p:cNvPr>
          <p:cNvSpPr txBox="1"/>
          <p:nvPr/>
        </p:nvSpPr>
        <p:spPr>
          <a:xfrm>
            <a:off x="4921223" y="3562299"/>
            <a:ext cx="3009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CCCC"/>
                </a:solidFill>
              </a:rPr>
              <a:t>Advisor:</a:t>
            </a:r>
            <a:r>
              <a:rPr lang="en-US" dirty="0">
                <a:solidFill>
                  <a:srgbClr val="E6E6E6"/>
                </a:solidFill>
              </a:rPr>
              <a:t> Dr. Sebastián Ventura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Professor</a:t>
            </a:r>
          </a:p>
          <a:p>
            <a:pPr algn="ctr"/>
            <a:r>
              <a:rPr lang="en-US" dirty="0">
                <a:solidFill>
                  <a:srgbClr val="E6E6E6"/>
                </a:solidFill>
              </a:rPr>
              <a:t>University of Córdoba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53F12-4703-AD4E-9FFE-0BAA559E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844590-51ED-F044-A6AD-456EC83A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C64-B052-AA44-9FFA-523D4080C1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0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16D0-2943-CF46-8799-53340E807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Multi-Instance SVM using Bag Representatives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BEBCA-F34A-BB42-ABD3-D8F4AF87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65974" y="4897120"/>
            <a:ext cx="5732585" cy="347980"/>
          </a:xfrm>
        </p:spPr>
        <p:txBody>
          <a:bodyPr/>
          <a:lstStyle/>
          <a:p>
            <a:r>
              <a:rPr lang="en-US" dirty="0"/>
              <a:t>G. Melki et al. “MIRSVM: Multi-Instance Support Vector Machine with Bag Representatives”. Pattern Recognition, vol. 79, 228-241, 2018.</a:t>
            </a:r>
          </a:p>
          <a:p>
            <a:endParaRPr lang="en-US" sz="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1BB6-5609-DD41-9923-5379588E6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SVM using Worst-Violators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0A55CD4-C387-774F-8F3D-D5AAC79BC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65974" y="4897120"/>
            <a:ext cx="5732585" cy="347980"/>
          </a:xfrm>
        </p:spPr>
        <p:txBody>
          <a:bodyPr/>
          <a:lstStyle/>
          <a:p>
            <a:r>
              <a:rPr lang="en-US" dirty="0"/>
              <a:t>G. Melki et al. “OLLAWV: </a:t>
            </a:r>
            <a:r>
              <a:rPr lang="en-US" dirty="0" err="1"/>
              <a:t>OnLine</a:t>
            </a:r>
            <a:r>
              <a:rPr lang="en-US" dirty="0"/>
              <a:t> Learning Algorithm using Worst-Violators”. Applied Soft Computing, vol. 66, 384-393, 2018.</a:t>
            </a:r>
          </a:p>
          <a:p>
            <a:endParaRPr lang="en-US" sz="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35D4-A48D-0840-8E96-3272DC53C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OLLAWV for Batched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9529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768B-9579-A04E-B14E-95B2F02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3796-6027-4E46-A428-21F7F50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106D-8C76-B14A-91C9-827912A51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4633" y="4922056"/>
            <a:ext cx="3086100" cy="168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A513-9E9D-684C-AA1C-C31965BD6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1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4981-48BF-6E48-AEBF-8F2949E4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7E68-03B4-F34B-AE92-855259B5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89430-3F45-484A-AD0E-F24361FDE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4633" y="4922056"/>
            <a:ext cx="3086100" cy="168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F857-3C15-1A44-BDC3-CC2AD145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1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DA9-1DEA-D146-A9E0-543A8EA4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C837ED-6194-2C42-92BF-D73C2C57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839" y="833378"/>
            <a:ext cx="5640512" cy="3706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b="1" dirty="0"/>
              <a:t>G. Melki</a:t>
            </a:r>
            <a:r>
              <a:rPr lang="en-US" sz="2000" dirty="0"/>
              <a:t>, A. Cano, V. </a:t>
            </a:r>
            <a:r>
              <a:rPr lang="en-US" sz="2000" dirty="0" err="1"/>
              <a:t>Kecman</a:t>
            </a:r>
            <a:r>
              <a:rPr lang="en-US" sz="2000" dirty="0"/>
              <a:t>, S. Ventura. “</a:t>
            </a:r>
            <a:r>
              <a:rPr lang="en-US" sz="2000" i="1" dirty="0"/>
              <a:t>Multi-target support vector regression via correlation regressor chains</a:t>
            </a:r>
            <a:r>
              <a:rPr lang="en-US" sz="2000" dirty="0"/>
              <a:t>”. Information Sciences, vol. 415-416, pp. 53–69, 2017. </a:t>
            </a:r>
          </a:p>
          <a:p>
            <a:pPr marL="0" indent="0">
              <a:buNone/>
            </a:pPr>
            <a:r>
              <a:rPr lang="en-US" sz="2000" dirty="0"/>
              <a:t>		Impact Factor: </a:t>
            </a:r>
            <a:r>
              <a:rPr lang="en-US" sz="2000" b="1" dirty="0"/>
              <a:t>4.832</a:t>
            </a:r>
          </a:p>
          <a:p>
            <a:pPr marL="0" indent="0">
              <a:buNone/>
            </a:pPr>
            <a:r>
              <a:rPr lang="en-US" sz="2000" dirty="0"/>
              <a:t>		Quartile: </a:t>
            </a:r>
            <a:r>
              <a:rPr lang="en-US" sz="2000" b="1" dirty="0"/>
              <a:t>Q1</a:t>
            </a:r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en-US" sz="2000" b="1" dirty="0"/>
              <a:t>G. Melki</a:t>
            </a:r>
            <a:r>
              <a:rPr lang="en-US" sz="2000" dirty="0"/>
              <a:t>, A. Cano, and S. Ventura. “</a:t>
            </a:r>
            <a:r>
              <a:rPr lang="en-US" sz="2000" i="1" dirty="0"/>
              <a:t>MIRSVM: Multi-Instance Support Vector Ma- chine with Bag Representatives</a:t>
            </a:r>
            <a:r>
              <a:rPr lang="en-US" sz="2000" dirty="0"/>
              <a:t>”. Pattern Recognition, vol. 79, pp. 228-241, 2018. </a:t>
            </a:r>
          </a:p>
          <a:p>
            <a:pPr marL="0" indent="0">
              <a:buNone/>
            </a:pPr>
            <a:r>
              <a:rPr lang="en-US" sz="2000" dirty="0"/>
              <a:t>		Impact Factor: </a:t>
            </a:r>
            <a:r>
              <a:rPr lang="en-US" sz="2000" b="1" dirty="0"/>
              <a:t>4.582</a:t>
            </a:r>
          </a:p>
          <a:p>
            <a:pPr marL="0" indent="0">
              <a:buNone/>
            </a:pPr>
            <a:r>
              <a:rPr lang="en-US" sz="2000" dirty="0"/>
              <a:t>		Quartile: </a:t>
            </a:r>
            <a:r>
              <a:rPr lang="en-US" sz="2000" b="1" dirty="0"/>
              <a:t>Q1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A111F-8E15-224A-8A19-A099D3DC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2" y="2894897"/>
            <a:ext cx="1100096" cy="1461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3D6ED-21C8-DD49-8515-042B06C3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82" y="959004"/>
            <a:ext cx="1100096" cy="156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7CDB82-450A-3641-95F4-57CB49B1D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4633" y="4922056"/>
            <a:ext cx="3086100" cy="168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50684D-8B65-894A-8794-0D1435C83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7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E79D-F6C5-854D-B5A8-D4E5B69F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76285-E28C-FF41-B1DC-50CB2853E673}"/>
              </a:ext>
            </a:extLst>
          </p:cNvPr>
          <p:cNvSpPr/>
          <p:nvPr/>
        </p:nvSpPr>
        <p:spPr>
          <a:xfrm>
            <a:off x="628651" y="967466"/>
            <a:ext cx="3801109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6EEC63-B358-C146-A979-1D5FEAE40E85}"/>
              </a:ext>
            </a:extLst>
          </p:cNvPr>
          <p:cNvSpPr/>
          <p:nvPr/>
        </p:nvSpPr>
        <p:spPr>
          <a:xfrm>
            <a:off x="4714239" y="967466"/>
            <a:ext cx="3801111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E01EE-3109-A042-B12F-CAA580ABFE8C}"/>
              </a:ext>
            </a:extLst>
          </p:cNvPr>
          <p:cNvSpPr/>
          <p:nvPr/>
        </p:nvSpPr>
        <p:spPr>
          <a:xfrm>
            <a:off x="628650" y="2889714"/>
            <a:ext cx="3801109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1C395-813A-C545-A9E8-9FF4945FEEF7}"/>
              </a:ext>
            </a:extLst>
          </p:cNvPr>
          <p:cNvSpPr/>
          <p:nvPr/>
        </p:nvSpPr>
        <p:spPr>
          <a:xfrm>
            <a:off x="4714240" y="2879772"/>
            <a:ext cx="3801111" cy="178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B703C-9B44-4447-8C0D-834DB598A788}"/>
              </a:ext>
            </a:extLst>
          </p:cNvPr>
          <p:cNvSpPr txBox="1"/>
          <p:nvPr/>
        </p:nvSpPr>
        <p:spPr>
          <a:xfrm>
            <a:off x="1361440" y="967466"/>
            <a:ext cx="3068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G. Melki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A. Cano, V.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Kecman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S. Ventura. “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Multi-target support vector regression via correlation regressor chains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”. Information Sciences, vol. 415-416, pp. 53–69, 2017.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Impact Factor: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4.832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Quartile: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A085D8-2AB2-8C43-B5D6-2875968C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3" y="1079255"/>
            <a:ext cx="1100096" cy="1564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655508C-F865-F44B-9B61-4146E0B2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4633" y="4922056"/>
            <a:ext cx="3086100" cy="168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F79D53-90FC-204C-8F13-4592FAE1F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414-EFE0-0146-B922-EAA286A9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BC78-A390-DA4C-BE10-E8FAA904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5975"/>
            <a:ext cx="7886700" cy="370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7974-725A-6E46-91CB-F5FBFB9E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E9FF-52B3-164B-B185-C0125879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F92F-8239-BD40-9A12-631CA3B8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025F4-CEEF-F444-9368-5C8B62BB2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7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49CD-AA09-9843-B3AA-1508D286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Multi-Target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CD43-7C1C-2443-914A-84780E89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392E-4422-6E46-B324-219E8B82D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F882-3ADE-654A-BF54-D3C757B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12EF-7FA9-9349-A510-48C97DC6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C986-F75E-C74A-A37A-4761CD57F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9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A4DA-7FD7-4545-BE29-5244C380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45E-7F64-8C4B-886A-E74DCDAD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5069-DA76-5346-AE2B-F15437A83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767E-E0EA-634E-9C25-BB0E490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0A09-9C4A-7247-BBD8-2F450D1C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7FF7-F847-9E4D-BD63-1C6F0B0F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4633" y="4922056"/>
            <a:ext cx="3086100" cy="168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56FD-71B3-C44F-A153-D8A52909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9A6-5EA8-984E-84DD-02EA4280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28C2-8222-7E41-B5F3-3CB6F7E5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19C8B-7942-1949-9D75-6128A80EF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4633" y="4922056"/>
            <a:ext cx="3086100" cy="168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47D56-D31D-3D42-BA4D-05A84BB52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5579" y="4868863"/>
            <a:ext cx="2057400" cy="274637"/>
          </a:xfrm>
        </p:spPr>
        <p:txBody>
          <a:bodyPr/>
          <a:lstStyle/>
          <a:p>
            <a:fld id="{51F1AC64-B052-AA44-9FFA-523D4080C1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1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2269-56C8-B447-9059-11C0E3FA1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Multi-Target SVR using Maximum Correlation Chains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35A8BB2-3539-9841-AF72-7131AFBDF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65974" y="4897120"/>
            <a:ext cx="5732585" cy="347980"/>
          </a:xfrm>
        </p:spPr>
        <p:txBody>
          <a:bodyPr/>
          <a:lstStyle/>
          <a:p>
            <a:pPr lvl="0" defTabSz="914400">
              <a:defRPr/>
            </a:pPr>
            <a:r>
              <a:rPr lang="en-US" dirty="0"/>
              <a:t>G. Melki et al. “Multi-target support vector regression via correlation regressor chains”. Information Sciences, vol. 415, pp. 53–69, 2017.</a:t>
            </a:r>
          </a:p>
          <a:p>
            <a:endParaRPr lang="en-US" sz="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598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8952</TotalTime>
  <Words>357</Words>
  <Application>Microsoft Macintosh PowerPoint</Application>
  <PresentationFormat>On-screen Show (16:9)</PresentationFormat>
  <Paragraphs>59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2_Custom Design</vt:lpstr>
      <vt:lpstr>Novel Support Vector Machines for Diverse Learning Paradigms</vt:lpstr>
      <vt:lpstr>Motivation</vt:lpstr>
      <vt:lpstr>Traditional Supervised Learning</vt:lpstr>
      <vt:lpstr>Multi-Target Learning</vt:lpstr>
      <vt:lpstr>Multi-Instance Learning</vt:lpstr>
      <vt:lpstr>Data Stream Learning</vt:lpstr>
      <vt:lpstr>Contributions</vt:lpstr>
      <vt:lpstr>Agenda</vt:lpstr>
      <vt:lpstr>Multi-Target SVR using Maximum Correlation Chains</vt:lpstr>
      <vt:lpstr>Multi-Instance SVM using Bag Representatives</vt:lpstr>
      <vt:lpstr>Online SVM using Worst-Violators</vt:lpstr>
      <vt:lpstr>OLLAWV for Batched Data Streams</vt:lpstr>
      <vt:lpstr>Conclusions</vt:lpstr>
      <vt:lpstr>Future Work</vt:lpstr>
      <vt:lpstr>Publications</vt:lpstr>
      <vt:lpstr>Publications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Melki</dc:creator>
  <cp:lastModifiedBy>Gabriella Melki</cp:lastModifiedBy>
  <cp:revision>811</cp:revision>
  <cp:lastPrinted>2018-04-16T09:12:53Z</cp:lastPrinted>
  <dcterms:created xsi:type="dcterms:W3CDTF">2018-03-13T10:23:44Z</dcterms:created>
  <dcterms:modified xsi:type="dcterms:W3CDTF">2018-08-30T19:59:51Z</dcterms:modified>
</cp:coreProperties>
</file>