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6" r:id="rId4"/>
    <p:sldId id="275" r:id="rId5"/>
    <p:sldId id="260" r:id="rId6"/>
    <p:sldId id="261" r:id="rId7"/>
    <p:sldId id="263" r:id="rId8"/>
    <p:sldId id="264" r:id="rId9"/>
    <p:sldId id="265" r:id="rId10"/>
    <p:sldId id="269" r:id="rId11"/>
    <p:sldId id="273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4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73D6-B641-4455-92B1-78FB8CFEE4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4DF8-6F8B-4DDA-8870-7B3AA742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7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25F3-38AE-249A-1FAD-B8855223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Reliable Frontends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591D6-D215-9368-B61D-125B3748E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 into JavaScript Frontend Testing</a:t>
            </a:r>
          </a:p>
        </p:txBody>
      </p:sp>
    </p:spTree>
    <p:extLst>
      <p:ext uri="{BB962C8B-B14F-4D97-AF65-F5344CB8AC3E}">
        <p14:creationId xmlns:p14="http://schemas.microsoft.com/office/powerpoint/2010/main" val="244347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B37E5-618F-4D07-2AF3-EA23F04FA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write a testable frontend code.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2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BD4-9C0E-0E2A-20A3-FBEC3725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351E-C78D-229C-88E4-D530C447A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BD4-9C0E-0E2A-20A3-FBEC3725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351E-C78D-229C-88E4-D530C447A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and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90058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2473-24F2-FDDA-1A9A-DBBB2E2C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035C-9057-5DA1-B8E4-8976B843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Ocariza</a:t>
            </a:r>
            <a:r>
              <a:rPr lang="en-US" dirty="0"/>
              <a:t>, </a:t>
            </a:r>
            <a:r>
              <a:rPr lang="en-US" dirty="0" err="1"/>
              <a:t>Frolin</a:t>
            </a:r>
            <a:r>
              <a:rPr lang="en-US" dirty="0"/>
              <a:t> &amp; Bajaj, Kartik &amp; </a:t>
            </a:r>
            <a:r>
              <a:rPr lang="en-US" dirty="0" err="1"/>
              <a:t>Pattabiraman</a:t>
            </a:r>
            <a:r>
              <a:rPr lang="en-US" dirty="0"/>
              <a:t>, Karthik &amp; Mesbah, Ali. (2016). A Study of Causes and Consequences of Client-Side JavaScript Bugs. IEEE Transactions on Software Engineering. 43. 1-1. 10.1109/TSE.2016.2586066. </a:t>
            </a:r>
          </a:p>
        </p:txBody>
      </p:sp>
    </p:spTree>
    <p:extLst>
      <p:ext uri="{BB962C8B-B14F-4D97-AF65-F5344CB8AC3E}">
        <p14:creationId xmlns:p14="http://schemas.microsoft.com/office/powerpoint/2010/main" val="285574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4F1E-F85C-6399-AA74-E93C855F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4398-87D3-8678-71EC-617D41A2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JavaScript applications</a:t>
            </a:r>
          </a:p>
          <a:p>
            <a:r>
              <a:rPr lang="en-US" dirty="0"/>
              <a:t>Writing tests for Frontend logic</a:t>
            </a:r>
          </a:p>
          <a:p>
            <a:r>
              <a:rPr lang="en-US" dirty="0"/>
              <a:t>Unit/Integration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57079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DAD9-BAF2-C847-FC32-366AEBB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JavaScript ??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9013C-3E13-ED05-2914-AC114834D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7636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&gt; </a:t>
            </a:r>
            <a:r>
              <a:rPr lang="en-US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&lt; 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 </a:t>
            </a:r>
            <a:r>
              <a:rPr lang="en-US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'5'</a:t>
            </a:r>
            <a:endParaRPr lang="en-U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&lt; </a:t>
            </a:r>
            <a:r>
              <a:rPr lang="en-US" sz="1600" dirty="0">
                <a:solidFill>
                  <a:srgbClr val="00B050"/>
                </a:solidFill>
              </a:rPr>
              <a:t>‘55’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en-US" sz="1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&lt; </a:t>
            </a:r>
            <a:r>
              <a:rPr lang="en-US" sz="1600" dirty="0">
                <a:solidFill>
                  <a:srgbClr val="00B050"/>
                </a:solidFill>
              </a:rPr>
              <a:t>‘55’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en-US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'5'</a:t>
            </a:r>
            <a:endParaRPr lang="en-U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&lt; </a:t>
            </a:r>
            <a:r>
              <a:rPr lang="en-US" sz="1600" dirty="0">
                <a:solidFill>
                  <a:srgbClr val="7030A0"/>
                </a:solidFill>
              </a:rPr>
              <a:t>10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pic>
        <p:nvPicPr>
          <p:cNvPr id="8" name="Content Placeholder 7" descr="A person with long hair and beard&#10;&#10;Description automatically generated">
            <a:extLst>
              <a:ext uri="{FF2B5EF4-FFF2-40B4-BE49-F238E27FC236}">
                <a16:creationId xmlns:a16="http://schemas.microsoft.com/office/drawing/2014/main" id="{B5374463-2FA6-F9EC-329F-ABE2B0227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89" y="2121048"/>
            <a:ext cx="4318222" cy="2679838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FC8FF5B-DE66-02AF-8C48-E5B06478280B}"/>
              </a:ext>
            </a:extLst>
          </p:cNvPr>
          <p:cNvSpPr txBox="1">
            <a:spLocks/>
          </p:cNvSpPr>
          <p:nvPr/>
        </p:nvSpPr>
        <p:spPr>
          <a:xfrm>
            <a:off x="3302924" y="1784060"/>
            <a:ext cx="21682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&gt; </a:t>
            </a:r>
            <a:r>
              <a:rPr lang="en-US" sz="1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 </a:t>
            </a:r>
            <a:r>
              <a:rPr lang="en-US" sz="1600" dirty="0">
                <a:solidFill>
                  <a:schemeClr val="accent6"/>
                </a:solidFill>
              </a:rPr>
              <a:t>‘55’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dirty="0"/>
              <a:t>&gt; </a:t>
            </a:r>
            <a:r>
              <a:rPr lang="en-US" sz="1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1600" dirty="0"/>
              <a:t>&lt; </a:t>
            </a:r>
            <a:r>
              <a:rPr lang="en-US" sz="1600" dirty="0">
                <a:solidFill>
                  <a:srgbClr val="7030A0"/>
                </a:solidFill>
              </a:rPr>
              <a:t>10</a:t>
            </a:r>
          </a:p>
          <a:p>
            <a:pPr marL="0" indent="0">
              <a:buNone/>
            </a:pPr>
            <a:endParaRPr lang="en-U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&gt;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NaN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===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NaN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&lt; </a:t>
            </a:r>
            <a:r>
              <a:rPr lang="en-US" sz="1600" dirty="0">
                <a:solidFill>
                  <a:srgbClr val="7030A0"/>
                </a:solidFill>
              </a:rPr>
              <a:t>false</a:t>
            </a:r>
          </a:p>
          <a:p>
            <a:pPr marL="0" indent="0">
              <a:buNone/>
            </a:pPr>
            <a:endParaRPr lang="en-U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97CF-FBB0-7F94-D561-35F8B665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Bugs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5DC1-79B7-7A7B-284D-98DAE6C287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83% </a:t>
            </a:r>
            <a:r>
              <a:rPr lang="en-US" dirty="0"/>
              <a:t>of JavaScript faults are caused by errors manually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introduced by JavaScript code programmers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Around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68% </a:t>
            </a:r>
            <a:r>
              <a:rPr lang="en-US" dirty="0"/>
              <a:t>of JavaScript faults are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DOM-related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DOM-related faults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take longer </a:t>
            </a:r>
            <a:r>
              <a:rPr lang="en-US" dirty="0"/>
              <a:t>to fix than non-DOM-related faults.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9BC80-2215-91A5-F5E3-1252DCF81A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8699" y="1825625"/>
            <a:ext cx="500860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3A642-D880-A636-A801-7966A24D6126}"/>
              </a:ext>
            </a:extLst>
          </p:cNvPr>
          <p:cNvSpPr txBox="1"/>
          <p:nvPr/>
        </p:nvSpPr>
        <p:spPr>
          <a:xfrm>
            <a:off x="6860926" y="6311900"/>
            <a:ext cx="428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A Study of Causes and Consequences of Client-Side JavaScript Bugs</a:t>
            </a:r>
          </a:p>
        </p:txBody>
      </p:sp>
    </p:spTree>
    <p:extLst>
      <p:ext uri="{BB962C8B-B14F-4D97-AF65-F5344CB8AC3E}">
        <p14:creationId xmlns:p14="http://schemas.microsoft.com/office/powerpoint/2010/main" val="251698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C220-DC4C-0450-4530-332D1C8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&amp; How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D07C-E747-0C6E-12E0-6C1C55B8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should be tested in frontends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they should be tested ?</a:t>
            </a:r>
          </a:p>
        </p:txBody>
      </p:sp>
    </p:spTree>
    <p:extLst>
      <p:ext uri="{BB962C8B-B14F-4D97-AF65-F5344CB8AC3E}">
        <p14:creationId xmlns:p14="http://schemas.microsoft.com/office/powerpoint/2010/main" val="120569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1824037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asked Chat GPT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FC5D9-D24E-EC4F-3E55-5702847E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424237"/>
            <a:ext cx="3932237" cy="1866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 a currency converter.</a:t>
            </a:r>
          </a:p>
        </p:txBody>
      </p:sp>
      <p:pic>
        <p:nvPicPr>
          <p:cNvPr id="16" name="Picture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8360FE7-7DA2-EEC2-56DC-E4BF8B8C61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" t="-23654" r="-2084" b="-14138"/>
          <a:stretch/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63833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481137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FC5D9-D24E-EC4F-3E55-5702847E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3252787"/>
            <a:ext cx="3932237" cy="18669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have title “Currency Converter”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have heading “Currency Converter”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have a label “From (LKR)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convert when convert button clicked.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Button text should be clear when convert is clicked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Converted amounts should have tailing $/€‎ signs </a:t>
            </a:r>
          </a:p>
        </p:txBody>
      </p:sp>
      <p:pic>
        <p:nvPicPr>
          <p:cNvPr id="16" name="Picture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8360FE7-7DA2-EEC2-56DC-E4BF8B8C61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" t="-23654" r="-2084" b="-14138"/>
          <a:stretch/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117599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A7-3F27-2C69-C5DF-D527A2F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257362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FC5D9-D24E-EC4F-3E55-5702847E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2022474"/>
            <a:ext cx="4478339" cy="2765425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Button text should be clear when convert is clicked.</a:t>
            </a:r>
          </a:p>
          <a:p>
            <a:endParaRPr lang="en-US" sz="6400" dirty="0">
              <a:solidFill>
                <a:schemeClr val="bg1"/>
              </a:solidFill>
            </a:endParaRPr>
          </a:p>
          <a:p>
            <a:r>
              <a:rPr lang="en-US" sz="6400" dirty="0">
                <a:solidFill>
                  <a:schemeClr val="bg1"/>
                </a:solidFill>
              </a:rPr>
              <a:t>Simulate a click when button text is “convert” &amp;</a:t>
            </a:r>
          </a:p>
          <a:p>
            <a:r>
              <a:rPr lang="en-US" sz="6400" dirty="0">
                <a:solidFill>
                  <a:schemeClr val="bg1"/>
                </a:solidFill>
              </a:rPr>
              <a:t>check the button text is changed to “clear”.</a:t>
            </a:r>
          </a:p>
          <a:p>
            <a:endParaRPr lang="en-US" sz="6400" dirty="0">
              <a:solidFill>
                <a:schemeClr val="bg1"/>
              </a:solidFill>
            </a:endParaRPr>
          </a:p>
          <a:p>
            <a:r>
              <a:rPr lang="en-US" sz="64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convertBtn</a:t>
            </a:r>
            <a:r>
              <a:rPr lang="en-US" sz="6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btnText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convertBtn</a:t>
            </a:r>
            <a:r>
              <a:rPr lang="en-US" sz="6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btnText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'clear'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pass the test</a:t>
            </a:r>
            <a:endParaRPr lang="en-US" sz="6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6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fail the test</a:t>
            </a:r>
            <a:endParaRPr lang="en-US" sz="6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Placeholder 6" descr="chat GPT's implementation">
            <a:extLst>
              <a:ext uri="{FF2B5EF4-FFF2-40B4-BE49-F238E27FC236}">
                <a16:creationId xmlns:a16="http://schemas.microsoft.com/office/drawing/2014/main" id="{CEC77C7C-8274-0AA0-E5A9-CB841BC72B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50" t="-598" r="-37676" b="352"/>
          <a:stretch/>
        </p:blipFill>
        <p:spPr>
          <a:xfrm>
            <a:off x="5802313" y="968375"/>
            <a:ext cx="6172200" cy="4873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56515-80DA-A5A7-26E7-A2F0417DA00E}"/>
              </a:ext>
            </a:extLst>
          </p:cNvPr>
          <p:cNvSpPr txBox="1"/>
          <p:nvPr/>
        </p:nvSpPr>
        <p:spPr>
          <a:xfrm>
            <a:off x="7372350" y="6076950"/>
            <a:ext cx="336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Chat GPT’s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9795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B78E-B9B3-05B0-2028-04779DE4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0E18-ACEE-7937-FED4-97605E759E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Fixtures and testcases</a:t>
            </a:r>
          </a:p>
          <a:p>
            <a:r>
              <a:rPr lang="en-US" dirty="0"/>
              <a:t>BDD</a:t>
            </a:r>
          </a:p>
          <a:p>
            <a:r>
              <a:rPr lang="en-US" dirty="0"/>
              <a:t>Stub Types</a:t>
            </a:r>
          </a:p>
          <a:p>
            <a:r>
              <a:rPr lang="en-US" dirty="0"/>
              <a:t>Test framework</a:t>
            </a:r>
          </a:p>
          <a:p>
            <a:r>
              <a:rPr lang="en-US" dirty="0"/>
              <a:t>Assertion Library</a:t>
            </a:r>
          </a:p>
          <a:p>
            <a:r>
              <a:rPr lang="en-US" dirty="0"/>
              <a:t>Test Runner</a:t>
            </a:r>
          </a:p>
          <a:p>
            <a:r>
              <a:rPr lang="en-US" dirty="0"/>
              <a:t>Test Environment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A diagram of a software testing pyramid&#10;&#10;Description automatically generated">
            <a:extLst>
              <a:ext uri="{FF2B5EF4-FFF2-40B4-BE49-F238E27FC236}">
                <a16:creationId xmlns:a16="http://schemas.microsoft.com/office/drawing/2014/main" id="{6222AB90-ABB1-D72B-745F-30D934160B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65" y="1825625"/>
            <a:ext cx="4771869" cy="4351338"/>
          </a:xfrm>
        </p:spPr>
      </p:pic>
    </p:spTree>
    <p:extLst>
      <p:ext uri="{BB962C8B-B14F-4D97-AF65-F5344CB8AC3E}">
        <p14:creationId xmlns:p14="http://schemas.microsoft.com/office/powerpoint/2010/main" val="87639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10632</TotalTime>
  <Words>356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Reliable Frontends</vt:lpstr>
      <vt:lpstr>The Focus</vt:lpstr>
      <vt:lpstr>JavaScript ??</vt:lpstr>
      <vt:lpstr>Client-side Bugs Analysis</vt:lpstr>
      <vt:lpstr>What? &amp; How ?</vt:lpstr>
      <vt:lpstr>I asked Chat GPT</vt:lpstr>
      <vt:lpstr>What?</vt:lpstr>
      <vt:lpstr>How?</vt:lpstr>
      <vt:lpstr>Buzz words</vt:lpstr>
      <vt:lpstr>Demo 1</vt:lpstr>
      <vt:lpstr>Demo 2</vt:lpstr>
      <vt:lpstr>Demo 3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Frontends</dc:title>
  <dc:creator>Chatura Basika De silva</dc:creator>
  <cp:lastModifiedBy>Chatura Basika De silva</cp:lastModifiedBy>
  <cp:revision>4</cp:revision>
  <dcterms:created xsi:type="dcterms:W3CDTF">2023-08-26T05:16:03Z</dcterms:created>
  <dcterms:modified xsi:type="dcterms:W3CDTF">2023-09-03T11:56:46Z</dcterms:modified>
</cp:coreProperties>
</file>