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4" r:id="rId7"/>
    <p:sldId id="265" r:id="rId8"/>
    <p:sldId id="266" r:id="rId9"/>
    <p:sldId id="260" r:id="rId10"/>
    <p:sldId id="267" r:id="rId11"/>
    <p:sldId id="268" r:id="rId12"/>
    <p:sldId id="271" r:id="rId13"/>
    <p:sldId id="270" r:id="rId14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327F-6531-4C74-BCF5-BC31A62120E2}" type="datetimeFigureOut">
              <a:rPr lang="it-CH" smtClean="0"/>
              <a:t>27.12.2017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AFF0-7BD7-4846-BAD6-517C0A15C61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4594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327F-6531-4C74-BCF5-BC31A62120E2}" type="datetimeFigureOut">
              <a:rPr lang="it-CH" smtClean="0"/>
              <a:t>27.12.2017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AFF0-7BD7-4846-BAD6-517C0A15C61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1861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327F-6531-4C74-BCF5-BC31A62120E2}" type="datetimeFigureOut">
              <a:rPr lang="it-CH" smtClean="0"/>
              <a:t>27.12.2017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AFF0-7BD7-4846-BAD6-517C0A15C61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2829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327F-6531-4C74-BCF5-BC31A62120E2}" type="datetimeFigureOut">
              <a:rPr lang="it-CH" smtClean="0"/>
              <a:t>27.12.2017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AFF0-7BD7-4846-BAD6-517C0A15C61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3071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327F-6531-4C74-BCF5-BC31A62120E2}" type="datetimeFigureOut">
              <a:rPr lang="it-CH" smtClean="0"/>
              <a:t>27.12.2017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AFF0-7BD7-4846-BAD6-517C0A15C61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0659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327F-6531-4C74-BCF5-BC31A62120E2}" type="datetimeFigureOut">
              <a:rPr lang="it-CH" smtClean="0"/>
              <a:t>27.12.2017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AFF0-7BD7-4846-BAD6-517C0A15C61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1721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327F-6531-4C74-BCF5-BC31A62120E2}" type="datetimeFigureOut">
              <a:rPr lang="it-CH" smtClean="0"/>
              <a:t>27.12.2017</a:t>
            </a:fld>
            <a:endParaRPr lang="it-CH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AFF0-7BD7-4846-BAD6-517C0A15C61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3910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327F-6531-4C74-BCF5-BC31A62120E2}" type="datetimeFigureOut">
              <a:rPr lang="it-CH" smtClean="0"/>
              <a:t>27.12.2017</a:t>
            </a:fld>
            <a:endParaRPr lang="it-CH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AFF0-7BD7-4846-BAD6-517C0A15C61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9178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327F-6531-4C74-BCF5-BC31A62120E2}" type="datetimeFigureOut">
              <a:rPr lang="it-CH" smtClean="0"/>
              <a:t>27.12.2017</a:t>
            </a:fld>
            <a:endParaRPr lang="it-CH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AFF0-7BD7-4846-BAD6-517C0A15C61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6122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327F-6531-4C74-BCF5-BC31A62120E2}" type="datetimeFigureOut">
              <a:rPr lang="it-CH" smtClean="0"/>
              <a:t>27.12.2017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AFF0-7BD7-4846-BAD6-517C0A15C61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710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327F-6531-4C74-BCF5-BC31A62120E2}" type="datetimeFigureOut">
              <a:rPr lang="it-CH" smtClean="0"/>
              <a:t>27.12.2017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AFF0-7BD7-4846-BAD6-517C0A15C61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394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F327F-6531-4C74-BCF5-BC31A62120E2}" type="datetimeFigureOut">
              <a:rPr lang="it-CH" smtClean="0"/>
              <a:t>27.12.2017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0AFF0-7BD7-4846-BAD6-517C0A15C61E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8290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Data science</a:t>
            </a:r>
            <a:endParaRPr lang="it-CH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Simone </a:t>
            </a:r>
            <a:r>
              <a:rPr lang="it-CH" dirty="0" err="1" smtClean="0"/>
              <a:t>Mellace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333347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Classificazione – 2 </a:t>
            </a:r>
            <a:r>
              <a:rPr lang="it-CH" dirty="0" err="1" smtClean="0"/>
              <a:t>attr</a:t>
            </a:r>
            <a:r>
              <a:rPr lang="it-CH" dirty="0" smtClean="0"/>
              <a:t>.</a:t>
            </a:r>
            <a:endParaRPr lang="it-CH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531" y="4224810"/>
            <a:ext cx="3289394" cy="2114610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1034704" y="163259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 err="1" smtClean="0"/>
              <a:t>kNN</a:t>
            </a:r>
            <a:endParaRPr lang="it-CH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568303" y="1632598"/>
            <a:ext cx="125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 err="1" smtClean="0"/>
              <a:t>NaiveBayes</a:t>
            </a:r>
            <a:endParaRPr lang="it-CH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1055672" y="3932017"/>
            <a:ext cx="5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 smtClean="0"/>
              <a:t>Part</a:t>
            </a:r>
            <a:endParaRPr lang="it-CH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5824733" y="3932017"/>
            <a:ext cx="1604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 smtClean="0"/>
              <a:t>Random </a:t>
            </a:r>
            <a:r>
              <a:rPr lang="it-CH" dirty="0" err="1" smtClean="0"/>
              <a:t>Forest</a:t>
            </a:r>
            <a:endParaRPr lang="it-CH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059" y="4193629"/>
            <a:ext cx="3337898" cy="214579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530" y="1397100"/>
            <a:ext cx="3160733" cy="20319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20" y="1182833"/>
            <a:ext cx="3494037" cy="2246167"/>
          </a:xfrm>
          <a:prstGeom prst="rect">
            <a:avLst/>
          </a:prstGeom>
        </p:spPr>
      </p:pic>
      <p:sp>
        <p:nvSpPr>
          <p:cNvPr id="16" name="CasellaDiTesto 15"/>
          <p:cNvSpPr txBox="1"/>
          <p:nvPr/>
        </p:nvSpPr>
        <p:spPr>
          <a:xfrm>
            <a:off x="1043520" y="2001930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1100" dirty="0" smtClean="0"/>
              <a:t>K = 91 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45807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Classificazione – </a:t>
            </a:r>
            <a:r>
              <a:rPr lang="it-CH" dirty="0" smtClean="0"/>
              <a:t>Random </a:t>
            </a:r>
            <a:r>
              <a:rPr lang="it-CH" dirty="0" err="1" smtClean="0"/>
              <a:t>Forest</a:t>
            </a:r>
            <a:endParaRPr lang="it-CH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516004" y="4632933"/>
            <a:ext cx="916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1400" dirty="0" smtClean="0"/>
              <a:t>2 attributi</a:t>
            </a:r>
            <a:endParaRPr lang="it-CH" sz="14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590753" y="4648809"/>
            <a:ext cx="1369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1400" dirty="0" err="1" smtClean="0"/>
              <a:t>Attr</a:t>
            </a:r>
            <a:r>
              <a:rPr lang="it-CH" sz="1400" dirty="0" smtClean="0"/>
              <a:t>. % tiri home</a:t>
            </a:r>
            <a:endParaRPr lang="it-CH" sz="140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9665502" y="4648809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1400" dirty="0" err="1" smtClean="0"/>
              <a:t>Attr</a:t>
            </a:r>
            <a:r>
              <a:rPr lang="it-CH" sz="1400" dirty="0" smtClean="0"/>
              <a:t>. Differenza reti</a:t>
            </a:r>
            <a:endParaRPr lang="it-CH" sz="1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573" y="2247161"/>
            <a:ext cx="3763870" cy="2419631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6" y="2237787"/>
            <a:ext cx="3778454" cy="242900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497" y="2237787"/>
            <a:ext cx="3779051" cy="242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77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Classificazione – 2 </a:t>
            </a:r>
            <a:r>
              <a:rPr lang="it-CH" dirty="0" err="1" smtClean="0"/>
              <a:t>attr</a:t>
            </a:r>
            <a:r>
              <a:rPr lang="it-CH" dirty="0" smtClean="0"/>
              <a:t>. Random </a:t>
            </a:r>
            <a:r>
              <a:rPr lang="it-CH" dirty="0" err="1" smtClean="0"/>
              <a:t>Forest</a:t>
            </a:r>
            <a:endParaRPr lang="it-CH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534014" y="5179899"/>
            <a:ext cx="916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1400" dirty="0" smtClean="0"/>
              <a:t>2 attributi</a:t>
            </a:r>
            <a:endParaRPr lang="it-CH" sz="14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96" y="1448860"/>
            <a:ext cx="5537379" cy="355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42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73577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Introduzione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 smtClean="0"/>
          </a:p>
          <a:p>
            <a:r>
              <a:rPr lang="it-CH" dirty="0" err="1" smtClean="0"/>
              <a:t>Dataset</a:t>
            </a:r>
            <a:r>
              <a:rPr lang="it-CH" dirty="0" smtClean="0"/>
              <a:t> usato</a:t>
            </a:r>
          </a:p>
          <a:p>
            <a:endParaRPr lang="it-CH" dirty="0"/>
          </a:p>
          <a:p>
            <a:r>
              <a:rPr lang="it-CH" dirty="0" smtClean="0"/>
              <a:t>Risultati</a:t>
            </a:r>
          </a:p>
          <a:p>
            <a:pPr lvl="1"/>
            <a:r>
              <a:rPr lang="it-CH" dirty="0" smtClean="0"/>
              <a:t>Analisi esplorativa</a:t>
            </a:r>
          </a:p>
          <a:p>
            <a:pPr lvl="1"/>
            <a:r>
              <a:rPr lang="it-CH" dirty="0" smtClean="0"/>
              <a:t>Classificazione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79798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 smtClean="0"/>
              <a:t>Dataset</a:t>
            </a:r>
            <a:endParaRPr lang="it-CH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5364007"/>
            <a:ext cx="10837985" cy="7078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HomeTeam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AwayTeam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FTHG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FTAG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FTR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HTHG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HTAG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HTR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HS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HST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AST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HF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AY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B365H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B365D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B365A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BWH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BWD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BWA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IWH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IWD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IWA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LBH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LBD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LBA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PSH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PSD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PSA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WHH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WHD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WHA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VCH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VCA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Bb1X2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BbMxH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BbAvH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BbMxD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BbAvD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BbMxA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BbAvA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BbOU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BbMx&gt;2.5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BbAv&gt;2.5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BbMx&lt;2.5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BbAv&lt;2.5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BbAH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BbAHh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BbMxAHH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BbAvAHH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BbMxAHA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BbAvAHA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PSCH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PSCD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PSCA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20/08/16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Juventus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Fiorentina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1.5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4.2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1.48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7.75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1.5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6.1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1.48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7.5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1.51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4.26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8.24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1.5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1.5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4.2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1.53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1.48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4.37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4.1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8.24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7.49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2.11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2.01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1.87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1.78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1.85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1.82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2.11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2.04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1.51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4.15</a:t>
            </a:r>
            <a:r>
              <a:rPr kumimoji="0" lang="it-CH" altLang="it-CH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it-CH" altLang="it-CH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8.61</a:t>
            </a:r>
            <a:endParaRPr kumimoji="0" lang="it-CH" altLang="it-CH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dirty="0" smtClean="0"/>
              <a:t>Serie A, stagione 2016-2017</a:t>
            </a:r>
          </a:p>
          <a:p>
            <a:endParaRPr lang="it-CH" dirty="0" smtClean="0"/>
          </a:p>
          <a:p>
            <a:r>
              <a:rPr lang="it-CH" dirty="0" smtClean="0"/>
              <a:t>380 osservazioni</a:t>
            </a:r>
          </a:p>
          <a:p>
            <a:endParaRPr lang="it-CH" dirty="0" smtClean="0"/>
          </a:p>
          <a:p>
            <a:r>
              <a:rPr lang="it-CH" dirty="0" smtClean="0"/>
              <a:t>62 attributi effettivi</a:t>
            </a:r>
          </a:p>
          <a:p>
            <a:pPr lvl="1"/>
            <a:r>
              <a:rPr lang="it-CH" dirty="0" smtClean="0"/>
              <a:t>Dati partita</a:t>
            </a:r>
          </a:p>
          <a:p>
            <a:pPr lvl="1"/>
            <a:r>
              <a:rPr lang="it-CH" dirty="0" smtClean="0"/>
              <a:t>Previsioni scommesse</a:t>
            </a:r>
          </a:p>
        </p:txBody>
      </p:sp>
    </p:spTree>
    <p:extLst>
      <p:ext uri="{BB962C8B-B14F-4D97-AF65-F5344CB8AC3E}">
        <p14:creationId xmlns:p14="http://schemas.microsoft.com/office/powerpoint/2010/main" val="69490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Risultati – Analisi esplorativa</a:t>
            </a:r>
            <a:endParaRPr lang="it-CH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31" y="1825625"/>
            <a:ext cx="8675337" cy="4351338"/>
          </a:xfrm>
        </p:spPr>
      </p:pic>
    </p:spTree>
    <p:extLst>
      <p:ext uri="{BB962C8B-B14F-4D97-AF65-F5344CB8AC3E}">
        <p14:creationId xmlns:p14="http://schemas.microsoft.com/office/powerpoint/2010/main" val="366408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Risultati – Analisi esplorativa</a:t>
            </a:r>
            <a:endParaRPr lang="it-CH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90688"/>
            <a:ext cx="7427955" cy="4775114"/>
          </a:xfrm>
        </p:spPr>
      </p:pic>
      <p:sp>
        <p:nvSpPr>
          <p:cNvPr id="7" name="CasellaDiTesto 6"/>
          <p:cNvSpPr txBox="1"/>
          <p:nvPr/>
        </p:nvSpPr>
        <p:spPr>
          <a:xfrm>
            <a:off x="5508381" y="2825170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1050" dirty="0" smtClean="0"/>
              <a:t>Napoli</a:t>
            </a:r>
            <a:endParaRPr lang="it-CH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3263570" y="4312100"/>
            <a:ext cx="6399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1050" dirty="0" smtClean="0"/>
              <a:t>Palermo</a:t>
            </a:r>
            <a:endParaRPr lang="it-CH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190327" y="3785287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1050" dirty="0" smtClean="0"/>
              <a:t>Sassuolo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6186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Risultati – Analisi esplorativa</a:t>
            </a:r>
            <a:endParaRPr lang="it-CH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1752"/>
            <a:ext cx="9435555" cy="4288440"/>
          </a:xfrm>
          <a:prstGeom prst="rect">
            <a:avLst/>
          </a:prstGeom>
        </p:spPr>
      </p:pic>
      <p:sp>
        <p:nvSpPr>
          <p:cNvPr id="6" name="Casella di testo 2"/>
          <p:cNvSpPr txBox="1">
            <a:spLocks noChangeArrowheads="1"/>
          </p:cNvSpPr>
          <p:nvPr/>
        </p:nvSpPr>
        <p:spPr bwMode="auto">
          <a:xfrm>
            <a:off x="9590131" y="4877924"/>
            <a:ext cx="2419350" cy="8168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it-CH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Numero di osservazioni: </a:t>
            </a:r>
            <a:r>
              <a:rPr lang="it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380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it-CH" sz="1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Intercept</a:t>
            </a:r>
            <a:r>
              <a:rPr lang="it-CH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</a:t>
            </a:r>
            <a:r>
              <a:rPr lang="it-CH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0.1594</a:t>
            </a:r>
            <a:endParaRPr lang="it-CH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it-CH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Slope</a:t>
            </a:r>
            <a:r>
              <a:rPr lang="it-CH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(w</a:t>
            </a:r>
            <a:r>
              <a:rPr lang="it-CH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0.2995</a:t>
            </a:r>
            <a:endParaRPr lang="it-CH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it-CH" sz="1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Coeff</a:t>
            </a:r>
            <a:r>
              <a:rPr lang="it-CH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it-CH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it-CH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correlazione: 0.5515</a:t>
            </a:r>
            <a:endParaRPr lang="it-CH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Risultati – Analisi esplorativa</a:t>
            </a:r>
            <a:endParaRPr lang="it-CH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206" y="1611840"/>
            <a:ext cx="7263199" cy="4669200"/>
          </a:xfrm>
        </p:spPr>
      </p:pic>
    </p:spTree>
    <p:extLst>
      <p:ext uri="{BB962C8B-B14F-4D97-AF65-F5344CB8AC3E}">
        <p14:creationId xmlns:p14="http://schemas.microsoft.com/office/powerpoint/2010/main" val="2488658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Risultati – Analisi esplorativa</a:t>
            </a:r>
            <a:endParaRPr lang="it-CH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827" y="1526522"/>
            <a:ext cx="7529384" cy="4840319"/>
          </a:xfrm>
        </p:spPr>
      </p:pic>
    </p:spTree>
    <p:extLst>
      <p:ext uri="{BB962C8B-B14F-4D97-AF65-F5344CB8AC3E}">
        <p14:creationId xmlns:p14="http://schemas.microsoft.com/office/powerpoint/2010/main" val="2878457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Risultati – Classificazione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CH" dirty="0" smtClean="0"/>
              <a:t>Problema:</a:t>
            </a:r>
          </a:p>
          <a:p>
            <a:pPr lvl="1"/>
            <a:r>
              <a:rPr lang="it-CH" dirty="0" smtClean="0"/>
              <a:t>Capire chi vince dato:</a:t>
            </a:r>
          </a:p>
          <a:p>
            <a:pPr lvl="2"/>
            <a:r>
              <a:rPr lang="it-CH" dirty="0" smtClean="0"/>
              <a:t>Differenza </a:t>
            </a:r>
            <a:r>
              <a:rPr lang="it-CH" dirty="0" err="1" smtClean="0"/>
              <a:t>goals</a:t>
            </a:r>
            <a:r>
              <a:rPr lang="it-CH" dirty="0" smtClean="0"/>
              <a:t>, HT</a:t>
            </a:r>
          </a:p>
          <a:p>
            <a:pPr lvl="2"/>
            <a:r>
              <a:rPr lang="it-CH" dirty="0" smtClean="0"/>
              <a:t>%Tiri fatti da H, FT</a:t>
            </a:r>
          </a:p>
          <a:p>
            <a:pPr lvl="2"/>
            <a:endParaRPr lang="it-CH" dirty="0" smtClean="0"/>
          </a:p>
          <a:p>
            <a:r>
              <a:rPr lang="it-CH" dirty="0" smtClean="0"/>
              <a:t>Classi:</a:t>
            </a:r>
          </a:p>
          <a:p>
            <a:pPr lvl="1"/>
            <a:r>
              <a:rPr lang="it-CH" dirty="0" smtClean="0"/>
              <a:t>H = H + X</a:t>
            </a:r>
          </a:p>
          <a:p>
            <a:pPr lvl="1"/>
            <a:r>
              <a:rPr lang="it-CH" dirty="0" smtClean="0"/>
              <a:t>A</a:t>
            </a:r>
          </a:p>
          <a:p>
            <a:pPr lvl="1"/>
            <a:endParaRPr lang="it-CH" dirty="0" smtClean="0"/>
          </a:p>
          <a:p>
            <a:r>
              <a:rPr lang="it-CH" dirty="0" smtClean="0"/>
              <a:t>Set:</a:t>
            </a:r>
          </a:p>
          <a:p>
            <a:pPr lvl="1"/>
            <a:endParaRPr lang="it-CH" dirty="0" smtClean="0"/>
          </a:p>
          <a:p>
            <a:pPr lvl="1"/>
            <a:r>
              <a:rPr lang="it-CH" dirty="0" smtClean="0"/>
              <a:t>380</a:t>
            </a:r>
            <a:endParaRPr lang="it-CH" dirty="0"/>
          </a:p>
          <a:p>
            <a:pPr lvl="1"/>
            <a:endParaRPr lang="it-CH" dirty="0" smtClean="0"/>
          </a:p>
        </p:txBody>
      </p:sp>
      <p:cxnSp>
        <p:nvCxnSpPr>
          <p:cNvPr id="15" name="Connettore 2 14"/>
          <p:cNvCxnSpPr/>
          <p:nvPr/>
        </p:nvCxnSpPr>
        <p:spPr>
          <a:xfrm flipV="1">
            <a:off x="2240691" y="5203349"/>
            <a:ext cx="1728000" cy="54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2240691" y="5893192"/>
            <a:ext cx="1659925" cy="394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3968691" y="6132669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1100" dirty="0" smtClean="0"/>
              <a:t>Test: 180 </a:t>
            </a:r>
            <a:endParaRPr lang="it-CH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3968691" y="5005076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1100" dirty="0" smtClean="0"/>
              <a:t>Training: 200 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8252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146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Times New Roman</vt:lpstr>
      <vt:lpstr>Tema di Office</vt:lpstr>
      <vt:lpstr>Data science</vt:lpstr>
      <vt:lpstr>Introduzione</vt:lpstr>
      <vt:lpstr>Dataset</vt:lpstr>
      <vt:lpstr>Risultati – Analisi esplorativa</vt:lpstr>
      <vt:lpstr>Risultati – Analisi esplorativa</vt:lpstr>
      <vt:lpstr>Risultati – Analisi esplorativa</vt:lpstr>
      <vt:lpstr>Risultati – Analisi esplorativa</vt:lpstr>
      <vt:lpstr>Risultati – Analisi esplorativa</vt:lpstr>
      <vt:lpstr>Risultati – Classificazione</vt:lpstr>
      <vt:lpstr>Classificazione – 2 attr.</vt:lpstr>
      <vt:lpstr>Classificazione – Random Forest</vt:lpstr>
      <vt:lpstr>Classificazione – 2 attr. Random Forest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Simo</dc:creator>
  <cp:lastModifiedBy>Simo</cp:lastModifiedBy>
  <cp:revision>18</cp:revision>
  <dcterms:created xsi:type="dcterms:W3CDTF">2017-12-15T09:33:57Z</dcterms:created>
  <dcterms:modified xsi:type="dcterms:W3CDTF">2017-12-27T16:01:14Z</dcterms:modified>
</cp:coreProperties>
</file>