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40"/>
  </p:normalViewPr>
  <p:slideViewPr>
    <p:cSldViewPr snapToGrid="0">
      <p:cViewPr varScale="1">
        <p:scale>
          <a:sx n="102" d="100"/>
          <a:sy n="102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47F93-69D2-674C-9B19-5EE934DD399B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B4400-1436-F647-A1A7-9C1C27752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7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B4400-1436-F647-A1A7-9C1C27752A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C31E-C113-F648-1BC9-FC21514C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9820-F5C9-BA89-9E17-CFE00B4AC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D3E5B-C3DB-7AFC-2D43-67543CA6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8F2A-7ADA-E6AE-384E-7D7E8AB0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C53AA-DC80-919B-26FF-782DF54C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EBE1-FA68-C369-CCAE-E443862D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EF73A-254E-ED7F-E822-D36B078C7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538D-9375-2736-3E1B-F51C18F1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C8E7-5AE9-B6B9-4AA5-885DDE58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7C78-9BF5-79FD-B4B9-F10295A5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89816-3458-4C3C-B245-A27AB7ADA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F045F-AAB5-FFEA-8063-12655EEE7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10ED-D33C-C97A-B931-206C6419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9090-412C-7862-362D-DFF42808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F7C8-13B8-15B5-04CD-B68CEED9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4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C377-DDF8-E0AE-4639-E739F4CE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FF14-E7C3-9AE0-884D-26FBCC8E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BE812-06D0-3052-C3ED-0CF2C1CC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295A-93EB-4A98-C2C9-B1346A26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25ABB-6295-BF2C-F5F5-37811B4F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C5D6-199F-2C3D-4D68-CF1A30AF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D75D0-F607-F8BD-3585-6EB4294F5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7A1B-B9FA-1C62-41AF-5987479D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4118-FC71-ECE5-9983-E7B690CB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4FFE-01BD-A31C-6075-56049C12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CD2C-8CD4-BC5B-0BE2-2F212D98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071A-E5EA-5D8E-F188-0E20A0F50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855E1-C508-04B7-8A94-0F9DEE188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37723-CCE9-D546-1175-8BF46016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2C073-0796-5B22-31FC-A69FF05D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A6E34-A921-E35D-A7FC-A00DD9FA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4492-8C65-C552-46F9-8A221247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63596-F806-74B5-995A-955755A6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5F26B-92DF-7C97-822C-3FDBDD67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52A7C-D085-E846-F1E0-8453E80AE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B5160-E715-60C5-724E-88FD9A6D1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9E1CA-0970-B5AF-2D09-1CFCF2EE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50987-4139-D0BA-0671-4BBC541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47660-2980-444B-1BD4-56A0D87A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9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C0D-EFF8-D3B7-E1E5-5B2BD344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315E7-9468-9863-5730-9C887C0F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7A0DA-D351-D2FE-EEEB-6F276FD6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8E484-A5AE-213A-13B7-6F3CC9AD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C9214-B4A5-E839-D0B7-C3E50CF1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16B1E-FCD3-A028-9C5D-3F3B288F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9A275-7622-3642-3593-6DB4AA59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3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18F7-8950-476D-258A-75732922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9E17-95C9-5E9E-F388-F10AC74F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B5B92-0221-76E0-D722-D175B6B2B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982C-2EA9-BB3E-50DA-8B90C65A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23537-E778-9861-0F2F-0F31D0C2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076C2-0138-BFAC-3579-1A194F0E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88ED-2581-104E-4215-56A60C70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BCA4B-0085-694B-2D44-9F0AC2309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E1179-EA5D-322A-7A5A-DFE3906B9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60808-A618-9130-A7D7-60388732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845EF-EDBB-2DFB-4780-AA1039B5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36D83-943D-BE3D-F445-21EEB734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002F5-93D3-2D5A-21A8-9CDD8BDC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751B5-C890-187C-1D9E-7EA55949C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A5D4-49A1-2307-5E4E-7381054D7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09AFF-F839-B044-A9A8-EFF7B0C3958C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02F9-406D-0952-D284-F2BF62ED4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18F6-6D48-28EF-144A-6F122EDD1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6DB2-FB36-044B-B4A1-BDB680C3A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25210"/>
              </p:ext>
            </p:extLst>
          </p:nvPr>
        </p:nvGraphicFramePr>
        <p:xfrm>
          <a:off x="1938575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589" y="1040481"/>
            <a:ext cx="4363233" cy="54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4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8300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Glucosaminidases</a:t>
            </a:r>
            <a:r>
              <a:rPr lang="en-US" sz="2000" dirty="0"/>
              <a:t>: 0 </a:t>
            </a:r>
          </a:p>
        </p:txBody>
      </p:sp>
    </p:spTree>
    <p:extLst>
      <p:ext uri="{BB962C8B-B14F-4D97-AF65-F5344CB8AC3E}">
        <p14:creationId xmlns:p14="http://schemas.microsoft.com/office/powerpoint/2010/main" val="402011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23896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Glucosidases: 13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A6DAD5-71C8-C3BC-B236-4F462580E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9907"/>
              </p:ext>
            </p:extLst>
          </p:nvPr>
        </p:nvGraphicFramePr>
        <p:xfrm>
          <a:off x="635792" y="2711541"/>
          <a:ext cx="2303722" cy="2611575"/>
        </p:xfrm>
        <a:graphic>
          <a:graphicData uri="http://schemas.openxmlformats.org/drawingml/2006/table">
            <a:tbl>
              <a:tblPr/>
              <a:tblGrid>
                <a:gridCol w="1151861">
                  <a:extLst>
                    <a:ext uri="{9D8B030D-6E8A-4147-A177-3AD203B41FA5}">
                      <a16:colId xmlns:a16="http://schemas.microsoft.com/office/drawing/2014/main" val="3449173240"/>
                    </a:ext>
                  </a:extLst>
                </a:gridCol>
                <a:gridCol w="1151861">
                  <a:extLst>
                    <a:ext uri="{9D8B030D-6E8A-4147-A177-3AD203B41FA5}">
                      <a16:colId xmlns:a16="http://schemas.microsoft.com/office/drawing/2014/main" val="4265687793"/>
                    </a:ext>
                  </a:extLst>
                </a:gridCol>
              </a:tblGrid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762095"/>
                  </a:ext>
                </a:extLst>
              </a:tr>
              <a:tr h="276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674177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02609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123098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996499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55924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21996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083097"/>
                  </a:ext>
                </a:extLst>
              </a:tr>
              <a:tr h="291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43405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667D02E-82B1-58F5-8A62-587C70DB094A}"/>
              </a:ext>
            </a:extLst>
          </p:cNvPr>
          <p:cNvSpPr/>
          <p:nvPr/>
        </p:nvSpPr>
        <p:spPr>
          <a:xfrm>
            <a:off x="7365371" y="3923071"/>
            <a:ext cx="4304714" cy="647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19EE3-64D5-E98D-DB54-76ADA922594D}"/>
              </a:ext>
            </a:extLst>
          </p:cNvPr>
          <p:cNvSpPr/>
          <p:nvPr/>
        </p:nvSpPr>
        <p:spPr>
          <a:xfrm>
            <a:off x="7365371" y="2964888"/>
            <a:ext cx="4304714" cy="6478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DABA9-1717-361B-9589-4D1FA7DBE596}"/>
              </a:ext>
            </a:extLst>
          </p:cNvPr>
          <p:cNvSpPr/>
          <p:nvPr/>
        </p:nvSpPr>
        <p:spPr>
          <a:xfrm>
            <a:off x="7365371" y="5227673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D7504D-78A0-3190-3156-D03E8643D904}"/>
              </a:ext>
            </a:extLst>
          </p:cNvPr>
          <p:cNvSpPr/>
          <p:nvPr/>
        </p:nvSpPr>
        <p:spPr>
          <a:xfrm>
            <a:off x="7365371" y="169319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6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58112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Amlyases</a:t>
            </a:r>
            <a:r>
              <a:rPr lang="en-US" sz="2000" dirty="0"/>
              <a:t>: 16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18120F-800B-61B5-234C-D308EB05F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58812"/>
              </p:ext>
            </p:extLst>
          </p:nvPr>
        </p:nvGraphicFramePr>
        <p:xfrm>
          <a:off x="635793" y="2854330"/>
          <a:ext cx="2303722" cy="1529850"/>
        </p:xfrm>
        <a:graphic>
          <a:graphicData uri="http://schemas.openxmlformats.org/drawingml/2006/table">
            <a:tbl>
              <a:tblPr/>
              <a:tblGrid>
                <a:gridCol w="1151861">
                  <a:extLst>
                    <a:ext uri="{9D8B030D-6E8A-4147-A177-3AD203B41FA5}">
                      <a16:colId xmlns:a16="http://schemas.microsoft.com/office/drawing/2014/main" val="2593136445"/>
                    </a:ext>
                  </a:extLst>
                </a:gridCol>
                <a:gridCol w="1151861">
                  <a:extLst>
                    <a:ext uri="{9D8B030D-6E8A-4147-A177-3AD203B41FA5}">
                      <a16:colId xmlns:a16="http://schemas.microsoft.com/office/drawing/2014/main" val="2734420604"/>
                    </a:ext>
                  </a:extLst>
                </a:gridCol>
              </a:tblGrid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135151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81133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349071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135369"/>
                  </a:ext>
                </a:extLst>
              </a:tr>
              <a:tr h="3059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37019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63FFD3F-46D2-C89F-F894-2211356D8A53}"/>
              </a:ext>
            </a:extLst>
          </p:cNvPr>
          <p:cNvSpPr/>
          <p:nvPr/>
        </p:nvSpPr>
        <p:spPr>
          <a:xfrm>
            <a:off x="7384350" y="4896466"/>
            <a:ext cx="4304714" cy="965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EB793-230A-4ED4-4473-6D607A897A5A}"/>
              </a:ext>
            </a:extLst>
          </p:cNvPr>
          <p:cNvSpPr/>
          <p:nvPr/>
        </p:nvSpPr>
        <p:spPr>
          <a:xfrm>
            <a:off x="7384350" y="1674060"/>
            <a:ext cx="4304714" cy="9652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73386-9451-08F9-AC43-3968F4CD0F2B}"/>
              </a:ext>
            </a:extLst>
          </p:cNvPr>
          <p:cNvSpPr/>
          <p:nvPr/>
        </p:nvSpPr>
        <p:spPr>
          <a:xfrm>
            <a:off x="7384350" y="2968213"/>
            <a:ext cx="4304714" cy="1301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47482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Lipases: 31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5D9A8F-F599-EE96-DDD7-704264549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82003"/>
              </p:ext>
            </p:extLst>
          </p:nvPr>
        </p:nvGraphicFramePr>
        <p:xfrm>
          <a:off x="762347" y="2806454"/>
          <a:ext cx="2062496" cy="2451344"/>
        </p:xfrm>
        <a:graphic>
          <a:graphicData uri="http://schemas.openxmlformats.org/drawingml/2006/table">
            <a:tbl>
              <a:tblPr/>
              <a:tblGrid>
                <a:gridCol w="1031248">
                  <a:extLst>
                    <a:ext uri="{9D8B030D-6E8A-4147-A177-3AD203B41FA5}">
                      <a16:colId xmlns:a16="http://schemas.microsoft.com/office/drawing/2014/main" val="3312510537"/>
                    </a:ext>
                  </a:extLst>
                </a:gridCol>
                <a:gridCol w="1031248">
                  <a:extLst>
                    <a:ext uri="{9D8B030D-6E8A-4147-A177-3AD203B41FA5}">
                      <a16:colId xmlns:a16="http://schemas.microsoft.com/office/drawing/2014/main" val="4172711367"/>
                    </a:ext>
                  </a:extLst>
                </a:gridCol>
              </a:tblGrid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97672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89392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012088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4509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450672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659875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808596"/>
                  </a:ext>
                </a:extLst>
              </a:tr>
              <a:tr h="3064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2173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A84B969-DE30-7230-C3A4-AB5A973ACE11}"/>
              </a:ext>
            </a:extLst>
          </p:cNvPr>
          <p:cNvSpPr/>
          <p:nvPr/>
        </p:nvSpPr>
        <p:spPr>
          <a:xfrm>
            <a:off x="7366636" y="3923071"/>
            <a:ext cx="4304714" cy="659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B587F-EA63-56BE-DAEB-A95576EF71A6}"/>
              </a:ext>
            </a:extLst>
          </p:cNvPr>
          <p:cNvSpPr/>
          <p:nvPr/>
        </p:nvSpPr>
        <p:spPr>
          <a:xfrm>
            <a:off x="7366636" y="5209272"/>
            <a:ext cx="4304714" cy="659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813F7-7CBE-7593-6764-0235479C2229}"/>
              </a:ext>
            </a:extLst>
          </p:cNvPr>
          <p:cNvSpPr/>
          <p:nvPr/>
        </p:nvSpPr>
        <p:spPr>
          <a:xfrm>
            <a:off x="7366636" y="2961108"/>
            <a:ext cx="4304714" cy="651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8F2B9-BAD6-C7A2-E797-08247B1A6562}"/>
              </a:ext>
            </a:extLst>
          </p:cNvPr>
          <p:cNvSpPr/>
          <p:nvPr/>
        </p:nvSpPr>
        <p:spPr>
          <a:xfrm>
            <a:off x="7366636" y="1691397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6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2839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Ribonucleases: 9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7813"/>
              </p:ext>
            </p:extLst>
          </p:nvPr>
        </p:nvGraphicFramePr>
        <p:xfrm>
          <a:off x="765431" y="2800772"/>
          <a:ext cx="2075666" cy="1199956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3000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77424A-33BE-DC6F-C4A6-58A14BE9C2C9}"/>
              </a:ext>
            </a:extLst>
          </p:cNvPr>
          <p:cNvSpPr/>
          <p:nvPr/>
        </p:nvSpPr>
        <p:spPr>
          <a:xfrm>
            <a:off x="7381384" y="1676648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71458-A0C8-501E-23C2-223B4B3CB2C9}"/>
              </a:ext>
            </a:extLst>
          </p:cNvPr>
          <p:cNvSpPr/>
          <p:nvPr/>
        </p:nvSpPr>
        <p:spPr>
          <a:xfrm>
            <a:off x="7366636" y="1691397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2011FA-442E-C0B3-B939-2A87492E7A64}"/>
              </a:ext>
            </a:extLst>
          </p:cNvPr>
          <p:cNvSpPr/>
          <p:nvPr/>
        </p:nvSpPr>
        <p:spPr>
          <a:xfrm>
            <a:off x="7381384" y="2991587"/>
            <a:ext cx="4304714" cy="15804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43943-78A9-B636-B957-1D0AAF19EE49}"/>
              </a:ext>
            </a:extLst>
          </p:cNvPr>
          <p:cNvSpPr/>
          <p:nvPr/>
        </p:nvSpPr>
        <p:spPr>
          <a:xfrm>
            <a:off x="7381384" y="4882619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59113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Phosphoamidases</a:t>
            </a:r>
            <a:r>
              <a:rPr lang="en-US" sz="2000" dirty="0"/>
              <a:t>: 0 </a:t>
            </a:r>
          </a:p>
        </p:txBody>
      </p:sp>
    </p:spTree>
    <p:extLst>
      <p:ext uri="{BB962C8B-B14F-4D97-AF65-F5344CB8AC3E}">
        <p14:creationId xmlns:p14="http://schemas.microsoft.com/office/powerpoint/2010/main" val="9384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3502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>
                <a:highlight>
                  <a:srgbClr val="FFFF00"/>
                </a:highlight>
              </a:rPr>
              <a:t>Xylosidases</a:t>
            </a:r>
            <a:r>
              <a:rPr lang="en-US" sz="2000" dirty="0">
                <a:highlight>
                  <a:srgbClr val="FFFF00"/>
                </a:highlight>
              </a:rPr>
              <a:t>: 2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14680"/>
              </p:ext>
            </p:extLst>
          </p:nvPr>
        </p:nvGraphicFramePr>
        <p:xfrm>
          <a:off x="765431" y="2800772"/>
          <a:ext cx="2075666" cy="899967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A938FC-E92F-9202-6C24-8608B32AFC4F}"/>
              </a:ext>
            </a:extLst>
          </p:cNvPr>
          <p:cNvSpPr/>
          <p:nvPr/>
        </p:nvSpPr>
        <p:spPr>
          <a:xfrm>
            <a:off x="7381384" y="1640491"/>
            <a:ext cx="4304714" cy="29315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689CE-95CA-813F-F880-6F112A2A2742}"/>
              </a:ext>
            </a:extLst>
          </p:cNvPr>
          <p:cNvSpPr/>
          <p:nvPr/>
        </p:nvSpPr>
        <p:spPr>
          <a:xfrm>
            <a:off x="7381384" y="4882619"/>
            <a:ext cx="4304714" cy="992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74170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highlight>
                  <a:srgbClr val="FFFF00"/>
                </a:highlight>
              </a:rPr>
              <a:t>Ureases: 3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6813"/>
              </p:ext>
            </p:extLst>
          </p:nvPr>
        </p:nvGraphicFramePr>
        <p:xfrm>
          <a:off x="765431" y="2800772"/>
          <a:ext cx="2075666" cy="1209982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31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5340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9267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E096E3E-7E26-34E3-BCBD-920BE7F22E75}"/>
              </a:ext>
            </a:extLst>
          </p:cNvPr>
          <p:cNvSpPr/>
          <p:nvPr/>
        </p:nvSpPr>
        <p:spPr>
          <a:xfrm>
            <a:off x="7381384" y="2979062"/>
            <a:ext cx="4304714" cy="127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7C5DC-B6D7-DDDE-E34E-BD31F1FF25F9}"/>
              </a:ext>
            </a:extLst>
          </p:cNvPr>
          <p:cNvSpPr/>
          <p:nvPr/>
        </p:nvSpPr>
        <p:spPr>
          <a:xfrm>
            <a:off x="7381384" y="4912115"/>
            <a:ext cx="4304714" cy="1271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1E6C64-0003-6A8E-4DD7-D4E9BCD94267}"/>
              </a:ext>
            </a:extLst>
          </p:cNvPr>
          <p:cNvSpPr/>
          <p:nvPr/>
        </p:nvSpPr>
        <p:spPr>
          <a:xfrm>
            <a:off x="7381384" y="1651492"/>
            <a:ext cx="4304714" cy="9920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7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01DE91-FF2E-F066-6EDF-259316259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55264"/>
              </p:ext>
            </p:extLst>
          </p:nvPr>
        </p:nvGraphicFramePr>
        <p:xfrm>
          <a:off x="2209796" y="2534576"/>
          <a:ext cx="7963307" cy="4011712"/>
        </p:xfrm>
        <a:graphic>
          <a:graphicData uri="http://schemas.openxmlformats.org/drawingml/2006/table">
            <a:tbl>
              <a:tblPr/>
              <a:tblGrid>
                <a:gridCol w="1518282">
                  <a:extLst>
                    <a:ext uri="{9D8B030D-6E8A-4147-A177-3AD203B41FA5}">
                      <a16:colId xmlns:a16="http://schemas.microsoft.com/office/drawing/2014/main" val="2922822614"/>
                    </a:ext>
                  </a:extLst>
                </a:gridCol>
                <a:gridCol w="1690813">
                  <a:extLst>
                    <a:ext uri="{9D8B030D-6E8A-4147-A177-3AD203B41FA5}">
                      <a16:colId xmlns:a16="http://schemas.microsoft.com/office/drawing/2014/main" val="3139119518"/>
                    </a:ext>
                  </a:extLst>
                </a:gridCol>
                <a:gridCol w="2499796">
                  <a:extLst>
                    <a:ext uri="{9D8B030D-6E8A-4147-A177-3AD203B41FA5}">
                      <a16:colId xmlns:a16="http://schemas.microsoft.com/office/drawing/2014/main" val="2127250474"/>
                    </a:ext>
                  </a:extLst>
                </a:gridCol>
                <a:gridCol w="2254416">
                  <a:extLst>
                    <a:ext uri="{9D8B030D-6E8A-4147-A177-3AD203B41FA5}">
                      <a16:colId xmlns:a16="http://schemas.microsoft.com/office/drawing/2014/main" val="2253053215"/>
                    </a:ext>
                  </a:extLst>
                </a:gridCol>
              </a:tblGrid>
              <a:tr h="250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Literature Review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RNA-seq BLAST Hit in Module(s)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BLAST Hits in Module(s)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57016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Phosphatase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5570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Protease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474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Chitinase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023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Glucanase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62212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Esterase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910616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Peroxidase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02926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Nuclease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5616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Glucosaminidase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1880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Glucosidase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746301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Amylase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4686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Lipase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8294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Ribonuclease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3823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Phosphoamidase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4915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Xylosidase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64593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Urease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66282"/>
                  </a:ext>
                </a:extLst>
              </a:tr>
            </a:tbl>
          </a:graphicData>
        </a:graphic>
      </p:graphicFrame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26DA3F41-CA2E-0B95-8E19-068037FF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4" y="672198"/>
            <a:ext cx="5534433" cy="16453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CE26D5-1AA1-E5C2-5C52-83A0691B2515}"/>
              </a:ext>
            </a:extLst>
          </p:cNvPr>
          <p:cNvSpPr txBox="1">
            <a:spLocks/>
          </p:cNvSpPr>
          <p:nvPr/>
        </p:nvSpPr>
        <p:spPr>
          <a:xfrm>
            <a:off x="635793" y="-268481"/>
            <a:ext cx="10920413" cy="149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Enzymes in Network Modules</a:t>
            </a:r>
          </a:p>
        </p:txBody>
      </p:sp>
    </p:spTree>
    <p:extLst>
      <p:ext uri="{BB962C8B-B14F-4D97-AF65-F5344CB8AC3E}">
        <p14:creationId xmlns:p14="http://schemas.microsoft.com/office/powerpoint/2010/main" val="19842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3799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122212" y="2099415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Phosphatases: 84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ECD3BC-C43D-D3C5-4858-946609BB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6715"/>
              </p:ext>
            </p:extLst>
          </p:nvPr>
        </p:nvGraphicFramePr>
        <p:xfrm>
          <a:off x="635793" y="2778716"/>
          <a:ext cx="2073900" cy="3005270"/>
        </p:xfrm>
        <a:graphic>
          <a:graphicData uri="http://schemas.openxmlformats.org/drawingml/2006/table">
            <a:tbl>
              <a:tblPr/>
              <a:tblGrid>
                <a:gridCol w="1036950">
                  <a:extLst>
                    <a:ext uri="{9D8B030D-6E8A-4147-A177-3AD203B41FA5}">
                      <a16:colId xmlns:a16="http://schemas.microsoft.com/office/drawing/2014/main" val="2565582179"/>
                    </a:ext>
                  </a:extLst>
                </a:gridCol>
                <a:gridCol w="1036950">
                  <a:extLst>
                    <a:ext uri="{9D8B030D-6E8A-4147-A177-3AD203B41FA5}">
                      <a16:colId xmlns:a16="http://schemas.microsoft.com/office/drawing/2014/main" val="548879764"/>
                    </a:ext>
                  </a:extLst>
                </a:gridCol>
              </a:tblGrid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347570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813061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098519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577560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8193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550875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281116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777122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7897"/>
                  </a:ext>
                </a:extLst>
              </a:tr>
              <a:tr h="300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344628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F67986B9-C866-AD1F-DACB-A96C9F28F4D6}"/>
              </a:ext>
            </a:extLst>
          </p:cNvPr>
          <p:cNvSpPr/>
          <p:nvPr/>
        </p:nvSpPr>
        <p:spPr>
          <a:xfrm>
            <a:off x="7371471" y="393895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061EB1-E3C0-6363-6AC2-7BCE48A3A6A2}"/>
              </a:ext>
            </a:extLst>
          </p:cNvPr>
          <p:cNvSpPr/>
          <p:nvPr/>
        </p:nvSpPr>
        <p:spPr>
          <a:xfrm>
            <a:off x="7371471" y="3303266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72B321-B395-93D9-832C-11E5B20863A8}"/>
              </a:ext>
            </a:extLst>
          </p:cNvPr>
          <p:cNvSpPr/>
          <p:nvPr/>
        </p:nvSpPr>
        <p:spPr>
          <a:xfrm>
            <a:off x="7371471" y="2979708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1B331D-DAA2-34E1-494A-962CE4916155}"/>
              </a:ext>
            </a:extLst>
          </p:cNvPr>
          <p:cNvSpPr/>
          <p:nvPr/>
        </p:nvSpPr>
        <p:spPr>
          <a:xfrm>
            <a:off x="7371471" y="522842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5106F6-28BB-F61C-0B8D-79861AF4C3AC}"/>
              </a:ext>
            </a:extLst>
          </p:cNvPr>
          <p:cNvSpPr/>
          <p:nvPr/>
        </p:nvSpPr>
        <p:spPr>
          <a:xfrm>
            <a:off x="7371471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9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13003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Proteases: 34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1B8DB8-D0B7-F89E-0865-DCE486356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6385"/>
              </p:ext>
            </p:extLst>
          </p:nvPr>
        </p:nvGraphicFramePr>
        <p:xfrm>
          <a:off x="815407" y="2721183"/>
          <a:ext cx="1911638" cy="2667249"/>
        </p:xfrm>
        <a:graphic>
          <a:graphicData uri="http://schemas.openxmlformats.org/drawingml/2006/table">
            <a:tbl>
              <a:tblPr/>
              <a:tblGrid>
                <a:gridCol w="955819">
                  <a:extLst>
                    <a:ext uri="{9D8B030D-6E8A-4147-A177-3AD203B41FA5}">
                      <a16:colId xmlns:a16="http://schemas.microsoft.com/office/drawing/2014/main" val="3502893052"/>
                    </a:ext>
                  </a:extLst>
                </a:gridCol>
                <a:gridCol w="955819">
                  <a:extLst>
                    <a:ext uri="{9D8B030D-6E8A-4147-A177-3AD203B41FA5}">
                      <a16:colId xmlns:a16="http://schemas.microsoft.com/office/drawing/2014/main" val="958483027"/>
                    </a:ext>
                  </a:extLst>
                </a:gridCol>
              </a:tblGrid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146893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434414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04390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317625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159170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797365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331274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439001"/>
                  </a:ext>
                </a:extLst>
              </a:tr>
              <a:tr h="296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887430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7B821360-AFD4-5C3F-F25E-D90EF680C815}"/>
              </a:ext>
            </a:extLst>
          </p:cNvPr>
          <p:cNvSpPr/>
          <p:nvPr/>
        </p:nvSpPr>
        <p:spPr>
          <a:xfrm>
            <a:off x="7371471" y="3938954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E35E06-0924-FCEA-A78C-73DA17373077}"/>
              </a:ext>
            </a:extLst>
          </p:cNvPr>
          <p:cNvSpPr/>
          <p:nvPr/>
        </p:nvSpPr>
        <p:spPr>
          <a:xfrm>
            <a:off x="7371471" y="3303266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D5A25E-1D74-8AC2-2562-A1AC3C2D3D12}"/>
              </a:ext>
            </a:extLst>
          </p:cNvPr>
          <p:cNvSpPr/>
          <p:nvPr/>
        </p:nvSpPr>
        <p:spPr>
          <a:xfrm>
            <a:off x="7371471" y="2969198"/>
            <a:ext cx="4304714" cy="4492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29C501-7579-93F6-54BF-CFCE5B1F990C}"/>
              </a:ext>
            </a:extLst>
          </p:cNvPr>
          <p:cNvSpPr/>
          <p:nvPr/>
        </p:nvSpPr>
        <p:spPr>
          <a:xfrm>
            <a:off x="7371471" y="522842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9A93C5-6B83-6C66-9F4D-97B3C2EEFFAA}"/>
              </a:ext>
            </a:extLst>
          </p:cNvPr>
          <p:cNvSpPr/>
          <p:nvPr/>
        </p:nvSpPr>
        <p:spPr>
          <a:xfrm>
            <a:off x="7371471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CDC880-3E7D-E54D-3381-1C174E5C85CF}"/>
              </a:ext>
            </a:extLst>
          </p:cNvPr>
          <p:cNvSpPr/>
          <p:nvPr/>
        </p:nvSpPr>
        <p:spPr>
          <a:xfrm>
            <a:off x="7371471" y="5551983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8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69450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Chitinases: 8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DADAFF-EFC9-D890-8E86-604492609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55239"/>
              </p:ext>
            </p:extLst>
          </p:nvPr>
        </p:nvGraphicFramePr>
        <p:xfrm>
          <a:off x="832756" y="2757061"/>
          <a:ext cx="1760328" cy="1724388"/>
        </p:xfrm>
        <a:graphic>
          <a:graphicData uri="http://schemas.openxmlformats.org/drawingml/2006/table">
            <a:tbl>
              <a:tblPr/>
              <a:tblGrid>
                <a:gridCol w="880164">
                  <a:extLst>
                    <a:ext uri="{9D8B030D-6E8A-4147-A177-3AD203B41FA5}">
                      <a16:colId xmlns:a16="http://schemas.microsoft.com/office/drawing/2014/main" val="1025924798"/>
                    </a:ext>
                  </a:extLst>
                </a:gridCol>
                <a:gridCol w="880164">
                  <a:extLst>
                    <a:ext uri="{9D8B030D-6E8A-4147-A177-3AD203B41FA5}">
                      <a16:colId xmlns:a16="http://schemas.microsoft.com/office/drawing/2014/main" val="1215462486"/>
                    </a:ext>
                  </a:extLst>
                </a:gridCol>
              </a:tblGrid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619074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59305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814531"/>
                  </a:ext>
                </a:extLst>
              </a:tr>
              <a:tr h="431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0258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EA1FFD7-E01E-4C5A-2702-092802583A33}"/>
              </a:ext>
            </a:extLst>
          </p:cNvPr>
          <p:cNvSpPr/>
          <p:nvPr/>
        </p:nvSpPr>
        <p:spPr>
          <a:xfrm>
            <a:off x="7378504" y="4895557"/>
            <a:ext cx="4304714" cy="950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AE464-EF28-A267-6298-DF4A240A27EE}"/>
              </a:ext>
            </a:extLst>
          </p:cNvPr>
          <p:cNvSpPr/>
          <p:nvPr/>
        </p:nvSpPr>
        <p:spPr>
          <a:xfrm>
            <a:off x="7378504" y="2321169"/>
            <a:ext cx="4304714" cy="2250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27755B-70AA-3E26-DB53-CA6E2787313D}"/>
              </a:ext>
            </a:extLst>
          </p:cNvPr>
          <p:cNvSpPr/>
          <p:nvPr/>
        </p:nvSpPr>
        <p:spPr>
          <a:xfrm>
            <a:off x="7378504" y="1685480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571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Glucanases</a:t>
            </a:r>
            <a:r>
              <a:rPr lang="en-US" sz="2000" dirty="0"/>
              <a:t>: 2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DD90E3-C9B2-5D5D-DE72-2ABE7A5F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71955"/>
              </p:ext>
            </p:extLst>
          </p:nvPr>
        </p:nvGraphicFramePr>
        <p:xfrm>
          <a:off x="635793" y="2829211"/>
          <a:ext cx="2144114" cy="753706"/>
        </p:xfrm>
        <a:graphic>
          <a:graphicData uri="http://schemas.openxmlformats.org/drawingml/2006/table">
            <a:tbl>
              <a:tblPr/>
              <a:tblGrid>
                <a:gridCol w="1072057">
                  <a:extLst>
                    <a:ext uri="{9D8B030D-6E8A-4147-A177-3AD203B41FA5}">
                      <a16:colId xmlns:a16="http://schemas.microsoft.com/office/drawing/2014/main" val="1890238093"/>
                    </a:ext>
                  </a:extLst>
                </a:gridCol>
                <a:gridCol w="1072057">
                  <a:extLst>
                    <a:ext uri="{9D8B030D-6E8A-4147-A177-3AD203B41FA5}">
                      <a16:colId xmlns:a16="http://schemas.microsoft.com/office/drawing/2014/main" val="3976668223"/>
                    </a:ext>
                  </a:extLst>
                </a:gridCol>
              </a:tblGrid>
              <a:tr h="376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526340"/>
                  </a:ext>
                </a:extLst>
              </a:tr>
              <a:tr h="376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5218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95C33A1-32C4-90F2-19BC-8B8066618A2C}"/>
              </a:ext>
            </a:extLst>
          </p:cNvPr>
          <p:cNvSpPr/>
          <p:nvPr/>
        </p:nvSpPr>
        <p:spPr>
          <a:xfrm>
            <a:off x="7378504" y="1690253"/>
            <a:ext cx="4304714" cy="4170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543428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Esterases</a:t>
            </a:r>
            <a:r>
              <a:rPr lang="en-US" sz="2000" dirty="0"/>
              <a:t>: 37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1F35F9-C491-6B74-41F9-02E089B27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91102"/>
              </p:ext>
            </p:extLst>
          </p:nvPr>
        </p:nvGraphicFramePr>
        <p:xfrm>
          <a:off x="516064" y="2799976"/>
          <a:ext cx="2411732" cy="2962750"/>
        </p:xfrm>
        <a:graphic>
          <a:graphicData uri="http://schemas.openxmlformats.org/drawingml/2006/table">
            <a:tbl>
              <a:tblPr/>
              <a:tblGrid>
                <a:gridCol w="1205866">
                  <a:extLst>
                    <a:ext uri="{9D8B030D-6E8A-4147-A177-3AD203B41FA5}">
                      <a16:colId xmlns:a16="http://schemas.microsoft.com/office/drawing/2014/main" val="1182174015"/>
                    </a:ext>
                  </a:extLst>
                </a:gridCol>
                <a:gridCol w="1205866">
                  <a:extLst>
                    <a:ext uri="{9D8B030D-6E8A-4147-A177-3AD203B41FA5}">
                      <a16:colId xmlns:a16="http://schemas.microsoft.com/office/drawing/2014/main" val="2551674076"/>
                    </a:ext>
                  </a:extLst>
                </a:gridCol>
              </a:tblGrid>
              <a:tr h="310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380281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374864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294358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503676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635293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206248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057494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919577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09952"/>
                  </a:ext>
                </a:extLst>
              </a:tr>
              <a:tr h="294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294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7EC202-E324-DA7C-9301-CBF7A82AA6CD}"/>
              </a:ext>
            </a:extLst>
          </p:cNvPr>
          <p:cNvSpPr/>
          <p:nvPr/>
        </p:nvSpPr>
        <p:spPr>
          <a:xfrm>
            <a:off x="7371222" y="3942607"/>
            <a:ext cx="4304714" cy="636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9F3CE-50C6-6F26-463D-E9464DB30F7C}"/>
              </a:ext>
            </a:extLst>
          </p:cNvPr>
          <p:cNvSpPr/>
          <p:nvPr/>
        </p:nvSpPr>
        <p:spPr>
          <a:xfrm>
            <a:off x="7371222" y="5216785"/>
            <a:ext cx="4304714" cy="636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254B31-D651-16D7-132F-2204DDE3C0F9}"/>
              </a:ext>
            </a:extLst>
          </p:cNvPr>
          <p:cNvSpPr/>
          <p:nvPr/>
        </p:nvSpPr>
        <p:spPr>
          <a:xfrm>
            <a:off x="7371222" y="169017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48181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Peroxidases: 18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E1B8D7-821B-EA30-10ED-D80016D18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42818"/>
              </p:ext>
            </p:extLst>
          </p:nvPr>
        </p:nvGraphicFramePr>
        <p:xfrm>
          <a:off x="765802" y="2809965"/>
          <a:ext cx="2043084" cy="2088604"/>
        </p:xfrm>
        <a:graphic>
          <a:graphicData uri="http://schemas.openxmlformats.org/drawingml/2006/table">
            <a:tbl>
              <a:tblPr/>
              <a:tblGrid>
                <a:gridCol w="1021542">
                  <a:extLst>
                    <a:ext uri="{9D8B030D-6E8A-4147-A177-3AD203B41FA5}">
                      <a16:colId xmlns:a16="http://schemas.microsoft.com/office/drawing/2014/main" val="3796853687"/>
                    </a:ext>
                  </a:extLst>
                </a:gridCol>
                <a:gridCol w="1021542">
                  <a:extLst>
                    <a:ext uri="{9D8B030D-6E8A-4147-A177-3AD203B41FA5}">
                      <a16:colId xmlns:a16="http://schemas.microsoft.com/office/drawing/2014/main" val="2490684227"/>
                    </a:ext>
                  </a:extLst>
                </a:gridCol>
              </a:tblGrid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215137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999669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109703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551218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446202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196498"/>
                  </a:ext>
                </a:extLst>
              </a:tr>
              <a:tr h="298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4305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052BCC-9F48-7BD8-63AD-A50DB554F6BF}"/>
              </a:ext>
            </a:extLst>
          </p:cNvPr>
          <p:cNvSpPr/>
          <p:nvPr/>
        </p:nvSpPr>
        <p:spPr>
          <a:xfrm>
            <a:off x="7347351" y="1698171"/>
            <a:ext cx="4304714" cy="6292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0C347F-3A7E-E2B3-5ABD-3F8FAAEDE372}"/>
              </a:ext>
            </a:extLst>
          </p:cNvPr>
          <p:cNvSpPr/>
          <p:nvPr/>
        </p:nvSpPr>
        <p:spPr>
          <a:xfrm>
            <a:off x="7347351" y="2968831"/>
            <a:ext cx="4304714" cy="1297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0E58E-FB45-9BC9-FA10-4F063E10C193}"/>
              </a:ext>
            </a:extLst>
          </p:cNvPr>
          <p:cNvSpPr/>
          <p:nvPr/>
        </p:nvSpPr>
        <p:spPr>
          <a:xfrm>
            <a:off x="7347351" y="5225143"/>
            <a:ext cx="4304714" cy="62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0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DEB-838C-33C2-0FEE-006996C7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93" y="-451769"/>
            <a:ext cx="10920413" cy="1492250"/>
          </a:xfrm>
        </p:spPr>
        <p:txBody>
          <a:bodyPr>
            <a:normAutofit/>
          </a:bodyPr>
          <a:lstStyle/>
          <a:p>
            <a:r>
              <a:rPr lang="en-US" dirty="0"/>
              <a:t>Enzymes in Network Modules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F311A-0EE0-A14D-F4D3-3C3EAAF0D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90199"/>
              </p:ext>
            </p:extLst>
          </p:nvPr>
        </p:nvGraphicFramePr>
        <p:xfrm>
          <a:off x="3473959" y="1640490"/>
          <a:ext cx="3184569" cy="4497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0919">
                  <a:extLst>
                    <a:ext uri="{9D8B030D-6E8A-4147-A177-3AD203B41FA5}">
                      <a16:colId xmlns:a16="http://schemas.microsoft.com/office/drawing/2014/main" val="1040446577"/>
                    </a:ext>
                  </a:extLst>
                </a:gridCol>
                <a:gridCol w="1533650">
                  <a:extLst>
                    <a:ext uri="{9D8B030D-6E8A-4147-A177-3AD203B41FA5}">
                      <a16:colId xmlns:a16="http://schemas.microsoft.com/office/drawing/2014/main" val="1442814463"/>
                    </a:ext>
                  </a:extLst>
                </a:gridCol>
              </a:tblGrid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7432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3009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994845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5740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1455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051290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3819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77509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3519802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11748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359047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84521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843707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31625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333491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989633"/>
                  </a:ext>
                </a:extLst>
              </a:tr>
              <a:tr h="29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204342"/>
                  </a:ext>
                </a:extLst>
              </a:tr>
            </a:tbl>
          </a:graphicData>
        </a:graphic>
      </p:graphicFrame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23269AA-6DE6-F3B6-B6AB-547C1215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73" y="1040481"/>
            <a:ext cx="4363233" cy="5454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C7787F-C73E-1192-A45A-A57D5CA42094}"/>
              </a:ext>
            </a:extLst>
          </p:cNvPr>
          <p:cNvSpPr txBox="1">
            <a:spLocks/>
          </p:cNvSpPr>
          <p:nvPr/>
        </p:nvSpPr>
        <p:spPr>
          <a:xfrm>
            <a:off x="237123" y="2083086"/>
            <a:ext cx="2969614" cy="4935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Nucleases: 27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8FCEE8-B788-B503-E450-A975F6700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52618"/>
              </p:ext>
            </p:extLst>
          </p:nvPr>
        </p:nvGraphicFramePr>
        <p:xfrm>
          <a:off x="765431" y="2800772"/>
          <a:ext cx="2075666" cy="2699901"/>
        </p:xfrm>
        <a:graphic>
          <a:graphicData uri="http://schemas.openxmlformats.org/drawingml/2006/table">
            <a:tbl>
              <a:tblPr/>
              <a:tblGrid>
                <a:gridCol w="1037833">
                  <a:extLst>
                    <a:ext uri="{9D8B030D-6E8A-4147-A177-3AD203B41FA5}">
                      <a16:colId xmlns:a16="http://schemas.microsoft.com/office/drawing/2014/main" val="2943810204"/>
                    </a:ext>
                  </a:extLst>
                </a:gridCol>
                <a:gridCol w="1037833">
                  <a:extLst>
                    <a:ext uri="{9D8B030D-6E8A-4147-A177-3AD203B41FA5}">
                      <a16:colId xmlns:a16="http://schemas.microsoft.com/office/drawing/2014/main" val="4230593917"/>
                    </a:ext>
                  </a:extLst>
                </a:gridCol>
              </a:tblGrid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869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618024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447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300082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5340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92676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199505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215357"/>
                  </a:ext>
                </a:extLst>
              </a:tr>
              <a:tr h="299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7637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5BA5E53-7FC7-39D2-EB29-9EA654F81177}"/>
              </a:ext>
            </a:extLst>
          </p:cNvPr>
          <p:cNvSpPr/>
          <p:nvPr/>
        </p:nvSpPr>
        <p:spPr>
          <a:xfrm>
            <a:off x="7380964" y="5227583"/>
            <a:ext cx="4304714" cy="634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7C887-11C2-F679-E329-53B896128C70}"/>
              </a:ext>
            </a:extLst>
          </p:cNvPr>
          <p:cNvSpPr/>
          <p:nvPr/>
        </p:nvSpPr>
        <p:spPr>
          <a:xfrm>
            <a:off x="7380964" y="393698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74029A-5016-18BF-A92D-9DA74003290D}"/>
              </a:ext>
            </a:extLst>
          </p:cNvPr>
          <p:cNvSpPr/>
          <p:nvPr/>
        </p:nvSpPr>
        <p:spPr>
          <a:xfrm>
            <a:off x="7380964" y="2979175"/>
            <a:ext cx="4304714" cy="634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2BF9D-71A2-7D29-A3E6-89E4533B0D2C}"/>
              </a:ext>
            </a:extLst>
          </p:cNvPr>
          <p:cNvSpPr/>
          <p:nvPr/>
        </p:nvSpPr>
        <p:spPr>
          <a:xfrm>
            <a:off x="7380964" y="1692895"/>
            <a:ext cx="4304714" cy="30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842</Words>
  <Application>Microsoft Macintosh PowerPoint</Application>
  <PresentationFormat>Widescreen</PresentationFormat>
  <Paragraphs>747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Network Modules</vt:lpstr>
      <vt:lpstr>PowerPoint Presentation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  <vt:lpstr>Enzymes in Network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Modules</dc:title>
  <dc:creator>Summer Rose Blanco</dc:creator>
  <cp:lastModifiedBy>Summer Rose Blanco</cp:lastModifiedBy>
  <cp:revision>3</cp:revision>
  <dcterms:created xsi:type="dcterms:W3CDTF">2023-04-02T15:39:04Z</dcterms:created>
  <dcterms:modified xsi:type="dcterms:W3CDTF">2023-04-02T16:43:34Z</dcterms:modified>
</cp:coreProperties>
</file>