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A5A5-5496-A14C-9843-0274CA3FE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F2AA-E0D1-C746-8D8A-883B0D82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212E-CDB2-014F-9132-D891D290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BE14-BD70-F34B-B529-837145F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39DF-BCD5-454E-870F-22D5BAF7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C70D-6197-4A41-8EE6-A6FDC606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C2977-1156-3D48-B911-0EDF0D45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E7594-DAF6-DA46-B1F4-DAEEC3F8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B2D3-D32E-9845-B44D-A87C7E9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283D-26E4-FC40-8F80-5888480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370D6-0617-9242-8381-D2E8E515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482BE-30A7-184F-B421-A02915DC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44FD-FBEB-C541-B457-3E97CE18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3C01-96D0-0A4D-A3CC-5D6DA0CB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D802-BE26-2E42-806A-7A599A14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64D7-EA40-4549-971B-A720B644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D9C2-B0E7-FC43-BD13-DB349D4C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83CA-A3D5-EE4B-A345-AFB8924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DBEA-69FB-904F-A5FF-CEB8FDDD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E7C-7A71-B347-AA29-8DF85F10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94C6-7063-D04A-B034-2BE3310E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87D1-17A8-B844-97F2-A83C8D5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DB3E-8D1A-E24A-9FE1-6813C04B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A756-F2F1-A944-B8F0-5DE04C02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DB25-C164-3F43-9EB4-4D0513A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7D48-96DF-4D42-A982-318A1C6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411E-99BA-4F4A-8C21-52402411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8F595-09E1-3D4C-9420-A45ACBEB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C554-910A-2D45-9F22-1CAFAFA0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B87BB-4A29-6949-8836-4D9D1450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6D67-851C-9F44-9146-B6409D4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3F45-2119-4A4B-BD84-49A7012E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93EE-9171-4647-AB99-F9AB1CEC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EE132-91FD-6A47-BF5F-DBC6FBD1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CCB9C-8CF7-1040-8810-82BB7992B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661F-0738-9545-98A5-3A099DD2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4058-8692-3B4F-9901-E2274E6F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A5A76-5E2D-2C4D-84D8-C891E124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FFA9A-80BD-0441-B2F1-DB5C2FEB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8E37-E9DE-6542-82DC-CEE66C0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1F62B-031A-084C-9C66-D667EA4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1B993-AA44-C845-8F44-019B3D7D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4E09-DB16-7043-886E-9476CD51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A338-E60D-ED4A-958A-F8CE903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8C660-9F27-7146-859D-C48ACA6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6428-0FC3-654B-B7F1-A81B056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7A97-A473-014F-871B-B7C13989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AA5B-5850-8646-A5B1-394194E8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553-4266-7C45-9DEC-F873BDA1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CC609-72DD-F246-8178-8312F752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B327-8D8F-C44A-8C16-F1890420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7ABF-7CF0-A34F-93D7-B223CE1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63EB-09CB-1345-9D00-5983BD6D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4967C-5DB9-A449-8BA4-FCD1ACF78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E81A-AA6A-BC4C-95A9-B2D7B151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AC39-B387-334A-B863-9C319277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E97E-BF2C-6644-8E44-1A57B895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4C61E-37F5-8645-A78F-0D0B725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3AB-E251-6242-85FC-9AE0845D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73A7A-B63C-0C44-BEB8-CF600C5A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EC6C-A089-7647-B24A-398DC24B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756F-6BA0-BE41-9226-AD7D2B2262F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6D7B-9102-5B46-A6F2-27CFE5B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73CC-D862-6B43-93C0-0722DC31A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559677F5-E2CA-2741-B80D-BCC657ADBC31}"/>
              </a:ext>
            </a:extLst>
          </p:cNvPr>
          <p:cNvSpPr/>
          <p:nvPr/>
        </p:nvSpPr>
        <p:spPr>
          <a:xfrm>
            <a:off x="1968353" y="-58941"/>
            <a:ext cx="4785873" cy="107968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4AA3E1-9C69-0745-BFB2-4C232B2E2713}"/>
              </a:ext>
            </a:extLst>
          </p:cNvPr>
          <p:cNvSpPr txBox="1"/>
          <p:nvPr/>
        </p:nvSpPr>
        <p:spPr>
          <a:xfrm>
            <a:off x="3844330" y="-85506"/>
            <a:ext cx="135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Admin.html</a:t>
            </a:r>
            <a:endParaRPr lang="en-US" sz="1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0FCAD9C-4A09-0347-B146-6B5F58C105ED}"/>
              </a:ext>
            </a:extLst>
          </p:cNvPr>
          <p:cNvSpPr/>
          <p:nvPr/>
        </p:nvSpPr>
        <p:spPr>
          <a:xfrm>
            <a:off x="102264" y="1619821"/>
            <a:ext cx="2516650" cy="20932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7A9EDE-F974-6B48-98A8-D723F6274817}"/>
              </a:ext>
            </a:extLst>
          </p:cNvPr>
          <p:cNvSpPr txBox="1"/>
          <p:nvPr/>
        </p:nvSpPr>
        <p:spPr>
          <a:xfrm>
            <a:off x="782405" y="1742972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PoolTeamRegistry.html</a:t>
            </a:r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38BE2B-8ACA-9B4C-B8CB-F86438AE840D}"/>
              </a:ext>
            </a:extLst>
          </p:cNvPr>
          <p:cNvSpPr/>
          <p:nvPr/>
        </p:nvSpPr>
        <p:spPr>
          <a:xfrm>
            <a:off x="7944873" y="62418"/>
            <a:ext cx="2516650" cy="20932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BD7D7-6113-EB41-A1E2-2EFE78B659F6}"/>
              </a:ext>
            </a:extLst>
          </p:cNvPr>
          <p:cNvGrpSpPr/>
          <p:nvPr/>
        </p:nvGrpSpPr>
        <p:grpSpPr>
          <a:xfrm>
            <a:off x="6643988" y="1731526"/>
            <a:ext cx="1108954" cy="1410510"/>
            <a:chOff x="7091463" y="3258766"/>
            <a:chExt cx="1108954" cy="141051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1104814-AB93-0A43-AEC5-24BF9AE4D2FB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C8283AE-8BDE-1540-96FE-90EADC76CCC8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447826-1B50-7749-A989-8FA6838DD30B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90BA5D-1422-F24C-9BDA-D56CC5C9C1E4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4AA6A60E-2681-2244-A903-BC0175200DDB}"/>
              </a:ext>
            </a:extLst>
          </p:cNvPr>
          <p:cNvSpPr/>
          <p:nvPr/>
        </p:nvSpPr>
        <p:spPr>
          <a:xfrm>
            <a:off x="9834667" y="2130357"/>
            <a:ext cx="2159538" cy="12986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EBB77-3E9A-FA4E-8657-9206C752232F}"/>
              </a:ext>
            </a:extLst>
          </p:cNvPr>
          <p:cNvSpPr txBox="1"/>
          <p:nvPr/>
        </p:nvSpPr>
        <p:spPr>
          <a:xfrm>
            <a:off x="6636802" y="2171862"/>
            <a:ext cx="107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active_players</a:t>
            </a:r>
          </a:p>
          <a:p>
            <a:pPr algn="ctr"/>
            <a:r>
              <a:rPr lang="en-US" sz="1200" dirty="0"/>
              <a:t>table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5EA9D22-554B-F247-B1A9-58F4EA1CA9E5}"/>
              </a:ext>
            </a:extLst>
          </p:cNvPr>
          <p:cNvSpPr/>
          <p:nvPr/>
        </p:nvSpPr>
        <p:spPr>
          <a:xfrm>
            <a:off x="9599900" y="1365077"/>
            <a:ext cx="1235410" cy="1534538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0B8323-FD5E-EA44-A1CF-26C035E20A41}"/>
              </a:ext>
            </a:extLst>
          </p:cNvPr>
          <p:cNvSpPr/>
          <p:nvPr/>
        </p:nvSpPr>
        <p:spPr>
          <a:xfrm rot="17102652">
            <a:off x="7391877" y="1525446"/>
            <a:ext cx="1471207" cy="778035"/>
          </a:xfrm>
          <a:prstGeom prst="arc">
            <a:avLst>
              <a:gd name="adj1" fmla="val 16200000"/>
              <a:gd name="adj2" fmla="val 20021132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AAD7F-893E-FF4F-A094-69B385B30342}"/>
              </a:ext>
            </a:extLst>
          </p:cNvPr>
          <p:cNvGrpSpPr/>
          <p:nvPr/>
        </p:nvGrpSpPr>
        <p:grpSpPr>
          <a:xfrm>
            <a:off x="3446122" y="1731526"/>
            <a:ext cx="1108954" cy="1410510"/>
            <a:chOff x="7091463" y="3258766"/>
            <a:chExt cx="1108954" cy="14105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CFC519-0219-4648-8A7D-9E7691F8AD6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C6301-D0E6-AD48-90BC-379487BC5D1F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D89E1C-8005-E543-9D37-2C7673D48752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4120C2-F450-8E45-970C-E939BE0DC15B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608FE50-3C34-3E46-9E1E-F3FD7D04CEDC}"/>
              </a:ext>
            </a:extLst>
          </p:cNvPr>
          <p:cNvSpPr txBox="1"/>
          <p:nvPr/>
        </p:nvSpPr>
        <p:spPr>
          <a:xfrm>
            <a:off x="3535316" y="2251983"/>
            <a:ext cx="884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entry_stats</a:t>
            </a:r>
          </a:p>
          <a:p>
            <a:pPr algn="ctr"/>
            <a:r>
              <a:rPr lang="en-US" sz="1200" dirty="0"/>
              <a:t>table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C0554B-7023-2A46-85FF-E41794DA72C6}"/>
              </a:ext>
            </a:extLst>
          </p:cNvPr>
          <p:cNvSpPr/>
          <p:nvPr/>
        </p:nvSpPr>
        <p:spPr>
          <a:xfrm>
            <a:off x="7801685" y="1575927"/>
            <a:ext cx="2408715" cy="5419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PoolUpdate.py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entry_stats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_ table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Update pool table</a:t>
            </a:r>
          </a:p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3A7DBD-0959-C048-B9DD-458111CF5924}"/>
              </a:ext>
            </a:extLst>
          </p:cNvPr>
          <p:cNvSpPr/>
          <p:nvPr/>
        </p:nvSpPr>
        <p:spPr>
          <a:xfrm rot="16506388">
            <a:off x="3988704" y="1271171"/>
            <a:ext cx="924128" cy="846467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20188A5-BCCF-1C41-95AD-D968DF3F4A64}"/>
              </a:ext>
            </a:extLst>
          </p:cNvPr>
          <p:cNvSpPr/>
          <p:nvPr/>
        </p:nvSpPr>
        <p:spPr>
          <a:xfrm>
            <a:off x="6197181" y="1247418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29D1F3-F8C7-B748-B3DE-50809BB4897C}"/>
              </a:ext>
            </a:extLst>
          </p:cNvPr>
          <p:cNvSpPr/>
          <p:nvPr/>
        </p:nvSpPr>
        <p:spPr>
          <a:xfrm>
            <a:off x="1220278" y="1030977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/>
              <a:t>RenderPool.py</a:t>
            </a:r>
          </a:p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2A7393A-1012-4E48-AA32-291E207B9247}"/>
              </a:ext>
            </a:extLst>
          </p:cNvPr>
          <p:cNvSpPr/>
          <p:nvPr/>
        </p:nvSpPr>
        <p:spPr>
          <a:xfrm>
            <a:off x="2769605" y="1257302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1AE9CA-21EF-A149-8798-F16BBFDC9B61}"/>
              </a:ext>
            </a:extLst>
          </p:cNvPr>
          <p:cNvSpPr/>
          <p:nvPr/>
        </p:nvSpPr>
        <p:spPr>
          <a:xfrm>
            <a:off x="296914" y="2852065"/>
            <a:ext cx="2188571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PlayerSelection.py</a:t>
            </a:r>
          </a:p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2E68D4-6739-E445-A5A7-9C77EB14D0C1}"/>
              </a:ext>
            </a:extLst>
          </p:cNvPr>
          <p:cNvSpPr txBox="1"/>
          <p:nvPr/>
        </p:nvSpPr>
        <p:spPr>
          <a:xfrm>
            <a:off x="7021369" y="3580826"/>
            <a:ext cx="52134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pool_entry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table;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PoolTeamName: [QuadSquad]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GM: [GM Name]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Email: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Hometown: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Country: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Pay Status: [NotPaid, PayPal, Cheque, Cash, Coupon]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Pay Amount: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Status:  [Incomplete, complete]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…  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25*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ID, Name, Team, G, A, W, SO, Pts, State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A8D5E4-FFA6-4248-8C29-32D7B872CB27}"/>
              </a:ext>
            </a:extLst>
          </p:cNvPr>
          <p:cNvSpPr/>
          <p:nvPr/>
        </p:nvSpPr>
        <p:spPr>
          <a:xfrm>
            <a:off x="4138550" y="174280"/>
            <a:ext cx="2313566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UpdateGoalieAssist.py</a:t>
            </a:r>
          </a:p>
          <a:p>
            <a:pPr algn="ctr"/>
            <a:endParaRPr lang="en-US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D036EA86-FD2A-8D4C-B708-25AEF451A03F}"/>
              </a:ext>
            </a:extLst>
          </p:cNvPr>
          <p:cNvSpPr/>
          <p:nvPr/>
        </p:nvSpPr>
        <p:spPr>
          <a:xfrm>
            <a:off x="5093204" y="464076"/>
            <a:ext cx="2454646" cy="2494433"/>
          </a:xfrm>
          <a:prstGeom prst="arc">
            <a:avLst>
              <a:gd name="adj1" fmla="val 16476661"/>
              <a:gd name="adj2" fmla="val 2138339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4548AE-C567-2E46-AFB2-552FEF3EDB1B}"/>
              </a:ext>
            </a:extLst>
          </p:cNvPr>
          <p:cNvSpPr/>
          <p:nvPr/>
        </p:nvSpPr>
        <p:spPr>
          <a:xfrm>
            <a:off x="282506" y="2247923"/>
            <a:ext cx="216396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entryRegister.py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48FC0-1E29-4546-8E64-7990E7388A61}"/>
              </a:ext>
            </a:extLst>
          </p:cNvPr>
          <p:cNvGrpSpPr/>
          <p:nvPr/>
        </p:nvGrpSpPr>
        <p:grpSpPr>
          <a:xfrm>
            <a:off x="5051025" y="2315055"/>
            <a:ext cx="1108954" cy="1410510"/>
            <a:chOff x="7091463" y="3258766"/>
            <a:chExt cx="1108954" cy="141051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4C2BD9-6483-C746-B8EE-809D087F970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4659F4F-3497-9340-A703-C602150A7EDF}"/>
                </a:ext>
              </a:extLst>
            </p:cNvPr>
            <p:cNvCxnSpPr>
              <a:stCxn id="67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3B502D-0B3C-374B-ABA7-60970D47675D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97095D4-FF58-EF4C-8490-74E6B3A943E3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AF79CA5-380B-954E-97B0-B7EBCFE6868A}"/>
              </a:ext>
            </a:extLst>
          </p:cNvPr>
          <p:cNvSpPr txBox="1"/>
          <p:nvPr/>
        </p:nvSpPr>
        <p:spPr>
          <a:xfrm>
            <a:off x="5043839" y="2755391"/>
            <a:ext cx="10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teamsDB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362B68-67EA-5947-985C-666955371042}"/>
              </a:ext>
            </a:extLst>
          </p:cNvPr>
          <p:cNvSpPr txBox="1"/>
          <p:nvPr/>
        </p:nvSpPr>
        <p:spPr>
          <a:xfrm>
            <a:off x="1776343" y="3745762"/>
            <a:ext cx="36630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teamsDB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team_id: [taken from NHL </a:t>
            </a:r>
            <a:r>
              <a:rPr lang="en-US" sz="1400" dirty="0" err="1">
                <a:solidFill>
                  <a:srgbClr val="FF0000"/>
                </a:solidFill>
              </a:rPr>
              <a:t>api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team_name: [NHL team name]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status_id:  [0 = not qualified;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   1 = eliminated – 1</a:t>
            </a:r>
            <a:r>
              <a:rPr lang="en-US" sz="1400" baseline="30000" dirty="0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2 = eliminated – 2</a:t>
            </a:r>
            <a:r>
              <a:rPr lang="en-US" sz="1400" baseline="30000" dirty="0">
                <a:solidFill>
                  <a:srgbClr val="FF0000"/>
                </a:solidFill>
              </a:rPr>
              <a:t>nd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3 = eliminated – 3</a:t>
            </a:r>
            <a:r>
              <a:rPr lang="en-US" sz="1400" baseline="30000" dirty="0">
                <a:solidFill>
                  <a:srgbClr val="FF0000"/>
                </a:solidFill>
              </a:rPr>
              <a:t>rd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4 = eliminated – 4</a:t>
            </a:r>
            <a:r>
              <a:rPr lang="en-US" sz="1400" baseline="30000" dirty="0">
                <a:solidFill>
                  <a:srgbClr val="FF0000"/>
                </a:solidFill>
              </a:rPr>
              <a:t>th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5 = active]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26A85-7C08-B14F-AA1C-33DA507D996B}"/>
              </a:ext>
            </a:extLst>
          </p:cNvPr>
          <p:cNvSpPr/>
          <p:nvPr/>
        </p:nvSpPr>
        <p:spPr>
          <a:xfrm>
            <a:off x="6853859" y="3605673"/>
            <a:ext cx="4837472" cy="2665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0F79C7-89B4-B34D-8E11-F0AD4B078599}"/>
              </a:ext>
            </a:extLst>
          </p:cNvPr>
          <p:cNvSpPr/>
          <p:nvPr/>
        </p:nvSpPr>
        <p:spPr>
          <a:xfrm>
            <a:off x="1594238" y="3763075"/>
            <a:ext cx="3449601" cy="2077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0019371-EF4C-B343-8408-B7CFBE4C05AA}"/>
              </a:ext>
            </a:extLst>
          </p:cNvPr>
          <p:cNvSpPr/>
          <p:nvPr/>
        </p:nvSpPr>
        <p:spPr>
          <a:xfrm>
            <a:off x="1994762" y="191593"/>
            <a:ext cx="2163967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UpdatePayment</a:t>
            </a:r>
          </a:p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E1C507-C436-0B47-BF69-408879A76AFE}"/>
              </a:ext>
            </a:extLst>
          </p:cNvPr>
          <p:cNvSpPr/>
          <p:nvPr/>
        </p:nvSpPr>
        <p:spPr>
          <a:xfrm>
            <a:off x="2838036" y="444295"/>
            <a:ext cx="2278883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TeamsUpdate.py</a:t>
            </a:r>
          </a:p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8631806-EB7A-ED46-92F2-562EA7E3B36D}"/>
              </a:ext>
            </a:extLst>
          </p:cNvPr>
          <p:cNvSpPr/>
          <p:nvPr/>
        </p:nvSpPr>
        <p:spPr>
          <a:xfrm>
            <a:off x="8135159" y="557618"/>
            <a:ext cx="216396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UpdatePlayerStatus.py</a:t>
            </a:r>
          </a:p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3DE8149-F815-AD45-9C20-3F38E0D2B1C8}"/>
              </a:ext>
            </a:extLst>
          </p:cNvPr>
          <p:cNvSpPr/>
          <p:nvPr/>
        </p:nvSpPr>
        <p:spPr>
          <a:xfrm>
            <a:off x="5979333" y="1030977"/>
            <a:ext cx="3154816" cy="2438864"/>
          </a:xfrm>
          <a:custGeom>
            <a:avLst/>
            <a:gdLst>
              <a:gd name="connsiteX0" fmla="*/ 3203996 w 3203996"/>
              <a:gd name="connsiteY0" fmla="*/ 0 h 1316576"/>
              <a:gd name="connsiteX1" fmla="*/ 1896306 w 3203996"/>
              <a:gd name="connsiteY1" fmla="*/ 1160206 h 1316576"/>
              <a:gd name="connsiteX2" fmla="*/ 38009 w 3203996"/>
              <a:gd name="connsiteY2" fmla="*/ 1238864 h 1316576"/>
              <a:gd name="connsiteX3" fmla="*/ 824590 w 3203996"/>
              <a:gd name="connsiteY3" fmla="*/ 540774 h 131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3996" h="1316576">
                <a:moveTo>
                  <a:pt x="3203996" y="0"/>
                </a:moveTo>
                <a:cubicBezTo>
                  <a:pt x="2813983" y="476864"/>
                  <a:pt x="2423970" y="953729"/>
                  <a:pt x="1896306" y="1160206"/>
                </a:cubicBezTo>
                <a:cubicBezTo>
                  <a:pt x="1368642" y="1366683"/>
                  <a:pt x="216628" y="1342103"/>
                  <a:pt x="38009" y="1238864"/>
                </a:cubicBezTo>
                <a:cubicBezTo>
                  <a:pt x="-140610" y="1135625"/>
                  <a:pt x="341990" y="838199"/>
                  <a:pt x="824590" y="5407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F7FAF7-E620-BE47-B41E-1182D2321F4A}"/>
              </a:ext>
            </a:extLst>
          </p:cNvPr>
          <p:cNvSpPr/>
          <p:nvPr/>
        </p:nvSpPr>
        <p:spPr>
          <a:xfrm>
            <a:off x="8146060" y="1108354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PlayersUpdate.py</a:t>
            </a:r>
          </a:p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673DB-B932-0B40-BD99-026601981078}"/>
              </a:ext>
            </a:extLst>
          </p:cNvPr>
          <p:cNvSpPr txBox="1"/>
          <p:nvPr/>
        </p:nvSpPr>
        <p:spPr>
          <a:xfrm>
            <a:off x="8625322" y="254768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maintainPlayerDB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EF15CB1-AB21-4C4E-B2FE-635329A4F3C6}"/>
              </a:ext>
            </a:extLst>
          </p:cNvPr>
          <p:cNvSpPr/>
          <p:nvPr/>
        </p:nvSpPr>
        <p:spPr>
          <a:xfrm>
            <a:off x="6755250" y="4050890"/>
            <a:ext cx="304311" cy="15596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31234-BFB0-B144-A5BE-33DE8D19A758}"/>
              </a:ext>
            </a:extLst>
          </p:cNvPr>
          <p:cNvSpPr txBox="1"/>
          <p:nvPr/>
        </p:nvSpPr>
        <p:spPr>
          <a:xfrm>
            <a:off x="5988849" y="4731990"/>
            <a:ext cx="831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pool_entry</a:t>
            </a:r>
            <a:endParaRPr lang="en-US" sz="900" dirty="0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F75D39F8-E96C-6842-B0E6-2EBD440FBB42}"/>
              </a:ext>
            </a:extLst>
          </p:cNvPr>
          <p:cNvSpPr/>
          <p:nvPr/>
        </p:nvSpPr>
        <p:spPr>
          <a:xfrm>
            <a:off x="6769919" y="5755730"/>
            <a:ext cx="304311" cy="5520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FC7433-E22B-AE43-9EA4-F260EDAD1F45}"/>
              </a:ext>
            </a:extLst>
          </p:cNvPr>
          <p:cNvSpPr txBox="1"/>
          <p:nvPr/>
        </p:nvSpPr>
        <p:spPr>
          <a:xfrm>
            <a:off x="6091031" y="5916361"/>
            <a:ext cx="728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pool_team</a:t>
            </a:r>
            <a:endParaRPr lang="en-US" sz="900" dirty="0"/>
          </a:p>
        </p:txBody>
      </p:sp>
      <p:sp>
        <p:nvSpPr>
          <p:cNvPr id="23" name="Snip and Round Single Corner Rectangle 22">
            <a:extLst>
              <a:ext uri="{FF2B5EF4-FFF2-40B4-BE49-F238E27FC236}">
                <a16:creationId xmlns:a16="http://schemas.microsoft.com/office/drawing/2014/main" id="{AFFC5995-CA2F-7549-B1C7-191C994CC3E7}"/>
              </a:ext>
            </a:extLst>
          </p:cNvPr>
          <p:cNvSpPr/>
          <p:nvPr/>
        </p:nvSpPr>
        <p:spPr>
          <a:xfrm>
            <a:off x="2712719" y="2247923"/>
            <a:ext cx="606709" cy="53175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Pool_</a:t>
            </a:r>
          </a:p>
          <a:p>
            <a:pPr algn="ctr"/>
            <a:r>
              <a:rPr lang="en-US" sz="800" dirty="0"/>
              <a:t>entry</a:t>
            </a:r>
          </a:p>
        </p:txBody>
      </p:sp>
      <p:sp>
        <p:nvSpPr>
          <p:cNvPr id="55" name="Snip and Round Single Corner Rectangle 54">
            <a:extLst>
              <a:ext uri="{FF2B5EF4-FFF2-40B4-BE49-F238E27FC236}">
                <a16:creationId xmlns:a16="http://schemas.microsoft.com/office/drawing/2014/main" id="{4F78ECCA-9F78-5443-B9B8-7E83853A61F4}"/>
              </a:ext>
            </a:extLst>
          </p:cNvPr>
          <p:cNvSpPr/>
          <p:nvPr/>
        </p:nvSpPr>
        <p:spPr>
          <a:xfrm>
            <a:off x="2711359" y="2894477"/>
            <a:ext cx="583451" cy="53175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entry_</a:t>
            </a:r>
          </a:p>
          <a:p>
            <a:pPr algn="ctr"/>
            <a:r>
              <a:rPr lang="en-US" sz="800" dirty="0"/>
              <a:t>players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B9E9D2-47FC-DE45-8542-11AACD72336B}"/>
              </a:ext>
            </a:extLst>
          </p:cNvPr>
          <p:cNvCxnSpPr>
            <a:stCxn id="63" idx="6"/>
            <a:endCxn id="23" idx="2"/>
          </p:cNvCxnSpPr>
          <p:nvPr/>
        </p:nvCxnSpPr>
        <p:spPr>
          <a:xfrm>
            <a:off x="2446473" y="2464364"/>
            <a:ext cx="266246" cy="4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EE315F-FF7D-1D4D-8472-CDF085706015}"/>
              </a:ext>
            </a:extLst>
          </p:cNvPr>
          <p:cNvCxnSpPr/>
          <p:nvPr/>
        </p:nvCxnSpPr>
        <p:spPr>
          <a:xfrm>
            <a:off x="2461549" y="3117317"/>
            <a:ext cx="266246" cy="4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E2B5DF-6B41-0140-936E-838350CF863F}"/>
              </a:ext>
            </a:extLst>
          </p:cNvPr>
          <p:cNvSpPr txBox="1"/>
          <p:nvPr/>
        </p:nvSpPr>
        <p:spPr>
          <a:xfrm>
            <a:off x="3465996" y="2040314"/>
            <a:ext cx="124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active, updating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F541FEE-4F11-5A4A-9B01-D0A0BE662AEB}"/>
              </a:ext>
            </a:extLst>
          </p:cNvPr>
          <p:cNvSpPr/>
          <p:nvPr/>
        </p:nvSpPr>
        <p:spPr>
          <a:xfrm>
            <a:off x="4274820" y="1414807"/>
            <a:ext cx="3832860" cy="1419833"/>
          </a:xfrm>
          <a:custGeom>
            <a:avLst/>
            <a:gdLst>
              <a:gd name="connsiteX0" fmla="*/ 3832860 w 3832860"/>
              <a:gd name="connsiteY0" fmla="*/ 581633 h 1419833"/>
              <a:gd name="connsiteX1" fmla="*/ 3695700 w 3832860"/>
              <a:gd name="connsiteY1" fmla="*/ 513053 h 1419833"/>
              <a:gd name="connsiteX2" fmla="*/ 3649980 w 3832860"/>
              <a:gd name="connsiteY2" fmla="*/ 497813 h 1419833"/>
              <a:gd name="connsiteX3" fmla="*/ 3589020 w 3832860"/>
              <a:gd name="connsiteY3" fmla="*/ 467333 h 1419833"/>
              <a:gd name="connsiteX4" fmla="*/ 3093720 w 3832860"/>
              <a:gd name="connsiteY4" fmla="*/ 307313 h 1419833"/>
              <a:gd name="connsiteX5" fmla="*/ 2895600 w 3832860"/>
              <a:gd name="connsiteY5" fmla="*/ 238733 h 1419833"/>
              <a:gd name="connsiteX6" fmla="*/ 2674620 w 3832860"/>
              <a:gd name="connsiteY6" fmla="*/ 154913 h 1419833"/>
              <a:gd name="connsiteX7" fmla="*/ 2613660 w 3832860"/>
              <a:gd name="connsiteY7" fmla="*/ 132053 h 1419833"/>
              <a:gd name="connsiteX8" fmla="*/ 2476500 w 3832860"/>
              <a:gd name="connsiteY8" fmla="*/ 78713 h 1419833"/>
              <a:gd name="connsiteX9" fmla="*/ 2385060 w 3832860"/>
              <a:gd name="connsiteY9" fmla="*/ 55853 h 1419833"/>
              <a:gd name="connsiteX10" fmla="*/ 2240280 w 3832860"/>
              <a:gd name="connsiteY10" fmla="*/ 25373 h 1419833"/>
              <a:gd name="connsiteX11" fmla="*/ 1973580 w 3832860"/>
              <a:gd name="connsiteY11" fmla="*/ 10133 h 1419833"/>
              <a:gd name="connsiteX12" fmla="*/ 1722120 w 3832860"/>
              <a:gd name="connsiteY12" fmla="*/ 25373 h 1419833"/>
              <a:gd name="connsiteX13" fmla="*/ 1699260 w 3832860"/>
              <a:gd name="connsiteY13" fmla="*/ 40613 h 1419833"/>
              <a:gd name="connsiteX14" fmla="*/ 1630680 w 3832860"/>
              <a:gd name="connsiteY14" fmla="*/ 71093 h 1419833"/>
              <a:gd name="connsiteX15" fmla="*/ 1539240 w 3832860"/>
              <a:gd name="connsiteY15" fmla="*/ 124433 h 1419833"/>
              <a:gd name="connsiteX16" fmla="*/ 1516380 w 3832860"/>
              <a:gd name="connsiteY16" fmla="*/ 132053 h 1419833"/>
              <a:gd name="connsiteX17" fmla="*/ 1455420 w 3832860"/>
              <a:gd name="connsiteY17" fmla="*/ 162533 h 1419833"/>
              <a:gd name="connsiteX18" fmla="*/ 1409700 w 3832860"/>
              <a:gd name="connsiteY18" fmla="*/ 177773 h 1419833"/>
              <a:gd name="connsiteX19" fmla="*/ 1363980 w 3832860"/>
              <a:gd name="connsiteY19" fmla="*/ 208253 h 1419833"/>
              <a:gd name="connsiteX20" fmla="*/ 1303020 w 3832860"/>
              <a:gd name="connsiteY20" fmla="*/ 253973 h 1419833"/>
              <a:gd name="connsiteX21" fmla="*/ 1249680 w 3832860"/>
              <a:gd name="connsiteY21" fmla="*/ 299693 h 1419833"/>
              <a:gd name="connsiteX22" fmla="*/ 1226820 w 3832860"/>
              <a:gd name="connsiteY22" fmla="*/ 322553 h 1419833"/>
              <a:gd name="connsiteX23" fmla="*/ 1120140 w 3832860"/>
              <a:gd name="connsiteY23" fmla="*/ 391133 h 1419833"/>
              <a:gd name="connsiteX24" fmla="*/ 1074420 w 3832860"/>
              <a:gd name="connsiteY24" fmla="*/ 429233 h 1419833"/>
              <a:gd name="connsiteX25" fmla="*/ 1051560 w 3832860"/>
              <a:gd name="connsiteY25" fmla="*/ 452093 h 1419833"/>
              <a:gd name="connsiteX26" fmla="*/ 990600 w 3832860"/>
              <a:gd name="connsiteY26" fmla="*/ 505433 h 1419833"/>
              <a:gd name="connsiteX27" fmla="*/ 960120 w 3832860"/>
              <a:gd name="connsiteY27" fmla="*/ 551153 h 1419833"/>
              <a:gd name="connsiteX28" fmla="*/ 944880 w 3832860"/>
              <a:gd name="connsiteY28" fmla="*/ 574013 h 1419833"/>
              <a:gd name="connsiteX29" fmla="*/ 929640 w 3832860"/>
              <a:gd name="connsiteY29" fmla="*/ 596873 h 1419833"/>
              <a:gd name="connsiteX30" fmla="*/ 914400 w 3832860"/>
              <a:gd name="connsiteY30" fmla="*/ 619733 h 1419833"/>
              <a:gd name="connsiteX31" fmla="*/ 868680 w 3832860"/>
              <a:gd name="connsiteY31" fmla="*/ 680693 h 1419833"/>
              <a:gd name="connsiteX32" fmla="*/ 845820 w 3832860"/>
              <a:gd name="connsiteY32" fmla="*/ 703553 h 1419833"/>
              <a:gd name="connsiteX33" fmla="*/ 815340 w 3832860"/>
              <a:gd name="connsiteY33" fmla="*/ 749273 h 1419833"/>
              <a:gd name="connsiteX34" fmla="*/ 784860 w 3832860"/>
              <a:gd name="connsiteY34" fmla="*/ 794993 h 1419833"/>
              <a:gd name="connsiteX35" fmla="*/ 739140 w 3832860"/>
              <a:gd name="connsiteY35" fmla="*/ 840713 h 1419833"/>
              <a:gd name="connsiteX36" fmla="*/ 723900 w 3832860"/>
              <a:gd name="connsiteY36" fmla="*/ 863573 h 1419833"/>
              <a:gd name="connsiteX37" fmla="*/ 655320 w 3832860"/>
              <a:gd name="connsiteY37" fmla="*/ 909293 h 1419833"/>
              <a:gd name="connsiteX38" fmla="*/ 579120 w 3832860"/>
              <a:gd name="connsiteY38" fmla="*/ 962633 h 1419833"/>
              <a:gd name="connsiteX39" fmla="*/ 556260 w 3832860"/>
              <a:gd name="connsiteY39" fmla="*/ 970253 h 1419833"/>
              <a:gd name="connsiteX40" fmla="*/ 533400 w 3832860"/>
              <a:gd name="connsiteY40" fmla="*/ 955013 h 1419833"/>
              <a:gd name="connsiteX41" fmla="*/ 381000 w 3832860"/>
              <a:gd name="connsiteY41" fmla="*/ 955013 h 1419833"/>
              <a:gd name="connsiteX42" fmla="*/ 365760 w 3832860"/>
              <a:gd name="connsiteY42" fmla="*/ 977873 h 1419833"/>
              <a:gd name="connsiteX43" fmla="*/ 342900 w 3832860"/>
              <a:gd name="connsiteY43" fmla="*/ 993113 h 1419833"/>
              <a:gd name="connsiteX44" fmla="*/ 327660 w 3832860"/>
              <a:gd name="connsiteY44" fmla="*/ 1031213 h 1419833"/>
              <a:gd name="connsiteX45" fmla="*/ 304800 w 3832860"/>
              <a:gd name="connsiteY45" fmla="*/ 1069313 h 1419833"/>
              <a:gd name="connsiteX46" fmla="*/ 274320 w 3832860"/>
              <a:gd name="connsiteY46" fmla="*/ 1099793 h 1419833"/>
              <a:gd name="connsiteX47" fmla="*/ 243840 w 3832860"/>
              <a:gd name="connsiteY47" fmla="*/ 1145513 h 1419833"/>
              <a:gd name="connsiteX48" fmla="*/ 182880 w 3832860"/>
              <a:gd name="connsiteY48" fmla="*/ 1221713 h 1419833"/>
              <a:gd name="connsiteX49" fmla="*/ 152400 w 3832860"/>
              <a:gd name="connsiteY49" fmla="*/ 1252193 h 1419833"/>
              <a:gd name="connsiteX50" fmla="*/ 129540 w 3832860"/>
              <a:gd name="connsiteY50" fmla="*/ 1282673 h 1419833"/>
              <a:gd name="connsiteX51" fmla="*/ 106680 w 3832860"/>
              <a:gd name="connsiteY51" fmla="*/ 1305533 h 1419833"/>
              <a:gd name="connsiteX52" fmla="*/ 83820 w 3832860"/>
              <a:gd name="connsiteY52" fmla="*/ 1336013 h 1419833"/>
              <a:gd name="connsiteX53" fmla="*/ 68580 w 3832860"/>
              <a:gd name="connsiteY53" fmla="*/ 1358873 h 1419833"/>
              <a:gd name="connsiteX54" fmla="*/ 0 w 3832860"/>
              <a:gd name="connsiteY54" fmla="*/ 1419833 h 1419833"/>
              <a:gd name="connsiteX55" fmla="*/ 7620 w 3832860"/>
              <a:gd name="connsiteY55" fmla="*/ 1374113 h 1419833"/>
              <a:gd name="connsiteX56" fmla="*/ 15240 w 3832860"/>
              <a:gd name="connsiteY56" fmla="*/ 1351253 h 1419833"/>
              <a:gd name="connsiteX57" fmla="*/ 7620 w 3832860"/>
              <a:gd name="connsiteY57" fmla="*/ 1320773 h 141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832860" h="1419833">
                <a:moveTo>
                  <a:pt x="3832860" y="581633"/>
                </a:moveTo>
                <a:cubicBezTo>
                  <a:pt x="3614312" y="494214"/>
                  <a:pt x="3885056" y="607731"/>
                  <a:pt x="3695700" y="513053"/>
                </a:cubicBezTo>
                <a:cubicBezTo>
                  <a:pt x="3681332" y="505869"/>
                  <a:pt x="3664745" y="504141"/>
                  <a:pt x="3649980" y="497813"/>
                </a:cubicBezTo>
                <a:cubicBezTo>
                  <a:pt x="3629098" y="488864"/>
                  <a:pt x="3610513" y="474694"/>
                  <a:pt x="3589020" y="467333"/>
                </a:cubicBezTo>
                <a:cubicBezTo>
                  <a:pt x="3424876" y="411119"/>
                  <a:pt x="3254813" y="371750"/>
                  <a:pt x="3093720" y="307313"/>
                </a:cubicBezTo>
                <a:cubicBezTo>
                  <a:pt x="2885849" y="224164"/>
                  <a:pt x="3187037" y="342355"/>
                  <a:pt x="2895600" y="238733"/>
                </a:cubicBezTo>
                <a:cubicBezTo>
                  <a:pt x="2821371" y="212341"/>
                  <a:pt x="2748303" y="182793"/>
                  <a:pt x="2674620" y="154913"/>
                </a:cubicBezTo>
                <a:cubicBezTo>
                  <a:pt x="2654323" y="147233"/>
                  <a:pt x="2634248" y="138916"/>
                  <a:pt x="2613660" y="132053"/>
                </a:cubicBezTo>
                <a:cubicBezTo>
                  <a:pt x="2510764" y="97754"/>
                  <a:pt x="2635903" y="140703"/>
                  <a:pt x="2476500" y="78713"/>
                </a:cubicBezTo>
                <a:cubicBezTo>
                  <a:pt x="2422584" y="57746"/>
                  <a:pt x="2440411" y="66923"/>
                  <a:pt x="2385060" y="55853"/>
                </a:cubicBezTo>
                <a:cubicBezTo>
                  <a:pt x="2336700" y="46181"/>
                  <a:pt x="2289296" y="30819"/>
                  <a:pt x="2240280" y="25373"/>
                </a:cubicBezTo>
                <a:cubicBezTo>
                  <a:pt x="2151780" y="15540"/>
                  <a:pt x="1973580" y="10133"/>
                  <a:pt x="1973580" y="10133"/>
                </a:cubicBezTo>
                <a:cubicBezTo>
                  <a:pt x="1864984" y="-5381"/>
                  <a:pt x="1899017" y="-5126"/>
                  <a:pt x="1722120" y="25373"/>
                </a:cubicBezTo>
                <a:cubicBezTo>
                  <a:pt x="1713095" y="26929"/>
                  <a:pt x="1707451" y="36517"/>
                  <a:pt x="1699260" y="40613"/>
                </a:cubicBezTo>
                <a:cubicBezTo>
                  <a:pt x="1676885" y="51801"/>
                  <a:pt x="1652840" y="59485"/>
                  <a:pt x="1630680" y="71093"/>
                </a:cubicBezTo>
                <a:cubicBezTo>
                  <a:pt x="1599422" y="87466"/>
                  <a:pt x="1572716" y="113274"/>
                  <a:pt x="1539240" y="124433"/>
                </a:cubicBezTo>
                <a:cubicBezTo>
                  <a:pt x="1531620" y="126973"/>
                  <a:pt x="1523692" y="128729"/>
                  <a:pt x="1516380" y="132053"/>
                </a:cubicBezTo>
                <a:cubicBezTo>
                  <a:pt x="1495698" y="141454"/>
                  <a:pt x="1476302" y="153584"/>
                  <a:pt x="1455420" y="162533"/>
                </a:cubicBezTo>
                <a:cubicBezTo>
                  <a:pt x="1440655" y="168861"/>
                  <a:pt x="1409700" y="177773"/>
                  <a:pt x="1409700" y="177773"/>
                </a:cubicBezTo>
                <a:cubicBezTo>
                  <a:pt x="1344172" y="243301"/>
                  <a:pt x="1424633" y="169656"/>
                  <a:pt x="1363980" y="208253"/>
                </a:cubicBezTo>
                <a:cubicBezTo>
                  <a:pt x="1342551" y="221890"/>
                  <a:pt x="1322854" y="238106"/>
                  <a:pt x="1303020" y="253973"/>
                </a:cubicBezTo>
                <a:cubicBezTo>
                  <a:pt x="1284734" y="268602"/>
                  <a:pt x="1267086" y="284027"/>
                  <a:pt x="1249680" y="299693"/>
                </a:cubicBezTo>
                <a:cubicBezTo>
                  <a:pt x="1241670" y="306902"/>
                  <a:pt x="1235624" y="316338"/>
                  <a:pt x="1226820" y="322553"/>
                </a:cubicBezTo>
                <a:cubicBezTo>
                  <a:pt x="1192283" y="346932"/>
                  <a:pt x="1150032" y="361241"/>
                  <a:pt x="1120140" y="391133"/>
                </a:cubicBezTo>
                <a:cubicBezTo>
                  <a:pt x="1053354" y="457919"/>
                  <a:pt x="1138073" y="376189"/>
                  <a:pt x="1074420" y="429233"/>
                </a:cubicBezTo>
                <a:cubicBezTo>
                  <a:pt x="1066141" y="436132"/>
                  <a:pt x="1059534" y="444844"/>
                  <a:pt x="1051560" y="452093"/>
                </a:cubicBezTo>
                <a:cubicBezTo>
                  <a:pt x="1031581" y="470256"/>
                  <a:pt x="1008914" y="485593"/>
                  <a:pt x="990600" y="505433"/>
                </a:cubicBezTo>
                <a:cubicBezTo>
                  <a:pt x="978176" y="518892"/>
                  <a:pt x="970280" y="535913"/>
                  <a:pt x="960120" y="551153"/>
                </a:cubicBezTo>
                <a:lnTo>
                  <a:pt x="944880" y="574013"/>
                </a:lnTo>
                <a:lnTo>
                  <a:pt x="929640" y="596873"/>
                </a:lnTo>
                <a:cubicBezTo>
                  <a:pt x="924560" y="604493"/>
                  <a:pt x="919895" y="612407"/>
                  <a:pt x="914400" y="619733"/>
                </a:cubicBezTo>
                <a:cubicBezTo>
                  <a:pt x="899160" y="640053"/>
                  <a:pt x="886641" y="662732"/>
                  <a:pt x="868680" y="680693"/>
                </a:cubicBezTo>
                <a:lnTo>
                  <a:pt x="845820" y="703553"/>
                </a:lnTo>
                <a:cubicBezTo>
                  <a:pt x="831247" y="747272"/>
                  <a:pt x="848636" y="706464"/>
                  <a:pt x="815340" y="749273"/>
                </a:cubicBezTo>
                <a:cubicBezTo>
                  <a:pt x="804095" y="763731"/>
                  <a:pt x="797812" y="782041"/>
                  <a:pt x="784860" y="794993"/>
                </a:cubicBezTo>
                <a:cubicBezTo>
                  <a:pt x="769620" y="810233"/>
                  <a:pt x="751095" y="822780"/>
                  <a:pt x="739140" y="840713"/>
                </a:cubicBezTo>
                <a:cubicBezTo>
                  <a:pt x="734060" y="848333"/>
                  <a:pt x="730792" y="857542"/>
                  <a:pt x="723900" y="863573"/>
                </a:cubicBezTo>
                <a:cubicBezTo>
                  <a:pt x="708660" y="876908"/>
                  <a:pt x="674370" y="895006"/>
                  <a:pt x="655320" y="909293"/>
                </a:cubicBezTo>
                <a:cubicBezTo>
                  <a:pt x="641409" y="919726"/>
                  <a:pt x="590377" y="958881"/>
                  <a:pt x="579120" y="962633"/>
                </a:cubicBezTo>
                <a:lnTo>
                  <a:pt x="556260" y="970253"/>
                </a:lnTo>
                <a:cubicBezTo>
                  <a:pt x="548640" y="965173"/>
                  <a:pt x="542172" y="957645"/>
                  <a:pt x="533400" y="955013"/>
                </a:cubicBezTo>
                <a:cubicBezTo>
                  <a:pt x="483182" y="939947"/>
                  <a:pt x="431760" y="951108"/>
                  <a:pt x="381000" y="955013"/>
                </a:cubicBezTo>
                <a:cubicBezTo>
                  <a:pt x="375920" y="962633"/>
                  <a:pt x="372236" y="971397"/>
                  <a:pt x="365760" y="977873"/>
                </a:cubicBezTo>
                <a:cubicBezTo>
                  <a:pt x="359284" y="984349"/>
                  <a:pt x="348223" y="985661"/>
                  <a:pt x="342900" y="993113"/>
                </a:cubicBezTo>
                <a:cubicBezTo>
                  <a:pt x="334950" y="1004244"/>
                  <a:pt x="333777" y="1018979"/>
                  <a:pt x="327660" y="1031213"/>
                </a:cubicBezTo>
                <a:cubicBezTo>
                  <a:pt x="321036" y="1044460"/>
                  <a:pt x="313893" y="1057622"/>
                  <a:pt x="304800" y="1069313"/>
                </a:cubicBezTo>
                <a:cubicBezTo>
                  <a:pt x="295979" y="1080655"/>
                  <a:pt x="283296" y="1088573"/>
                  <a:pt x="274320" y="1099793"/>
                </a:cubicBezTo>
                <a:cubicBezTo>
                  <a:pt x="262878" y="1114096"/>
                  <a:pt x="255282" y="1131210"/>
                  <a:pt x="243840" y="1145513"/>
                </a:cubicBezTo>
                <a:cubicBezTo>
                  <a:pt x="223520" y="1170913"/>
                  <a:pt x="205881" y="1198712"/>
                  <a:pt x="182880" y="1221713"/>
                </a:cubicBezTo>
                <a:cubicBezTo>
                  <a:pt x="172720" y="1231873"/>
                  <a:pt x="161862" y="1241380"/>
                  <a:pt x="152400" y="1252193"/>
                </a:cubicBezTo>
                <a:cubicBezTo>
                  <a:pt x="144037" y="1261751"/>
                  <a:pt x="137805" y="1273030"/>
                  <a:pt x="129540" y="1282673"/>
                </a:cubicBezTo>
                <a:cubicBezTo>
                  <a:pt x="122527" y="1290855"/>
                  <a:pt x="113693" y="1297351"/>
                  <a:pt x="106680" y="1305533"/>
                </a:cubicBezTo>
                <a:cubicBezTo>
                  <a:pt x="98415" y="1315176"/>
                  <a:pt x="91202" y="1325679"/>
                  <a:pt x="83820" y="1336013"/>
                </a:cubicBezTo>
                <a:cubicBezTo>
                  <a:pt x="78497" y="1343465"/>
                  <a:pt x="74664" y="1352028"/>
                  <a:pt x="68580" y="1358873"/>
                </a:cubicBezTo>
                <a:cubicBezTo>
                  <a:pt x="30619" y="1401579"/>
                  <a:pt x="34744" y="1396670"/>
                  <a:pt x="0" y="1419833"/>
                </a:cubicBezTo>
                <a:cubicBezTo>
                  <a:pt x="2540" y="1404593"/>
                  <a:pt x="4268" y="1389195"/>
                  <a:pt x="7620" y="1374113"/>
                </a:cubicBezTo>
                <a:cubicBezTo>
                  <a:pt x="9362" y="1366272"/>
                  <a:pt x="15240" y="1359285"/>
                  <a:pt x="15240" y="1351253"/>
                </a:cubicBezTo>
                <a:cubicBezTo>
                  <a:pt x="15240" y="1340780"/>
                  <a:pt x="7620" y="1320773"/>
                  <a:pt x="7620" y="13207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9C3A5-A5ED-C346-97D9-9ED1C7A54DC8}"/>
              </a:ext>
            </a:extLst>
          </p:cNvPr>
          <p:cNvSpPr txBox="1"/>
          <p:nvPr/>
        </p:nvSpPr>
        <p:spPr>
          <a:xfrm>
            <a:off x="1465375" y="506602"/>
            <a:ext cx="42390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>
                <a:solidFill>
                  <a:srgbClr val="00B050"/>
                </a:solidFill>
              </a:rPr>
              <a:t>pool_entry</a:t>
            </a:r>
            <a:r>
              <a:rPr lang="en-US" sz="1000" i="1" dirty="0">
                <a:solidFill>
                  <a:srgbClr val="00B050"/>
                </a:solidFill>
              </a:rPr>
              <a:t> table;</a:t>
            </a:r>
            <a:endParaRPr lang="en-US" sz="1000" dirty="0">
              <a:solidFill>
                <a:srgbClr val="00B05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poolTeamName</a:t>
            </a:r>
            <a:r>
              <a:rPr lang="en-US" sz="1000" dirty="0">
                <a:solidFill>
                  <a:srgbClr val="FF0000"/>
                </a:solidFill>
              </a:rPr>
              <a:t>: [QuadSquad]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poolTeamID</a:t>
            </a:r>
            <a:r>
              <a:rPr lang="en-US" sz="1000" dirty="0">
                <a:solidFill>
                  <a:srgbClr val="FF0000"/>
                </a:solidFill>
              </a:rPr>
              <a:t>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GM: [GM Name]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email: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hometown: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country: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pay Status: [NotPaid, PayPal, Cheque, Cash, Coupon]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pay Amount: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status:  [Incomplete, complete]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entry_stats_blue</a:t>
            </a:r>
            <a:r>
              <a:rPr lang="en-US" sz="1000" dirty="0">
                <a:solidFill>
                  <a:srgbClr val="00B050"/>
                </a:solidFill>
              </a:rPr>
              <a:t> table;   </a:t>
            </a:r>
            <a:r>
              <a:rPr lang="en-US" sz="1000" dirty="0" err="1">
                <a:solidFill>
                  <a:srgbClr val="00B050"/>
                </a:solidFill>
              </a:rPr>
              <a:t>entry_stats_green</a:t>
            </a:r>
            <a:r>
              <a:rPr lang="en-US" sz="1000" dirty="0">
                <a:solidFill>
                  <a:srgbClr val="00B050"/>
                </a:solidFill>
              </a:rPr>
              <a:t> table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poolTeamID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poolTeamName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currentPoints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currentRank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morningRank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morningPoints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active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duds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rookie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prize 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entry_players</a:t>
            </a:r>
            <a:r>
              <a:rPr lang="en-US" sz="1000" dirty="0">
                <a:solidFill>
                  <a:srgbClr val="00B050"/>
                </a:solidFill>
              </a:rPr>
              <a:t> table;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25* </a:t>
            </a:r>
            <a:r>
              <a:rPr lang="en-US" sz="1000" dirty="0" err="1">
                <a:solidFill>
                  <a:srgbClr val="FF0000"/>
                </a:solidFill>
              </a:rPr>
              <a:t>playerID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</a:p>
          <a:p>
            <a:r>
              <a:rPr lang="en-US" sz="1000" dirty="0">
                <a:solidFill>
                  <a:srgbClr val="FF0000"/>
                </a:solidFill>
              </a:rPr>
              <a:t>25* </a:t>
            </a:r>
            <a:r>
              <a:rPr lang="en-US" sz="1000" dirty="0" err="1">
                <a:solidFill>
                  <a:srgbClr val="FF0000"/>
                </a:solidFill>
              </a:rPr>
              <a:t>playerName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activePlayers</a:t>
            </a:r>
            <a:r>
              <a:rPr lang="en-US" sz="1000" dirty="0">
                <a:solidFill>
                  <a:srgbClr val="00B050"/>
                </a:solidFill>
              </a:rPr>
              <a:t> table;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Player_id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player_name</a:t>
            </a:r>
            <a:r>
              <a:rPr lang="en-US" sz="1000" dirty="0">
                <a:solidFill>
                  <a:srgbClr val="FF0000"/>
                </a:solidFill>
              </a:rPr>
              <a:t>, team_id, team_name, </a:t>
            </a:r>
            <a:r>
              <a:rPr lang="en-US" sz="1000" dirty="0" err="1">
                <a:solidFill>
                  <a:srgbClr val="FF0000"/>
                </a:solidFill>
              </a:rPr>
              <a:t>player_type</a:t>
            </a:r>
            <a:r>
              <a:rPr lang="en-US" sz="1000" dirty="0">
                <a:solidFill>
                  <a:srgbClr val="FF0000"/>
                </a:solidFill>
              </a:rPr>
              <a:t>, goals, assists, wins, shutouts, </a:t>
            </a:r>
            <a:r>
              <a:rPr lang="en-US" sz="1000" dirty="0" err="1">
                <a:solidFill>
                  <a:srgbClr val="FF0000"/>
                </a:solidFill>
              </a:rPr>
              <a:t>c_points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p_points</a:t>
            </a:r>
            <a:r>
              <a:rPr lang="en-US" sz="1000" dirty="0">
                <a:solidFill>
                  <a:srgbClr val="FF0000"/>
                </a:solidFill>
              </a:rPr>
              <a:t> (previous), status_id (0-5), selected,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6692E7C-7ACB-C949-B6A3-5EA295ACD06D}"/>
              </a:ext>
            </a:extLst>
          </p:cNvPr>
          <p:cNvSpPr/>
          <p:nvPr/>
        </p:nvSpPr>
        <p:spPr>
          <a:xfrm>
            <a:off x="1366543" y="721309"/>
            <a:ext cx="91269" cy="1399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0F950EA-92E3-8244-B65B-C7B8AC7E7D2A}"/>
              </a:ext>
            </a:extLst>
          </p:cNvPr>
          <p:cNvSpPr/>
          <p:nvPr/>
        </p:nvSpPr>
        <p:spPr>
          <a:xfrm>
            <a:off x="1366542" y="2218740"/>
            <a:ext cx="160725" cy="169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926C9-7BE1-4E42-BD9E-6808FBDFE44E}"/>
              </a:ext>
            </a:extLst>
          </p:cNvPr>
          <p:cNvSpPr txBox="1"/>
          <p:nvPr/>
        </p:nvSpPr>
        <p:spPr>
          <a:xfrm>
            <a:off x="431820" y="1297840"/>
            <a:ext cx="976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entryRegister</a:t>
            </a:r>
            <a:r>
              <a:rPr lang="en-US" sz="1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FFABC-5C42-2C4C-BCC1-7F4E13F168F3}"/>
              </a:ext>
            </a:extLst>
          </p:cNvPr>
          <p:cNvSpPr txBox="1"/>
          <p:nvPr/>
        </p:nvSpPr>
        <p:spPr>
          <a:xfrm>
            <a:off x="431820" y="2918457"/>
            <a:ext cx="1033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poolUpdate</a:t>
            </a:r>
            <a:r>
              <a:rPr lang="en-US" sz="1000" dirty="0"/>
              <a:t>()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221C478-887E-7D4A-97C3-68F7D04194EF}"/>
              </a:ext>
            </a:extLst>
          </p:cNvPr>
          <p:cNvSpPr/>
          <p:nvPr/>
        </p:nvSpPr>
        <p:spPr>
          <a:xfrm>
            <a:off x="1347631" y="4122396"/>
            <a:ext cx="197665" cy="375765"/>
          </a:xfrm>
          <a:prstGeom prst="leftBrace">
            <a:avLst>
              <a:gd name="adj1" fmla="val 8333"/>
              <a:gd name="adj2" fmla="val 47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D3E21-8C22-FC4B-9FC4-ECC5B1CEF74D}"/>
              </a:ext>
            </a:extLst>
          </p:cNvPr>
          <p:cNvSpPr txBox="1"/>
          <p:nvPr/>
        </p:nvSpPr>
        <p:spPr>
          <a:xfrm>
            <a:off x="330053" y="4112560"/>
            <a:ext cx="1108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playerSelection</a:t>
            </a:r>
            <a:r>
              <a:rPr lang="en-US" sz="1000" dirty="0"/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DD986B-9C1C-A345-AB35-C94D8A1A101C}"/>
              </a:ext>
            </a:extLst>
          </p:cNvPr>
          <p:cNvSpPr/>
          <p:nvPr/>
        </p:nvSpPr>
        <p:spPr>
          <a:xfrm>
            <a:off x="6563360" y="1005840"/>
            <a:ext cx="2692400" cy="157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E7FF1-B5B9-E442-AA02-41A53B56C5AB}"/>
              </a:ext>
            </a:extLst>
          </p:cNvPr>
          <p:cNvSpPr txBox="1"/>
          <p:nvPr/>
        </p:nvSpPr>
        <p:spPr>
          <a:xfrm>
            <a:off x="2824500" y="1051619"/>
            <a:ext cx="1033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200*9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7E3E0-8E0B-F04D-AFFF-EC765549243D}"/>
              </a:ext>
            </a:extLst>
          </p:cNvPr>
          <p:cNvSpPr txBox="1"/>
          <p:nvPr/>
        </p:nvSpPr>
        <p:spPr>
          <a:xfrm>
            <a:off x="2641620" y="4251940"/>
            <a:ext cx="109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 * 2 (columns)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993EC-E531-BF44-B8E3-82FCEE20306C}"/>
              </a:ext>
            </a:extLst>
          </p:cNvPr>
          <p:cNvSpPr txBox="1"/>
          <p:nvPr/>
        </p:nvSpPr>
        <p:spPr>
          <a:xfrm>
            <a:off x="2923560" y="2947746"/>
            <a:ext cx="1033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200*10</a:t>
            </a:r>
          </a:p>
        </p:txBody>
      </p:sp>
    </p:spTree>
    <p:extLst>
      <p:ext uri="{BB962C8B-B14F-4D97-AF65-F5344CB8AC3E}">
        <p14:creationId xmlns:p14="http://schemas.microsoft.com/office/powerpoint/2010/main" val="5157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198B4-E8EC-4B4E-AB00-FCB1580E4824}"/>
              </a:ext>
            </a:extLst>
          </p:cNvPr>
          <p:cNvSpPr txBox="1"/>
          <p:nvPr/>
        </p:nvSpPr>
        <p:spPr>
          <a:xfrm>
            <a:off x="1071716" y="983226"/>
            <a:ext cx="10815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JHP_Design.pptx</a:t>
            </a:r>
            <a:r>
              <a:rPr lang="en-US" dirty="0"/>
              <a:t> -   Design doc</a:t>
            </a:r>
          </a:p>
          <a:p>
            <a:r>
              <a:rPr lang="en-US" dirty="0" err="1"/>
              <a:t>jhp.py</a:t>
            </a:r>
            <a:r>
              <a:rPr lang="en-US" dirty="0"/>
              <a:t> – Database modification functions</a:t>
            </a:r>
          </a:p>
          <a:p>
            <a:r>
              <a:rPr lang="en-US" dirty="0"/>
              <a:t>players-</a:t>
            </a:r>
            <a:r>
              <a:rPr lang="en-US" dirty="0" err="1"/>
              <a:t>update.py</a:t>
            </a:r>
            <a:r>
              <a:rPr lang="en-US" dirty="0"/>
              <a:t> -  modifies playersDB (two tables: </a:t>
            </a:r>
            <a:r>
              <a:rPr lang="en-US" dirty="0" err="1"/>
              <a:t>active_players</a:t>
            </a:r>
            <a:r>
              <a:rPr lang="en-US" dirty="0"/>
              <a:t>, </a:t>
            </a:r>
            <a:r>
              <a:rPr lang="en-US" dirty="0" err="1"/>
              <a:t>all_players</a:t>
            </a:r>
            <a:r>
              <a:rPr lang="en-US" dirty="0"/>
              <a:t>     - also gets data from teamsDB</a:t>
            </a:r>
          </a:p>
          <a:p>
            <a:r>
              <a:rPr lang="en-US" dirty="0"/>
              <a:t>pool-</a:t>
            </a:r>
            <a:r>
              <a:rPr lang="en-US" dirty="0" err="1"/>
              <a:t>entry.py</a:t>
            </a:r>
            <a:r>
              <a:rPr lang="en-US" dirty="0"/>
              <a:t> – routines for Pool table registration and player selection</a:t>
            </a:r>
          </a:p>
          <a:p>
            <a:r>
              <a:rPr lang="en-US" dirty="0"/>
              <a:t>teams-</a:t>
            </a:r>
            <a:r>
              <a:rPr lang="en-US" dirty="0" err="1"/>
              <a:t>update.py</a:t>
            </a:r>
            <a:r>
              <a:rPr lang="en-US" dirty="0"/>
              <a:t> -  initiates teamsDB and teams table.   Records which team is active,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PoolDB</a:t>
            </a:r>
          </a:p>
          <a:p>
            <a:endParaRPr lang="en-US" dirty="0"/>
          </a:p>
          <a:p>
            <a:r>
              <a:rPr lang="en-US" dirty="0"/>
              <a:t>Pool has table</a:t>
            </a:r>
          </a:p>
          <a:p>
            <a:r>
              <a:rPr lang="en-US" dirty="0"/>
              <a:t>Each </a:t>
            </a:r>
            <a:r>
              <a:rPr lang="en-US" dirty="0" err="1"/>
              <a:t>poolEntry</a:t>
            </a:r>
            <a:r>
              <a:rPr lang="en-US" dirty="0"/>
              <a:t> has a 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3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426</Words>
  <Application>Microsoft Macintosh PowerPoint</Application>
  <PresentationFormat>Widescreen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Jason Cockroft</dc:creator>
  <cp:lastModifiedBy>Mitchell Clark Elliott</cp:lastModifiedBy>
  <cp:revision>26</cp:revision>
  <dcterms:created xsi:type="dcterms:W3CDTF">2020-07-13T03:35:59Z</dcterms:created>
  <dcterms:modified xsi:type="dcterms:W3CDTF">2020-07-24T05:42:42Z</dcterms:modified>
</cp:coreProperties>
</file>