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3.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2400" b="0">
                <a:solidFill>
                  <a:srgbClr val="1155CC"/>
                </a:solidFill>
                <a:latin typeface="+mn-lt"/>
              </a:defRPr>
            </a:pPr>
            <a:r>
              <a:rPr lang="en-US" sz="2400" b="0">
                <a:solidFill>
                  <a:srgbClr val="1155CC"/>
                </a:solidFill>
                <a:latin typeface="+mn-lt"/>
              </a:rPr>
              <a:t>number of fatalities due to accidents</a:t>
            </a:r>
          </a:p>
        </c:rich>
      </c:tx>
      <c:layout/>
      <c:overlay val="0"/>
    </c:title>
    <c:autoTitleDeleted val="0"/>
    <c:plotArea>
      <c:layout/>
      <c:barChart>
        <c:barDir val="col"/>
        <c:grouping val="clustered"/>
        <c:varyColors val="1"/>
        <c:ser>
          <c:idx val="0"/>
          <c:order val="0"/>
          <c:tx>
            <c:strRef>
              <c:f>'[ALL Visualization of PA 1.xlsx]Sheet1'!$B$108</c:f>
              <c:strCache>
                <c:ptCount val="1"/>
                <c:pt idx="0">
                  <c:v>Total Crash</c:v>
                </c:pt>
              </c:strCache>
            </c:strRef>
          </c:tx>
          <c:spPr>
            <a:solidFill>
              <a:srgbClr val="4285F4"/>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'[ALL Visualization of PA 1.xlsx]Sheet1'!$A$109:$A$110</c:f>
              <c:strCache>
                <c:ptCount val="2"/>
                <c:pt idx="0">
                  <c:v>crash_by_drunk_driver</c:v>
                </c:pt>
                <c:pt idx="1">
                  <c:v>crash_not_drunk_driver</c:v>
                </c:pt>
              </c:strCache>
            </c:strRef>
          </c:cat>
          <c:val>
            <c:numRef>
              <c:f>'[ALL Visualization of PA 1.xlsx]Sheet1'!$B$109:$B$110</c:f>
              <c:numCache>
                <c:formatCode>General</c:formatCode>
                <c:ptCount val="2"/>
                <c:pt idx="0">
                  <c:v>9141</c:v>
                </c:pt>
                <c:pt idx="1">
                  <c:v>26310</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Lst>
        </c:ser>
        <c:ser>
          <c:idx val="1"/>
          <c:order val="1"/>
          <c:tx>
            <c:strRef>
              <c:f>'[ALL Visualization of PA 1.xlsx]Sheet1'!$C$108</c:f>
              <c:strCache>
                <c:ptCount val="1"/>
                <c:pt idx="0">
                  <c:v>Total Fatality</c:v>
                </c:pt>
              </c:strCache>
            </c:strRef>
          </c:tx>
          <c:spPr>
            <a:solidFill>
              <a:srgbClr val="EA4335"/>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'[ALL Visualization of PA 1.xlsx]Sheet1'!$A$109:$A$110</c:f>
              <c:strCache>
                <c:ptCount val="2"/>
                <c:pt idx="0">
                  <c:v>crash_by_drunk_driver</c:v>
                </c:pt>
                <c:pt idx="1">
                  <c:v>crash_not_drunk_driver</c:v>
                </c:pt>
              </c:strCache>
            </c:strRef>
          </c:cat>
          <c:val>
            <c:numRef>
              <c:f>'[ALL Visualization of PA 1.xlsx]Sheet1'!$C$109:$C$110</c:f>
              <c:numCache>
                <c:formatCode>General</c:formatCode>
                <c:ptCount val="2"/>
                <c:pt idx="0">
                  <c:v>10138</c:v>
                </c:pt>
                <c:pt idx="1">
                  <c:v>28353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Lst>
        </c:ser>
        <c:dLbls>
          <c:showLegendKey val="0"/>
          <c:showVal val="0"/>
          <c:showCatName val="0"/>
          <c:showSerName val="0"/>
          <c:showPercent val="0"/>
          <c:showBubbleSize val="0"/>
        </c:dLbls>
        <c:gapWidth val="150"/>
        <c:axId val="318592096"/>
        <c:axId val="318596800"/>
      </c:barChart>
      <c:catAx>
        <c:axId val="318592096"/>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Crash By Drunk</a:t>
                </a:r>
              </a:p>
            </c:rich>
          </c:tx>
          <c:layout/>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318596800"/>
        <c:crosses val="autoZero"/>
        <c:auto val="1"/>
        <c:lblAlgn val="ctr"/>
        <c:lblOffset val="100"/>
        <c:noMultiLvlLbl val="1"/>
      </c:catAx>
      <c:valAx>
        <c:axId val="31859680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318592096"/>
        <c:crosses val="autoZero"/>
        <c:crossBetween val="between"/>
      </c:valAx>
    </c:plotArea>
    <c:legend>
      <c:legendPos val="r"/>
      <c:layout/>
      <c:overlay val="0"/>
      <c:txPr>
        <a:bodyPr/>
        <a:lstStyle/>
        <a:p>
          <a:pPr lvl="0">
            <a:defRPr b="0">
              <a:solidFill>
                <a:srgbClr val="1A1A1A"/>
              </a:solidFill>
              <a:latin typeface="+mn-lt"/>
            </a:defRPr>
          </a:pPr>
          <a:endParaRPr lang="en-US"/>
        </a:p>
      </c:txPr>
    </c:legend>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660000"/>
                </a:solidFill>
                <a:latin typeface="+mn-lt"/>
              </a:defRPr>
            </a:pPr>
            <a:r>
              <a:rPr lang="en-US" b="0">
                <a:solidFill>
                  <a:srgbClr val="660000"/>
                </a:solidFill>
                <a:latin typeface="+mn-lt"/>
              </a:rPr>
              <a:t>Percentage Of Crashes In Urban and  Rural</a:t>
            </a:r>
          </a:p>
        </c:rich>
      </c:tx>
      <c:layout/>
      <c:overlay val="0"/>
    </c:title>
    <c:autoTitleDeleted val="0"/>
    <c:view3D>
      <c:rotX val="50"/>
      <c:rotY val="0"/>
      <c:rAngAx val="1"/>
    </c:view3D>
    <c:floor>
      <c:thickness val="0"/>
    </c:floor>
    <c:sideWall>
      <c:thickness val="0"/>
    </c:sideWall>
    <c:backWall>
      <c:thickness val="0"/>
    </c:backWall>
    <c:plotArea>
      <c:layout/>
      <c:pie3DChart>
        <c:varyColors val="1"/>
        <c:ser>
          <c:idx val="0"/>
          <c:order val="0"/>
          <c:tx>
            <c:strRef>
              <c:f>'[ALL Visualization of PA 1.xlsx]Sheet1'!$B$131</c:f>
              <c:strCache>
                <c:ptCount val="1"/>
                <c:pt idx="0">
                  <c:v>Total Accidents</c:v>
                </c:pt>
              </c:strCache>
            </c:strRef>
          </c:tx>
          <c:dPt>
            <c:idx val="0"/>
            <c:bubble3D val="0"/>
            <c:spPr>
              <a:solidFill>
                <a:srgbClr val="4285F4"/>
              </a:solidFill>
            </c:spPr>
          </c:dPt>
          <c:dPt>
            <c:idx val="1"/>
            <c:bubble3D val="0"/>
            <c:spPr>
              <a:solidFill>
                <a:srgbClr val="EA4335"/>
              </a:solidFill>
            </c:spPr>
          </c:dPt>
          <c:cat>
            <c:strRef>
              <c:f>'[ALL Visualization of PA 1.xlsx]Sheet1'!$A$132:$A$133</c:f>
              <c:strCache>
                <c:ptCount val="2"/>
                <c:pt idx="0">
                  <c:v>Rural</c:v>
                </c:pt>
                <c:pt idx="1">
                  <c:v>Urban</c:v>
                </c:pt>
              </c:strCache>
            </c:strRef>
          </c:cat>
          <c:val>
            <c:numRef>
              <c:f>'[ALL Visualization of PA 1.xlsx]Sheet1'!$B$132:$B$133</c:f>
              <c:numCache>
                <c:formatCode>General</c:formatCode>
                <c:ptCount val="2"/>
                <c:pt idx="0">
                  <c:v>14845</c:v>
                </c:pt>
                <c:pt idx="1">
                  <c:v>20123</c:v>
                </c:pt>
              </c:numCache>
            </c:numRef>
          </c:val>
        </c:ser>
        <c:dLbls>
          <c:showLegendKey val="0"/>
          <c:showVal val="0"/>
          <c:showCatName val="0"/>
          <c:showSerName val="0"/>
          <c:showPercent val="0"/>
          <c:showBubbleSize val="0"/>
          <c:showLeaderLines val="1"/>
        </c:dLbls>
      </c:pie3DChart>
    </c:plotArea>
    <c:legend>
      <c:legendPos val="r"/>
      <c:layout/>
      <c:overlay val="0"/>
      <c:txPr>
        <a:bodyPr/>
        <a:lstStyle/>
        <a:p>
          <a:pPr lvl="0">
            <a:defRPr b="0">
              <a:solidFill>
                <a:srgbClr val="1A1A1A"/>
              </a:solidFill>
              <a:latin typeface="+mn-lt"/>
            </a:defRPr>
          </a:pPr>
          <a:endParaRPr lang="en-US"/>
        </a:p>
      </c:txPr>
    </c:legend>
    <c:plotVisOnly val="1"/>
    <c:dispBlanksAs val="zero"/>
    <c:showDLblsOverMax val="1"/>
  </c:chart>
  <c:spPr>
    <a:solidFill>
      <a:srgbClr val="B7B7B7"/>
    </a:soli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1155CC"/>
                </a:solidFill>
                <a:latin typeface="+mn-lt"/>
              </a:defRPr>
            </a:pPr>
            <a:r>
              <a:rPr lang="en-US" b="0">
                <a:solidFill>
                  <a:srgbClr val="1155CC"/>
                </a:solidFill>
                <a:latin typeface="+mn-lt"/>
              </a:rPr>
              <a:t>Number Of Accidebts by Day</a:t>
            </a:r>
          </a:p>
        </c:rich>
      </c:tx>
      <c:layout/>
      <c:overlay val="0"/>
    </c:title>
    <c:autoTitleDeleted val="0"/>
    <c:view3D>
      <c:rotX val="15"/>
      <c:rotY val="20"/>
      <c:depthPercent val="100"/>
      <c:rAngAx val="1"/>
    </c:view3D>
    <c:floor>
      <c:thickness val="0"/>
    </c:floor>
    <c:sideWall>
      <c:thickness val="0"/>
    </c:sideWall>
    <c:backWall>
      <c:thickness val="0"/>
    </c:backWall>
    <c:plotArea>
      <c:layout/>
      <c:bar3DChart>
        <c:barDir val="col"/>
        <c:grouping val="clustered"/>
        <c:varyColors val="1"/>
        <c:ser>
          <c:idx val="0"/>
          <c:order val="0"/>
          <c:tx>
            <c:strRef>
              <c:f>'[ALL Visualization of PA 1.xlsx]Sheet1'!$B$154</c:f>
              <c:strCache>
                <c:ptCount val="1"/>
                <c:pt idx="0">
                  <c:v>Total Crash</c:v>
                </c:pt>
              </c:strCache>
            </c:strRef>
          </c:tx>
          <c:spPr>
            <a:solidFill>
              <a:srgbClr val="FF9900"/>
            </a:solidFill>
            <a:ln cmpd="sng">
              <a:solidFill>
                <a:srgbClr val="000000"/>
              </a:solidFill>
            </a:ln>
          </c:spPr>
          <c:invertIfNegative val="1"/>
          <c:dLbls>
            <c:spPr>
              <a:noFill/>
              <a:ln>
                <a:noFill/>
              </a:ln>
              <a:effectLst/>
            </c:spPr>
            <c:txPr>
              <a:bodyPr/>
              <a:lstStyle/>
              <a:p>
                <a:pPr lvl="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'[ALL Visualization of PA 1.xlsx]Sheet1'!$A$155:$A$161</c:f>
              <c:strCache>
                <c:ptCount val="7"/>
                <c:pt idx="0">
                  <c:v>Sunday   </c:v>
                </c:pt>
                <c:pt idx="1">
                  <c:v>Saturday </c:v>
                </c:pt>
                <c:pt idx="2">
                  <c:v>Monday   </c:v>
                </c:pt>
                <c:pt idx="3">
                  <c:v>Friday   </c:v>
                </c:pt>
                <c:pt idx="4">
                  <c:v>Thursday </c:v>
                </c:pt>
                <c:pt idx="5">
                  <c:v>Wednesday</c:v>
                </c:pt>
                <c:pt idx="6">
                  <c:v>Tuesday  </c:v>
                </c:pt>
              </c:strCache>
            </c:strRef>
          </c:cat>
          <c:val>
            <c:numRef>
              <c:f>'[ALL Visualization of PA 1.xlsx]Sheet1'!$B$155:$B$161</c:f>
              <c:numCache>
                <c:formatCode>General</c:formatCode>
                <c:ptCount val="7"/>
                <c:pt idx="0">
                  <c:v>6327</c:v>
                </c:pt>
                <c:pt idx="1">
                  <c:v>5812</c:v>
                </c:pt>
                <c:pt idx="2">
                  <c:v>4997</c:v>
                </c:pt>
                <c:pt idx="3">
                  <c:v>4893</c:v>
                </c:pt>
                <c:pt idx="4">
                  <c:v>4586</c:v>
                </c:pt>
                <c:pt idx="5">
                  <c:v>4479</c:v>
                </c:pt>
                <c:pt idx="6">
                  <c:v>4357</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Lst>
        </c:ser>
        <c:dLbls>
          <c:showLegendKey val="0"/>
          <c:showVal val="0"/>
          <c:showCatName val="0"/>
          <c:showSerName val="0"/>
          <c:showPercent val="0"/>
          <c:showBubbleSize val="0"/>
        </c:dLbls>
        <c:gapWidth val="150"/>
        <c:shape val="box"/>
        <c:axId val="537525904"/>
        <c:axId val="537527472"/>
        <c:axId val="0"/>
      </c:bar3DChart>
      <c:catAx>
        <c:axId val="537525904"/>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Day</a:t>
                </a:r>
              </a:p>
            </c:rich>
          </c:tx>
          <c:layout/>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537527472"/>
        <c:crosses val="autoZero"/>
        <c:auto val="1"/>
        <c:lblAlgn val="ctr"/>
        <c:lblOffset val="100"/>
        <c:noMultiLvlLbl val="1"/>
      </c:catAx>
      <c:valAx>
        <c:axId val="537527472"/>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Total Crash</a:t>
                </a:r>
              </a:p>
            </c:rich>
          </c:tx>
          <c:layout/>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537525904"/>
        <c:crosses val="autoZero"/>
        <c:crossBetween val="between"/>
      </c:valAx>
    </c:plotArea>
    <c:legend>
      <c:legendPos val="r"/>
      <c:layout>
        <c:manualLayout>
          <c:xMode val="edge"/>
          <c:yMode val="edge"/>
          <c:x val="0.82606323388897163"/>
          <c:y val="0.37760324805561873"/>
          <c:w val="0.11540859256710351"/>
          <c:h val="0.47238696749981157"/>
        </c:manualLayout>
      </c:layout>
      <c:overlay val="0"/>
      <c:txPr>
        <a:bodyPr/>
        <a:lstStyle/>
        <a:p>
          <a:pPr lvl="0">
            <a:defRPr b="0">
              <a:solidFill>
                <a:srgbClr val="1A1A1A"/>
              </a:solidFill>
              <a:latin typeface="+mn-lt"/>
            </a:defRPr>
          </a:pPr>
          <a:endParaRPr lang="en-US"/>
        </a:p>
      </c:txPr>
    </c:legend>
    <c:plotVisOnly val="1"/>
    <c:dispBlanksAs val="zero"/>
    <c:showDLblsOverMax val="1"/>
  </c:chart>
  <c:spPr>
    <a:solidFill>
      <a:srgbClr val="B7B7B7"/>
    </a:solidFill>
  </c:sp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6/6/2024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965916"/>
            <a:ext cx="8689976" cy="1171978"/>
          </a:xfrm>
        </p:spPr>
        <p:txBody>
          <a:bodyPr>
            <a:normAutofit/>
          </a:bodyPr>
          <a:lstStyle/>
          <a:p>
            <a:r>
              <a:rPr lang="en-GB" sz="2400" dirty="0"/>
              <a:t>Data Analysis and Recommendations for</a:t>
            </a:r>
            <a:br>
              <a:rPr lang="en-GB" sz="2400" dirty="0"/>
            </a:br>
            <a:r>
              <a:rPr lang="en-GB" sz="2400" dirty="0"/>
              <a:t>Reducing Road Accidents</a:t>
            </a:r>
            <a:br>
              <a:rPr lang="en-GB" sz="2400" dirty="0"/>
            </a:br>
            <a:r>
              <a:rPr lang="en-GB" sz="2400" dirty="0"/>
              <a:t>National Highway Traffic Safety Administration (NHTSA)</a:t>
            </a:r>
            <a:endParaRPr lang="en-US" sz="2400" dirty="0"/>
          </a:p>
        </p:txBody>
      </p:sp>
      <p:sp>
        <p:nvSpPr>
          <p:cNvPr id="3" name="Subtitle 2"/>
          <p:cNvSpPr>
            <a:spLocks noGrp="1"/>
          </p:cNvSpPr>
          <p:nvPr>
            <p:ph type="subTitle" idx="1"/>
          </p:nvPr>
        </p:nvSpPr>
        <p:spPr>
          <a:xfrm>
            <a:off x="1751012" y="2240924"/>
            <a:ext cx="8689976" cy="3016875"/>
          </a:xfrm>
        </p:spPr>
        <p:txBody>
          <a:bodyPr/>
          <a:lstStyle/>
          <a:p>
            <a:endParaRPr lang="en-US" dirty="0" smtClean="0"/>
          </a:p>
          <a:p>
            <a:endParaRPr lang="en-US" dirty="0" smtClean="0"/>
          </a:p>
          <a:p>
            <a:endParaRPr lang="en-US" dirty="0" smtClean="0"/>
          </a:p>
          <a:p>
            <a:endParaRPr lang="en-US" dirty="0" smtClean="0"/>
          </a:p>
          <a:p>
            <a:r>
              <a:rPr lang="en-US" dirty="0" err="1" smtClean="0"/>
              <a:t>Melliza</a:t>
            </a:r>
            <a:r>
              <a:rPr lang="en-US" dirty="0" smtClean="0"/>
              <a:t> </a:t>
            </a:r>
            <a:r>
              <a:rPr lang="en-US" dirty="0" err="1" smtClean="0"/>
              <a:t>nastasIA</a:t>
            </a:r>
            <a:r>
              <a:rPr lang="en-US" dirty="0" smtClean="0"/>
              <a:t> </a:t>
            </a:r>
            <a:r>
              <a:rPr lang="en-US" dirty="0" err="1" smtClean="0"/>
              <a:t>Izazi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290" y="2369713"/>
            <a:ext cx="1412481" cy="1883308"/>
          </a:xfrm>
          <a:prstGeom prst="rect">
            <a:avLst/>
          </a:prstGeom>
        </p:spPr>
      </p:pic>
    </p:spTree>
    <p:extLst>
      <p:ext uri="{BB962C8B-B14F-4D97-AF65-F5344CB8AC3E}">
        <p14:creationId xmlns:p14="http://schemas.microsoft.com/office/powerpoint/2010/main" val="349517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a:t>
            </a:r>
            <a:r>
              <a:rPr lang="en-US" dirty="0" err="1" smtClean="0"/>
              <a:t>FataLITIES</a:t>
            </a:r>
            <a:r>
              <a:rPr lang="en-US" dirty="0" smtClean="0"/>
              <a:t> DUE TO ACCIDENTS</a:t>
            </a:r>
            <a:endParaRPr lang="en-US" dirty="0"/>
          </a:p>
        </p:txBody>
      </p:sp>
      <p:graphicFrame>
        <p:nvGraphicFramePr>
          <p:cNvPr id="4" name="Content Placeholder 3" title="Diagram"/>
          <p:cNvGraphicFramePr>
            <a:graphicFrameLocks noGrp="1"/>
          </p:cNvGraphicFramePr>
          <p:nvPr>
            <p:ph sz="quarter" idx="13"/>
            <p:extLst>
              <p:ext uri="{D42A27DB-BD31-4B8C-83A1-F6EECF244321}">
                <p14:modId xmlns:p14="http://schemas.microsoft.com/office/powerpoint/2010/main" val="4070572640"/>
              </p:ext>
            </p:extLst>
          </p:nvPr>
        </p:nvGraphicFramePr>
        <p:xfrm>
          <a:off x="914400" y="2366964"/>
          <a:ext cx="6774287" cy="283610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882237" y="2783863"/>
            <a:ext cx="5490694" cy="646331"/>
          </a:xfrm>
          <a:prstGeom prst="rect">
            <a:avLst/>
          </a:prstGeom>
        </p:spPr>
        <p:txBody>
          <a:bodyPr wrap="square">
            <a:spAutoFit/>
          </a:bodyPr>
          <a:lstStyle/>
          <a:p>
            <a:r>
              <a:rPr lang="en-GB" dirty="0"/>
              <a:t>There were 10138 fatalities from </a:t>
            </a:r>
            <a:r>
              <a:rPr lang="en-GB" dirty="0" smtClean="0"/>
              <a:t>accidents caused </a:t>
            </a:r>
            <a:r>
              <a:rPr lang="en-GB" dirty="0"/>
              <a:t>by drunk drivers.</a:t>
            </a:r>
            <a:endParaRPr lang="en-US" dirty="0"/>
          </a:p>
        </p:txBody>
      </p:sp>
      <p:sp>
        <p:nvSpPr>
          <p:cNvPr id="6" name="Rectangle 5"/>
          <p:cNvSpPr/>
          <p:nvPr/>
        </p:nvSpPr>
        <p:spPr>
          <a:xfrm>
            <a:off x="6882237" y="4303571"/>
            <a:ext cx="4924022" cy="646331"/>
          </a:xfrm>
          <a:prstGeom prst="rect">
            <a:avLst/>
          </a:prstGeom>
        </p:spPr>
        <p:txBody>
          <a:bodyPr wrap="square">
            <a:spAutoFit/>
          </a:bodyPr>
          <a:lstStyle/>
          <a:p>
            <a:r>
              <a:rPr lang="en-US" dirty="0"/>
              <a:t>There were 28353 fatalities from accidents</a:t>
            </a:r>
          </a:p>
          <a:p>
            <a:r>
              <a:rPr lang="en-US" dirty="0"/>
              <a:t>caused by non-drunk drivers.</a:t>
            </a:r>
          </a:p>
        </p:txBody>
      </p:sp>
    </p:spTree>
    <p:extLst>
      <p:ext uri="{BB962C8B-B14F-4D97-AF65-F5344CB8AC3E}">
        <p14:creationId xmlns:p14="http://schemas.microsoft.com/office/powerpoint/2010/main" val="167528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Accidents in Rural and Urban Areas</a:t>
            </a:r>
            <a:endParaRPr lang="en-US" dirty="0"/>
          </a:p>
        </p:txBody>
      </p:sp>
      <p:graphicFrame>
        <p:nvGraphicFramePr>
          <p:cNvPr id="4" name="Content Placeholder 3" title="Diagram"/>
          <p:cNvGraphicFramePr>
            <a:graphicFrameLocks noGrp="1"/>
          </p:cNvGraphicFramePr>
          <p:nvPr>
            <p:ph sz="quarter" idx="13"/>
            <p:extLst>
              <p:ext uri="{D42A27DB-BD31-4B8C-83A1-F6EECF244321}">
                <p14:modId xmlns:p14="http://schemas.microsoft.com/office/powerpoint/2010/main" val="526327621"/>
              </p:ext>
            </p:extLst>
          </p:nvPr>
        </p:nvGraphicFramePr>
        <p:xfrm>
          <a:off x="913775" y="2779088"/>
          <a:ext cx="5460642" cy="2655798"/>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460901" y="2735515"/>
            <a:ext cx="5297511" cy="646331"/>
          </a:xfrm>
          <a:prstGeom prst="rect">
            <a:avLst/>
          </a:prstGeom>
        </p:spPr>
        <p:txBody>
          <a:bodyPr wrap="square">
            <a:spAutoFit/>
          </a:bodyPr>
          <a:lstStyle/>
          <a:p>
            <a:r>
              <a:rPr lang="en-US" dirty="0"/>
              <a:t>Total accidents in urban </a:t>
            </a:r>
            <a:r>
              <a:rPr lang="en-US" dirty="0" smtClean="0"/>
              <a:t>areas 20123 </a:t>
            </a:r>
            <a:r>
              <a:rPr lang="en-US" dirty="0"/>
              <a:t>with a percentage </a:t>
            </a:r>
            <a:r>
              <a:rPr lang="en-US" dirty="0" smtClean="0"/>
              <a:t>of 57.5</a:t>
            </a:r>
            <a:endParaRPr lang="en-US" dirty="0"/>
          </a:p>
        </p:txBody>
      </p:sp>
    </p:spTree>
    <p:extLst>
      <p:ext uri="{BB962C8B-B14F-4D97-AF65-F5344CB8AC3E}">
        <p14:creationId xmlns:p14="http://schemas.microsoft.com/office/powerpoint/2010/main" val="247783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of Accidents by </a:t>
            </a:r>
            <a:r>
              <a:rPr lang="en-GB" dirty="0" smtClean="0"/>
              <a:t>Day</a:t>
            </a:r>
            <a:endParaRPr lang="en-US" dirty="0"/>
          </a:p>
        </p:txBody>
      </p:sp>
      <p:graphicFrame>
        <p:nvGraphicFramePr>
          <p:cNvPr id="4" name="Content Placeholder 3" title="Diagram"/>
          <p:cNvGraphicFramePr>
            <a:graphicFrameLocks noGrp="1"/>
          </p:cNvGraphicFramePr>
          <p:nvPr>
            <p:ph sz="quarter" idx="13"/>
            <p:extLst>
              <p:ext uri="{D42A27DB-BD31-4B8C-83A1-F6EECF244321}">
                <p14:modId xmlns:p14="http://schemas.microsoft.com/office/powerpoint/2010/main" val="1850213227"/>
              </p:ext>
            </p:extLst>
          </p:nvPr>
        </p:nvGraphicFramePr>
        <p:xfrm>
          <a:off x="914400" y="2366964"/>
          <a:ext cx="6478073" cy="3029284"/>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478332" y="2732141"/>
            <a:ext cx="6173273" cy="1754326"/>
          </a:xfrm>
          <a:prstGeom prst="rect">
            <a:avLst/>
          </a:prstGeom>
        </p:spPr>
        <p:txBody>
          <a:bodyPr wrap="square">
            <a:spAutoFit/>
          </a:bodyPr>
          <a:lstStyle/>
          <a:p>
            <a:r>
              <a:rPr lang="en-US" dirty="0"/>
              <a:t>The highest number of accidents occurred on</a:t>
            </a:r>
          </a:p>
          <a:p>
            <a:r>
              <a:rPr lang="en-US" dirty="0"/>
              <a:t>weekends, </a:t>
            </a:r>
            <a:r>
              <a:rPr lang="en-US" dirty="0" smtClean="0"/>
              <a:t>Sunday </a:t>
            </a:r>
            <a:r>
              <a:rPr lang="en-US" dirty="0"/>
              <a:t>with 6327 cases and</a:t>
            </a:r>
          </a:p>
          <a:p>
            <a:r>
              <a:rPr lang="en-US" dirty="0"/>
              <a:t>Saturday with 5812 cases. Meanwhile, on</a:t>
            </a:r>
          </a:p>
          <a:p>
            <a:r>
              <a:rPr lang="en-US" dirty="0"/>
              <a:t>weekdays the number of accidents was &lt;5000</a:t>
            </a:r>
          </a:p>
          <a:p>
            <a:r>
              <a:rPr lang="en-US" dirty="0"/>
              <a:t>cases, the lowest number was on Tuesday with</a:t>
            </a:r>
          </a:p>
          <a:p>
            <a:r>
              <a:rPr lang="en-US" dirty="0"/>
              <a:t>4357 cases</a:t>
            </a:r>
          </a:p>
        </p:txBody>
      </p:sp>
    </p:spTree>
    <p:extLst>
      <p:ext uri="{BB962C8B-B14F-4D97-AF65-F5344CB8AC3E}">
        <p14:creationId xmlns:p14="http://schemas.microsoft.com/office/powerpoint/2010/main" val="264328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CONLUsion</a:t>
            </a:r>
            <a:endParaRPr lang="en-US" dirty="0"/>
          </a:p>
        </p:txBody>
      </p:sp>
      <p:sp>
        <p:nvSpPr>
          <p:cNvPr id="3" name="Content Placeholder 2"/>
          <p:cNvSpPr>
            <a:spLocks noGrp="1"/>
          </p:cNvSpPr>
          <p:nvPr>
            <p:ph sz="quarter" idx="13"/>
          </p:nvPr>
        </p:nvSpPr>
        <p:spPr/>
        <p:txBody>
          <a:bodyPr>
            <a:normAutofit fontScale="92500"/>
          </a:bodyPr>
          <a:lstStyle/>
          <a:p>
            <a:r>
              <a:rPr lang="en-GB" dirty="0"/>
              <a:t>rom the data above, we can conclude the following:</a:t>
            </a:r>
          </a:p>
          <a:p>
            <a:r>
              <a:rPr lang="en-GB" b="1" dirty="0"/>
              <a:t>Light Conditions Review</a:t>
            </a:r>
            <a:r>
              <a:rPr lang="en-GB" dirty="0"/>
              <a:t>: </a:t>
            </a:r>
            <a:r>
              <a:rPr lang="en-GB" dirty="0" err="1"/>
              <a:t>Reevaluate</a:t>
            </a:r>
            <a:r>
              <a:rPr lang="en-GB" dirty="0"/>
              <a:t> light condition definitions for more accurate analysis.</a:t>
            </a:r>
          </a:p>
          <a:p>
            <a:r>
              <a:rPr lang="en-GB" b="1" dirty="0"/>
              <a:t>Driver Education</a:t>
            </a:r>
            <a:r>
              <a:rPr lang="en-GB" dirty="0"/>
              <a:t>: Promote safe driving habits during clear weather and daylight.</a:t>
            </a:r>
          </a:p>
          <a:p>
            <a:r>
              <a:rPr lang="en-GB" b="1" dirty="0"/>
              <a:t>Infrastructure Lighting</a:t>
            </a:r>
            <a:r>
              <a:rPr lang="en-GB" dirty="0"/>
              <a:t>: Improve lighting on poorly lit road sections for better visibility.</a:t>
            </a:r>
          </a:p>
          <a:p>
            <a:r>
              <a:rPr lang="en-GB" b="1" dirty="0"/>
              <a:t>Avoid DUI (Driving Under the Influence)</a:t>
            </a:r>
            <a:r>
              <a:rPr lang="en-GB" dirty="0"/>
              <a:t>: Raise awareness about the dangers of driving while impaired.</a:t>
            </a:r>
          </a:p>
          <a:p>
            <a:endParaRPr lang="en-US" dirty="0"/>
          </a:p>
        </p:txBody>
      </p:sp>
    </p:spTree>
    <p:extLst>
      <p:ext uri="{BB962C8B-B14F-4D97-AF65-F5344CB8AC3E}">
        <p14:creationId xmlns:p14="http://schemas.microsoft.com/office/powerpoint/2010/main" val="377911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798821"/>
            <a:ext cx="10364451" cy="708007"/>
          </a:xfrm>
        </p:spPr>
        <p:txBody>
          <a:bodyPr>
            <a:normAutofit fontScale="90000"/>
          </a:bodyPr>
          <a:lstStyle/>
          <a:p>
            <a:r>
              <a:rPr lang="en-GB" dirty="0"/>
              <a:t>Analysis of Traffic Accidents in the United States in 2021</a:t>
            </a:r>
            <a:endParaRPr lang="en-US" dirty="0"/>
          </a:p>
        </p:txBody>
      </p:sp>
      <p:sp>
        <p:nvSpPr>
          <p:cNvPr id="4" name="AutoShape 2" descr="An Open Letter to the Driving Public | NHT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n Open Letter to the Driving Public | NHTS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5"/>
          <p:cNvSpPr>
            <a:spLocks noGrp="1"/>
          </p:cNvSpPr>
          <p:nvPr>
            <p:ph sz="quarter" idx="13"/>
          </p:nvPr>
        </p:nvSpPr>
        <p:spPr>
          <a:xfrm>
            <a:off x="913774" y="2367092"/>
            <a:ext cx="10363826" cy="3982193"/>
          </a:xfrm>
        </p:spPr>
        <p:txBody>
          <a:bodyPr>
            <a:normAutofit/>
          </a:bodyPr>
          <a:lstStyle/>
          <a:p>
            <a:pPr marL="0" indent="0">
              <a:buNone/>
            </a:pPr>
            <a:r>
              <a:rPr lang="en-GB" b="1" dirty="0"/>
              <a:t>Background</a:t>
            </a:r>
          </a:p>
          <a:p>
            <a:pPr marL="0" indent="0">
              <a:buNone/>
            </a:pPr>
            <a:r>
              <a:rPr lang="en-GB" sz="1400" dirty="0"/>
              <a:t>The US National Highway Traffic Safety </a:t>
            </a:r>
            <a:endParaRPr lang="en-GB" sz="1400" dirty="0" smtClean="0"/>
          </a:p>
          <a:p>
            <a:pPr marL="0" indent="0">
              <a:buNone/>
            </a:pPr>
            <a:r>
              <a:rPr lang="en-GB" sz="1400" dirty="0" smtClean="0"/>
              <a:t>Administration </a:t>
            </a:r>
            <a:r>
              <a:rPr lang="en-GB" sz="1400" dirty="0"/>
              <a:t>(NHTSA), a government </a:t>
            </a:r>
            <a:endParaRPr lang="en-GB" sz="1400" dirty="0" smtClean="0"/>
          </a:p>
          <a:p>
            <a:pPr marL="0" indent="0">
              <a:buNone/>
            </a:pPr>
            <a:r>
              <a:rPr lang="en-GB" sz="1400" dirty="0" smtClean="0"/>
              <a:t>department </a:t>
            </a:r>
            <a:r>
              <a:rPr lang="en-GB" sz="1400" dirty="0"/>
              <a:t>focused on reducing </a:t>
            </a:r>
            <a:r>
              <a:rPr lang="en-GB" sz="1400" dirty="0" smtClean="0"/>
              <a:t>traffic</a:t>
            </a:r>
          </a:p>
          <a:p>
            <a:pPr marL="0" indent="0">
              <a:buNone/>
            </a:pPr>
            <a:r>
              <a:rPr lang="en-GB" sz="1400" dirty="0" smtClean="0"/>
              <a:t> </a:t>
            </a:r>
            <a:r>
              <a:rPr lang="en-GB" sz="1400" dirty="0"/>
              <a:t>accidents on </a:t>
            </a:r>
            <a:r>
              <a:rPr lang="en-GB" sz="1400" dirty="0" smtClean="0"/>
              <a:t>highways. In </a:t>
            </a:r>
            <a:r>
              <a:rPr lang="en-GB" sz="1400" dirty="0"/>
              <a:t>response to the high </a:t>
            </a:r>
            <a:endParaRPr lang="en-GB" sz="1400" dirty="0" smtClean="0"/>
          </a:p>
          <a:p>
            <a:pPr marL="0" indent="0">
              <a:buNone/>
            </a:pPr>
            <a:r>
              <a:rPr lang="en-GB" sz="1400" dirty="0" smtClean="0"/>
              <a:t>number </a:t>
            </a:r>
            <a:r>
              <a:rPr lang="en-GB" sz="1400" dirty="0"/>
              <a:t>of traffic accidents in the United States in </a:t>
            </a:r>
            <a:r>
              <a:rPr lang="en-GB" sz="1400" dirty="0" smtClean="0"/>
              <a:t>2021,</a:t>
            </a:r>
          </a:p>
          <a:p>
            <a:pPr marL="0" indent="0">
              <a:buNone/>
            </a:pPr>
            <a:r>
              <a:rPr lang="en-GB" sz="1400" dirty="0" smtClean="0"/>
              <a:t> </a:t>
            </a:r>
            <a:r>
              <a:rPr lang="en-GB" sz="1400" dirty="0"/>
              <a:t>the government is seeking to </a:t>
            </a:r>
            <a:r>
              <a:rPr lang="en-GB" sz="1400" dirty="0" err="1"/>
              <a:t>analyze</a:t>
            </a:r>
            <a:r>
              <a:rPr lang="en-GB" sz="1400" dirty="0"/>
              <a:t> accident data to </a:t>
            </a:r>
            <a:endParaRPr lang="en-GB" sz="1400" dirty="0" smtClean="0"/>
          </a:p>
          <a:p>
            <a:pPr marL="0" indent="0">
              <a:buNone/>
            </a:pPr>
            <a:r>
              <a:rPr lang="en-GB" sz="1400" dirty="0" smtClean="0"/>
              <a:t>gather </a:t>
            </a:r>
            <a:r>
              <a:rPr lang="en-GB" sz="1400" dirty="0"/>
              <a:t>useful information for making decisions and </a:t>
            </a:r>
            <a:endParaRPr lang="en-GB" sz="1400" dirty="0" smtClean="0"/>
          </a:p>
          <a:p>
            <a:pPr marL="0" indent="0">
              <a:buNone/>
            </a:pPr>
            <a:r>
              <a:rPr lang="en-GB" sz="1400" dirty="0" smtClean="0"/>
              <a:t>regulations </a:t>
            </a:r>
            <a:r>
              <a:rPr lang="en-GB" sz="1400" dirty="0"/>
              <a:t>aimed at reducing accident rates in the country</a:t>
            </a:r>
            <a:r>
              <a:rPr lang="en-GB" dirty="0"/>
              <a:t>.</a:t>
            </a:r>
            <a:endParaRPr lang="en-GB" dirty="0"/>
          </a:p>
        </p:txBody>
      </p:sp>
      <p:pic>
        <p:nvPicPr>
          <p:cNvPr id="8" name="Picture 6" descr="National Highway Traffic Safety Administration (NHTSA) | Vehicle Service  P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020" y="2367092"/>
            <a:ext cx="5828073" cy="297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61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3890045" cy="772401"/>
          </a:xfrm>
        </p:spPr>
        <p:txBody>
          <a:bodyPr/>
          <a:lstStyle/>
          <a:p>
            <a:r>
              <a:rPr lang="en-US" dirty="0"/>
              <a:t>Objective</a:t>
            </a:r>
          </a:p>
        </p:txBody>
      </p:sp>
      <p:sp>
        <p:nvSpPr>
          <p:cNvPr id="3" name="Content Placeholder 2"/>
          <p:cNvSpPr>
            <a:spLocks noGrp="1"/>
          </p:cNvSpPr>
          <p:nvPr>
            <p:ph sz="quarter" idx="13"/>
          </p:nvPr>
        </p:nvSpPr>
        <p:spPr>
          <a:xfrm>
            <a:off x="913774" y="1622738"/>
            <a:ext cx="10363826" cy="4168461"/>
          </a:xfrm>
        </p:spPr>
        <p:txBody>
          <a:bodyPr/>
          <a:lstStyle/>
          <a:p>
            <a:pPr marL="0" indent="0">
              <a:buNone/>
            </a:pPr>
            <a:r>
              <a:rPr lang="en-GB" sz="2800" dirty="0"/>
              <a:t>To develop effective strategies for reducing road traffic accident rates in 2022, I will </a:t>
            </a:r>
            <a:r>
              <a:rPr lang="en-GB" sz="2800" dirty="0" err="1"/>
              <a:t>analyze</a:t>
            </a:r>
            <a:r>
              <a:rPr lang="en-GB" sz="2800" dirty="0"/>
              <a:t> traffic accident data from 2021. By examining this data, I aim to identify patterns and factors contributing to accidents, enabling me to propose targeted and impactful measures for improving traffic safety in the upcoming year.</a:t>
            </a:r>
          </a:p>
          <a:p>
            <a:pPr marL="0" indent="0">
              <a:buNone/>
            </a:pPr>
            <a:endParaRPr lang="en-US" dirty="0"/>
          </a:p>
        </p:txBody>
      </p:sp>
    </p:spTree>
    <p:extLst>
      <p:ext uri="{BB962C8B-B14F-4D97-AF65-F5344CB8AC3E}">
        <p14:creationId xmlns:p14="http://schemas.microsoft.com/office/powerpoint/2010/main" val="13608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8616591" cy="579217"/>
          </a:xfrm>
        </p:spPr>
        <p:txBody>
          <a:bodyPr>
            <a:normAutofit fontScale="90000"/>
          </a:bodyPr>
          <a:lstStyle/>
          <a:p>
            <a:r>
              <a:rPr lang="en-GB" b="1" dirty="0"/>
              <a:t>Identify factors that cause accidents</a:t>
            </a:r>
            <a:endParaRPr lang="en-US" b="1" dirty="0"/>
          </a:p>
        </p:txBody>
      </p:sp>
      <p:sp>
        <p:nvSpPr>
          <p:cNvPr id="3" name="Content Placeholder 2"/>
          <p:cNvSpPr>
            <a:spLocks noGrp="1"/>
          </p:cNvSpPr>
          <p:nvPr>
            <p:ph sz="quarter" idx="13"/>
          </p:nvPr>
        </p:nvSpPr>
        <p:spPr>
          <a:xfrm>
            <a:off x="913774" y="1390918"/>
            <a:ext cx="10363826" cy="4400281"/>
          </a:xfrm>
        </p:spPr>
        <p:txBody>
          <a:bodyPr>
            <a:normAutofit/>
          </a:bodyPr>
          <a:lstStyle/>
          <a:p>
            <a:pPr marL="514350" lvl="0" indent="-514350" eaLnBrk="0" fontAlgn="base" hangingPunct="0">
              <a:lnSpc>
                <a:spcPct val="100000"/>
              </a:lnSpc>
              <a:spcBef>
                <a:spcPct val="0"/>
              </a:spcBef>
              <a:spcAft>
                <a:spcPct val="0"/>
              </a:spcAft>
              <a:buClrTx/>
              <a:buFont typeface="+mj-lt"/>
              <a:buAutoNum type="arabicPeriod"/>
            </a:pPr>
            <a:r>
              <a:rPr lang="en-US" sz="3200" cap="none" dirty="0">
                <a:latin typeface="Arial" panose="020B0604020202020204" pitchFamily="34" charset="0"/>
              </a:rPr>
              <a:t>Identifying Conditions that Increase Accident Risk</a:t>
            </a:r>
          </a:p>
          <a:p>
            <a:pPr marL="514350" lvl="0" indent="-514350" eaLnBrk="0" fontAlgn="base" hangingPunct="0">
              <a:lnSpc>
                <a:spcPct val="100000"/>
              </a:lnSpc>
              <a:spcBef>
                <a:spcPct val="0"/>
              </a:spcBef>
              <a:spcAft>
                <a:spcPct val="0"/>
              </a:spcAft>
              <a:buClrTx/>
              <a:buFont typeface="+mj-lt"/>
              <a:buAutoNum type="arabicPeriod"/>
            </a:pPr>
            <a:r>
              <a:rPr lang="en-US" sz="3200" cap="none" dirty="0" smtClean="0">
                <a:latin typeface="Arial" panose="020B0604020202020204" pitchFamily="34" charset="0"/>
              </a:rPr>
              <a:t>Top </a:t>
            </a:r>
            <a:r>
              <a:rPr lang="en-US" sz="3200" cap="none" dirty="0">
                <a:latin typeface="Arial" panose="020B0604020202020204" pitchFamily="34" charset="0"/>
              </a:rPr>
              <a:t>10 States with the Highest Number of Accidents</a:t>
            </a:r>
          </a:p>
          <a:p>
            <a:pPr marL="514350" lvl="0" indent="-514350" eaLnBrk="0" fontAlgn="base" hangingPunct="0">
              <a:lnSpc>
                <a:spcPct val="100000"/>
              </a:lnSpc>
              <a:spcBef>
                <a:spcPct val="0"/>
              </a:spcBef>
              <a:spcAft>
                <a:spcPct val="0"/>
              </a:spcAft>
              <a:buClrTx/>
              <a:buFont typeface="+mj-lt"/>
              <a:buAutoNum type="arabicPeriod"/>
            </a:pPr>
            <a:r>
              <a:rPr lang="en-US" sz="3200" cap="none" dirty="0" smtClean="0">
                <a:latin typeface="Arial" panose="020B0604020202020204" pitchFamily="34" charset="0"/>
              </a:rPr>
              <a:t>Average </a:t>
            </a:r>
            <a:r>
              <a:rPr lang="en-US" sz="3200" cap="none" dirty="0">
                <a:latin typeface="Arial" panose="020B0604020202020204" pitchFamily="34" charset="0"/>
              </a:rPr>
              <a:t>Number of Accidents Occurring Every Hour</a:t>
            </a:r>
          </a:p>
          <a:p>
            <a:pPr marL="514350" lvl="0" indent="-514350" eaLnBrk="0" fontAlgn="base" hangingPunct="0">
              <a:lnSpc>
                <a:spcPct val="100000"/>
              </a:lnSpc>
              <a:spcBef>
                <a:spcPct val="0"/>
              </a:spcBef>
              <a:spcAft>
                <a:spcPct val="0"/>
              </a:spcAft>
              <a:buClrTx/>
              <a:buFont typeface="+mj-lt"/>
              <a:buAutoNum type="arabicPeriod"/>
            </a:pPr>
            <a:r>
              <a:rPr lang="en-US" sz="3200" cap="none" dirty="0" smtClean="0">
                <a:latin typeface="Arial" panose="020B0604020202020204" pitchFamily="34" charset="0"/>
              </a:rPr>
              <a:t>Percentage </a:t>
            </a:r>
            <a:r>
              <a:rPr lang="en-US" sz="3200" cap="none" dirty="0">
                <a:latin typeface="Arial" panose="020B0604020202020204" pitchFamily="34" charset="0"/>
              </a:rPr>
              <a:t>of Accidents Caused by Drunk Drivers</a:t>
            </a:r>
          </a:p>
          <a:p>
            <a:pPr marL="514350" lvl="0" indent="-514350" eaLnBrk="0" fontAlgn="base" hangingPunct="0">
              <a:lnSpc>
                <a:spcPct val="100000"/>
              </a:lnSpc>
              <a:spcBef>
                <a:spcPct val="0"/>
              </a:spcBef>
              <a:spcAft>
                <a:spcPct val="0"/>
              </a:spcAft>
              <a:buClrTx/>
              <a:buFont typeface="+mj-lt"/>
              <a:buAutoNum type="arabicPeriod"/>
            </a:pPr>
            <a:r>
              <a:rPr lang="en-US" sz="3200" cap="none" dirty="0" smtClean="0">
                <a:latin typeface="Arial" panose="020B0604020202020204" pitchFamily="34" charset="0"/>
              </a:rPr>
              <a:t>Percentage </a:t>
            </a:r>
            <a:r>
              <a:rPr lang="en-US" sz="3200" cap="none" dirty="0">
                <a:latin typeface="Arial" panose="020B0604020202020204" pitchFamily="34" charset="0"/>
              </a:rPr>
              <a:t>of Accidents in Rural and Urban Areas</a:t>
            </a:r>
          </a:p>
          <a:p>
            <a:pPr marL="514350" lvl="0" indent="-514350" eaLnBrk="0" fontAlgn="base" hangingPunct="0">
              <a:lnSpc>
                <a:spcPct val="100000"/>
              </a:lnSpc>
              <a:spcBef>
                <a:spcPct val="0"/>
              </a:spcBef>
              <a:spcAft>
                <a:spcPct val="0"/>
              </a:spcAft>
              <a:buClrTx/>
              <a:buFont typeface="+mj-lt"/>
              <a:buAutoNum type="arabicPeriod"/>
            </a:pPr>
            <a:r>
              <a:rPr lang="en-US" sz="3200" cap="none" dirty="0" smtClean="0">
                <a:latin typeface="Arial" panose="020B0604020202020204" pitchFamily="34" charset="0"/>
              </a:rPr>
              <a:t>Number </a:t>
            </a:r>
            <a:r>
              <a:rPr lang="en-US" sz="3200" cap="none" dirty="0">
                <a:latin typeface="Arial" panose="020B0604020202020204" pitchFamily="34" charset="0"/>
              </a:rPr>
              <a:t>of Accidents by Day of the Week </a:t>
            </a:r>
          </a:p>
          <a:p>
            <a:endParaRPr lang="en-US" sz="3200" dirty="0"/>
          </a:p>
        </p:txBody>
      </p:sp>
    </p:spTree>
    <p:extLst>
      <p:ext uri="{BB962C8B-B14F-4D97-AF65-F5344CB8AC3E}">
        <p14:creationId xmlns:p14="http://schemas.microsoft.com/office/powerpoint/2010/main" val="92459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56822"/>
            <a:ext cx="8757634" cy="785611"/>
          </a:xfrm>
        </p:spPr>
        <p:txBody>
          <a:bodyPr/>
          <a:lstStyle/>
          <a:p>
            <a:pPr algn="l"/>
            <a:r>
              <a:rPr lang="en-US" dirty="0"/>
              <a:t>Data Cleaning</a:t>
            </a:r>
          </a:p>
        </p:txBody>
      </p:sp>
      <p:sp>
        <p:nvSpPr>
          <p:cNvPr id="3" name="Content Placeholder 2"/>
          <p:cNvSpPr>
            <a:spLocks noGrp="1"/>
          </p:cNvSpPr>
          <p:nvPr>
            <p:ph sz="quarter" idx="13"/>
          </p:nvPr>
        </p:nvSpPr>
        <p:spPr>
          <a:xfrm>
            <a:off x="913774" y="1442433"/>
            <a:ext cx="10363826" cy="4348767"/>
          </a:xfrm>
        </p:spPr>
        <p:txBody>
          <a:bodyPr>
            <a:normAutofit fontScale="47500" lnSpcReduction="20000"/>
          </a:bodyPr>
          <a:lstStyle/>
          <a:p>
            <a:r>
              <a:rPr lang="en-US" dirty="0"/>
              <a:t>CREATE TABLE IF NOT EXISTS </a:t>
            </a:r>
            <a:r>
              <a:rPr lang="en-US" dirty="0" err="1"/>
              <a:t>new_crash</a:t>
            </a:r>
            <a:r>
              <a:rPr lang="en-US" dirty="0"/>
              <a:t> as (  WITH  -- </a:t>
            </a:r>
            <a:r>
              <a:rPr lang="en-US" dirty="0" err="1"/>
              <a:t>awal</a:t>
            </a:r>
            <a:r>
              <a:rPr lang="en-US" dirty="0"/>
              <a:t> </a:t>
            </a:r>
            <a:r>
              <a:rPr lang="en-US" dirty="0" err="1"/>
              <a:t>dari</a:t>
            </a:r>
            <a:r>
              <a:rPr lang="en-US" dirty="0"/>
              <a:t> cleansing    </a:t>
            </a:r>
            <a:r>
              <a:rPr lang="en-US" dirty="0" err="1"/>
              <a:t>cek_data_kosong</a:t>
            </a:r>
            <a:r>
              <a:rPr lang="en-US" dirty="0"/>
              <a:t> as (      SELECT        *,        CASE          -- data </a:t>
            </a:r>
            <a:r>
              <a:rPr lang="en-US" dirty="0" err="1"/>
              <a:t>kosong</a:t>
            </a:r>
            <a:r>
              <a:rPr lang="en-US" dirty="0"/>
              <a:t>          WHEN </a:t>
            </a:r>
            <a:r>
              <a:rPr lang="en-US" dirty="0" err="1"/>
              <a:t>number_of_parked_working_vehicles</a:t>
            </a:r>
            <a:r>
              <a:rPr lang="en-US" dirty="0"/>
              <a:t> IS NULL THEN 'data </a:t>
            </a:r>
            <a:r>
              <a:rPr lang="en-US" dirty="0" err="1"/>
              <a:t>kendaraan</a:t>
            </a:r>
            <a:r>
              <a:rPr lang="en-US" dirty="0"/>
              <a:t> </a:t>
            </a:r>
            <a:r>
              <a:rPr lang="en-US" dirty="0" err="1"/>
              <a:t>parkir</a:t>
            </a:r>
            <a:r>
              <a:rPr lang="en-US" dirty="0"/>
              <a:t> </a:t>
            </a:r>
            <a:r>
              <a:rPr lang="en-US" dirty="0" err="1"/>
              <a:t>kosong</a:t>
            </a:r>
            <a:r>
              <a:rPr lang="en-US" dirty="0"/>
              <a:t>'          WHEN </a:t>
            </a:r>
            <a:r>
              <a:rPr lang="en-US" dirty="0" err="1"/>
              <a:t>number_of_forms_submitted_for_persons_not_in_motor_vehicles</a:t>
            </a:r>
            <a:r>
              <a:rPr lang="en-US" dirty="0"/>
              <a:t> IS NULL THEN '</a:t>
            </a:r>
            <a:r>
              <a:rPr lang="en-US" dirty="0" err="1"/>
              <a:t>jumlah</a:t>
            </a:r>
            <a:r>
              <a:rPr lang="en-US" dirty="0"/>
              <a:t> </a:t>
            </a:r>
            <a:r>
              <a:rPr lang="en-US" dirty="0" err="1"/>
              <a:t>kendaraan</a:t>
            </a:r>
            <a:r>
              <a:rPr lang="en-US" dirty="0"/>
              <a:t> </a:t>
            </a:r>
            <a:r>
              <a:rPr lang="en-US" dirty="0" err="1"/>
              <a:t>kosong</a:t>
            </a:r>
            <a:r>
              <a:rPr lang="en-US" dirty="0"/>
              <a:t>'          WHEN </a:t>
            </a:r>
            <a:r>
              <a:rPr lang="en-US" dirty="0" err="1"/>
              <a:t>number_of_persons_in_motor_vehicles_in_transport_mvit</a:t>
            </a:r>
            <a:r>
              <a:rPr lang="en-US" dirty="0"/>
              <a:t> IS NULL THEN '</a:t>
            </a:r>
            <a:r>
              <a:rPr lang="en-US" dirty="0" err="1"/>
              <a:t>jumlah</a:t>
            </a:r>
            <a:r>
              <a:rPr lang="en-US" dirty="0"/>
              <a:t> orang </a:t>
            </a:r>
            <a:r>
              <a:rPr lang="en-US" dirty="0" err="1"/>
              <a:t>dalam</a:t>
            </a:r>
            <a:r>
              <a:rPr lang="en-US" dirty="0"/>
              <a:t> </a:t>
            </a:r>
            <a:r>
              <a:rPr lang="en-US" dirty="0" err="1"/>
              <a:t>kendaraan</a:t>
            </a:r>
            <a:r>
              <a:rPr lang="en-US" dirty="0"/>
              <a:t> </a:t>
            </a:r>
            <a:r>
              <a:rPr lang="en-US" dirty="0" err="1"/>
              <a:t>kosong</a:t>
            </a:r>
            <a:r>
              <a:rPr lang="en-US" dirty="0"/>
              <a:t>'          WHEN </a:t>
            </a:r>
            <a:r>
              <a:rPr lang="en-US" dirty="0" err="1"/>
              <a:t>number_of_persons_not_in_motor_vehicles_in_transport_mvit</a:t>
            </a:r>
            <a:r>
              <a:rPr lang="en-US" dirty="0"/>
              <a:t> IS NULL THEN '</a:t>
            </a:r>
            <a:r>
              <a:rPr lang="en-US" dirty="0" err="1"/>
              <a:t>jumlah</a:t>
            </a:r>
            <a:r>
              <a:rPr lang="en-US" dirty="0"/>
              <a:t> orang di </a:t>
            </a:r>
            <a:r>
              <a:rPr lang="en-US" dirty="0" err="1"/>
              <a:t>luar</a:t>
            </a:r>
            <a:r>
              <a:rPr lang="en-US" dirty="0"/>
              <a:t> </a:t>
            </a:r>
            <a:r>
              <a:rPr lang="en-US" dirty="0" err="1"/>
              <a:t>kendaraan</a:t>
            </a:r>
            <a:r>
              <a:rPr lang="en-US" dirty="0"/>
              <a:t> </a:t>
            </a:r>
            <a:r>
              <a:rPr lang="en-US" dirty="0" err="1"/>
              <a:t>kosong</a:t>
            </a:r>
            <a:r>
              <a:rPr lang="en-US" dirty="0"/>
              <a:t>'          WHEN </a:t>
            </a:r>
            <a:r>
              <a:rPr lang="en-US" dirty="0" err="1"/>
              <a:t>milepoint</a:t>
            </a:r>
            <a:r>
              <a:rPr lang="en-US" dirty="0"/>
              <a:t> IS NULL THEN '</a:t>
            </a:r>
            <a:r>
              <a:rPr lang="en-US" dirty="0" err="1"/>
              <a:t>milstone</a:t>
            </a:r>
            <a:r>
              <a:rPr lang="en-US" dirty="0"/>
              <a:t> </a:t>
            </a:r>
            <a:r>
              <a:rPr lang="en-US" dirty="0" err="1"/>
              <a:t>kosong</a:t>
            </a:r>
            <a:r>
              <a:rPr lang="en-US" dirty="0"/>
              <a:t>'          WHEN </a:t>
            </a:r>
            <a:r>
              <a:rPr lang="en-US" dirty="0" err="1"/>
              <a:t>number_of_fatalities</a:t>
            </a:r>
            <a:r>
              <a:rPr lang="en-US" dirty="0"/>
              <a:t> IS NULL THEN '</a:t>
            </a:r>
            <a:r>
              <a:rPr lang="en-US" dirty="0" err="1"/>
              <a:t>jumlah</a:t>
            </a:r>
            <a:r>
              <a:rPr lang="en-US" dirty="0"/>
              <a:t> yang fatal </a:t>
            </a:r>
            <a:r>
              <a:rPr lang="en-US" dirty="0" err="1"/>
              <a:t>kosong</a:t>
            </a:r>
            <a:r>
              <a:rPr lang="en-US" dirty="0"/>
              <a:t>'          WHEN </a:t>
            </a:r>
            <a:r>
              <a:rPr lang="en-US" dirty="0" err="1"/>
              <a:t>number_of_drunk_drivers</a:t>
            </a:r>
            <a:r>
              <a:rPr lang="en-US" dirty="0"/>
              <a:t> IS NULL THEN '</a:t>
            </a:r>
            <a:r>
              <a:rPr lang="en-US" dirty="0" err="1"/>
              <a:t>jumlah</a:t>
            </a:r>
            <a:r>
              <a:rPr lang="en-US" dirty="0"/>
              <a:t> yang </a:t>
            </a:r>
            <a:r>
              <a:rPr lang="en-US" dirty="0" err="1"/>
              <a:t>mabuk</a:t>
            </a:r>
            <a:r>
              <a:rPr lang="en-US" dirty="0"/>
              <a:t> </a:t>
            </a:r>
            <a:r>
              <a:rPr lang="en-US" dirty="0" err="1"/>
              <a:t>kosong</a:t>
            </a:r>
            <a:r>
              <a:rPr lang="en-US" dirty="0"/>
              <a:t>'          WHEN </a:t>
            </a:r>
            <a:r>
              <a:rPr lang="en-US" dirty="0" err="1"/>
              <a:t>timestamp_of_crash</a:t>
            </a:r>
            <a:r>
              <a:rPr lang="en-US" dirty="0"/>
              <a:t> IS NULL THEN '</a:t>
            </a:r>
            <a:r>
              <a:rPr lang="en-US" dirty="0" err="1"/>
              <a:t>waktu</a:t>
            </a:r>
            <a:r>
              <a:rPr lang="en-US" dirty="0"/>
              <a:t> </a:t>
            </a:r>
            <a:r>
              <a:rPr lang="en-US" dirty="0" err="1"/>
              <a:t>kosong</a:t>
            </a:r>
            <a:r>
              <a:rPr lang="en-US" dirty="0"/>
              <a:t>'          WHEN </a:t>
            </a:r>
            <a:r>
              <a:rPr lang="en-US" dirty="0" err="1"/>
              <a:t>number_of_vehicle_forms_submitted_all</a:t>
            </a:r>
            <a:r>
              <a:rPr lang="en-US" dirty="0"/>
              <a:t> IS NULL THEN '</a:t>
            </a:r>
            <a:r>
              <a:rPr lang="en-US" dirty="0" err="1"/>
              <a:t>kendaraan</a:t>
            </a:r>
            <a:r>
              <a:rPr lang="en-US" dirty="0"/>
              <a:t> </a:t>
            </a:r>
            <a:r>
              <a:rPr lang="en-US" dirty="0" err="1"/>
              <a:t>kosong</a:t>
            </a:r>
            <a:r>
              <a:rPr lang="en-US" dirty="0"/>
              <a:t>'          WHEN </a:t>
            </a:r>
            <a:r>
              <a:rPr lang="en-US" dirty="0" err="1"/>
              <a:t>number_of_motor_vehicles_in_transport_mvit</a:t>
            </a:r>
            <a:r>
              <a:rPr lang="en-US" dirty="0"/>
              <a:t> IS NULL THEN 'data </a:t>
            </a:r>
            <a:r>
              <a:rPr lang="en-US" dirty="0" err="1"/>
              <a:t>kendaraan</a:t>
            </a:r>
            <a:r>
              <a:rPr lang="en-US" dirty="0"/>
              <a:t> </a:t>
            </a:r>
            <a:r>
              <a:rPr lang="en-US" dirty="0" err="1"/>
              <a:t>tabrakan</a:t>
            </a:r>
            <a:r>
              <a:rPr lang="en-US" dirty="0"/>
              <a:t> </a:t>
            </a:r>
            <a:r>
              <a:rPr lang="en-US" dirty="0" err="1"/>
              <a:t>kosong</a:t>
            </a:r>
            <a:r>
              <a:rPr lang="en-US" dirty="0"/>
              <a:t>'          WHEN </a:t>
            </a:r>
            <a:r>
              <a:rPr lang="en-US" dirty="0" err="1"/>
              <a:t>state_name</a:t>
            </a:r>
            <a:r>
              <a:rPr lang="en-US" dirty="0"/>
              <a:t> IS NULL THEN '</a:t>
            </a:r>
            <a:r>
              <a:rPr lang="en-US" dirty="0" err="1"/>
              <a:t>nama</a:t>
            </a:r>
            <a:r>
              <a:rPr lang="en-US" dirty="0"/>
              <a:t> </a:t>
            </a:r>
            <a:r>
              <a:rPr lang="en-US" dirty="0" err="1"/>
              <a:t>negara</a:t>
            </a:r>
            <a:r>
              <a:rPr lang="en-US" dirty="0"/>
              <a:t> </a:t>
            </a:r>
            <a:r>
              <a:rPr lang="en-US" dirty="0" err="1"/>
              <a:t>bagian</a:t>
            </a:r>
            <a:r>
              <a:rPr lang="en-US" dirty="0"/>
              <a:t> </a:t>
            </a:r>
            <a:r>
              <a:rPr lang="en-US" dirty="0" err="1"/>
              <a:t>kosong</a:t>
            </a:r>
            <a:r>
              <a:rPr lang="en-US" dirty="0"/>
              <a:t>'          WHEN </a:t>
            </a:r>
            <a:r>
              <a:rPr lang="en-US" dirty="0" err="1"/>
              <a:t>land_use_name</a:t>
            </a:r>
            <a:r>
              <a:rPr lang="en-US" dirty="0"/>
              <a:t> IS NULL THEN '</a:t>
            </a:r>
            <a:r>
              <a:rPr lang="en-US" dirty="0" err="1"/>
              <a:t>nama</a:t>
            </a:r>
            <a:r>
              <a:rPr lang="en-US" dirty="0"/>
              <a:t> </a:t>
            </a:r>
            <a:r>
              <a:rPr lang="en-US" dirty="0" err="1"/>
              <a:t>kategori</a:t>
            </a:r>
            <a:r>
              <a:rPr lang="en-US" dirty="0"/>
              <a:t> </a:t>
            </a:r>
            <a:r>
              <a:rPr lang="en-US" dirty="0" err="1"/>
              <a:t>daerah</a:t>
            </a:r>
            <a:r>
              <a:rPr lang="en-US" dirty="0"/>
              <a:t> </a:t>
            </a:r>
            <a:r>
              <a:rPr lang="en-US" dirty="0" err="1"/>
              <a:t>kosong</a:t>
            </a:r>
            <a:r>
              <a:rPr lang="en-US" dirty="0"/>
              <a:t>'          WHEN </a:t>
            </a:r>
            <a:r>
              <a:rPr lang="en-US" dirty="0" err="1"/>
              <a:t>functional_system_name</a:t>
            </a:r>
            <a:r>
              <a:rPr lang="en-US" dirty="0"/>
              <a:t> IS NULL THEN '</a:t>
            </a:r>
            <a:r>
              <a:rPr lang="en-US" dirty="0" err="1"/>
              <a:t>jenis</a:t>
            </a:r>
            <a:r>
              <a:rPr lang="en-US" dirty="0"/>
              <a:t> </a:t>
            </a:r>
            <a:r>
              <a:rPr lang="en-US" dirty="0" err="1"/>
              <a:t>jalan</a:t>
            </a:r>
            <a:r>
              <a:rPr lang="en-US" dirty="0"/>
              <a:t> </a:t>
            </a:r>
            <a:r>
              <a:rPr lang="en-US" dirty="0" err="1"/>
              <a:t>kosong</a:t>
            </a:r>
            <a:r>
              <a:rPr lang="en-US" dirty="0"/>
              <a:t>'          WHEN atmospheric_conditions_1_name IS NULL THEN '</a:t>
            </a:r>
            <a:r>
              <a:rPr lang="en-US" dirty="0" err="1"/>
              <a:t>kondisi</a:t>
            </a:r>
            <a:r>
              <a:rPr lang="en-US" dirty="0"/>
              <a:t> </a:t>
            </a:r>
            <a:r>
              <a:rPr lang="en-US" dirty="0" err="1"/>
              <a:t>cuaca</a:t>
            </a:r>
            <a:r>
              <a:rPr lang="en-US" dirty="0"/>
              <a:t> </a:t>
            </a:r>
            <a:r>
              <a:rPr lang="en-US" dirty="0" err="1"/>
              <a:t>kosong</a:t>
            </a:r>
            <a:r>
              <a:rPr lang="en-US" dirty="0"/>
              <a:t>'          WHEN </a:t>
            </a:r>
            <a:r>
              <a:rPr lang="en-US" dirty="0" err="1"/>
              <a:t>manner_of_collision_name</a:t>
            </a:r>
            <a:r>
              <a:rPr lang="en-US" dirty="0"/>
              <a:t> IS NULL THEN '</a:t>
            </a:r>
            <a:r>
              <a:rPr lang="en-US" dirty="0" err="1"/>
              <a:t>jenis</a:t>
            </a:r>
            <a:r>
              <a:rPr lang="en-US" dirty="0"/>
              <a:t> </a:t>
            </a:r>
            <a:r>
              <a:rPr lang="en-US" dirty="0" err="1"/>
              <a:t>tabrakan</a:t>
            </a:r>
            <a:r>
              <a:rPr lang="en-US" dirty="0"/>
              <a:t> </a:t>
            </a:r>
            <a:r>
              <a:rPr lang="en-US" dirty="0" err="1"/>
              <a:t>kosong</a:t>
            </a:r>
            <a:r>
              <a:rPr lang="en-US" dirty="0"/>
              <a:t>'          WHEN </a:t>
            </a:r>
            <a:r>
              <a:rPr lang="en-US" dirty="0" err="1"/>
              <a:t>type_of_intersection_name</a:t>
            </a:r>
            <a:r>
              <a:rPr lang="en-US" dirty="0"/>
              <a:t> IS NULL THEN '</a:t>
            </a:r>
            <a:r>
              <a:rPr lang="en-US" dirty="0" err="1"/>
              <a:t>jenis</a:t>
            </a:r>
            <a:r>
              <a:rPr lang="en-US" dirty="0"/>
              <a:t> </a:t>
            </a:r>
            <a:r>
              <a:rPr lang="en-US" dirty="0" err="1"/>
              <a:t>simpang</a:t>
            </a:r>
            <a:r>
              <a:rPr lang="en-US" dirty="0"/>
              <a:t> </a:t>
            </a:r>
            <a:r>
              <a:rPr lang="en-US" dirty="0" err="1"/>
              <a:t>kosong</a:t>
            </a:r>
            <a:r>
              <a:rPr lang="en-US" dirty="0"/>
              <a:t>'          WHEN </a:t>
            </a:r>
            <a:r>
              <a:rPr lang="en-US" dirty="0" err="1"/>
              <a:t>light_condition_name</a:t>
            </a:r>
            <a:r>
              <a:rPr lang="en-US" dirty="0"/>
              <a:t> IS NULL THEN '</a:t>
            </a:r>
            <a:r>
              <a:rPr lang="en-US" dirty="0" err="1"/>
              <a:t>kondisi</a:t>
            </a:r>
            <a:r>
              <a:rPr lang="en-US" dirty="0"/>
              <a:t> </a:t>
            </a:r>
            <a:r>
              <a:rPr lang="en-US" dirty="0" err="1"/>
              <a:t>cahaya</a:t>
            </a:r>
            <a:r>
              <a:rPr lang="en-US" dirty="0"/>
              <a:t> </a:t>
            </a:r>
            <a:r>
              <a:rPr lang="en-US" dirty="0" err="1"/>
              <a:t>kosong</a:t>
            </a:r>
            <a:r>
              <a:rPr lang="en-US" dirty="0"/>
              <a:t>'          WHEN </a:t>
            </a:r>
            <a:r>
              <a:rPr lang="en-US" dirty="0" err="1"/>
              <a:t>city_name</a:t>
            </a:r>
            <a:r>
              <a:rPr lang="en-US" dirty="0"/>
              <a:t> IS NULL THEN '</a:t>
            </a:r>
            <a:r>
              <a:rPr lang="en-US" dirty="0" err="1"/>
              <a:t>nama</a:t>
            </a:r>
            <a:r>
              <a:rPr lang="en-US" dirty="0"/>
              <a:t> </a:t>
            </a:r>
            <a:r>
              <a:rPr lang="en-US" dirty="0" err="1"/>
              <a:t>kota</a:t>
            </a:r>
            <a:r>
              <a:rPr lang="en-US" dirty="0"/>
              <a:t> </a:t>
            </a:r>
            <a:r>
              <a:rPr lang="en-US" dirty="0" err="1"/>
              <a:t>kosong</a:t>
            </a:r>
            <a:r>
              <a:rPr lang="en-US" dirty="0"/>
              <a:t>'          -- data </a:t>
            </a:r>
            <a:r>
              <a:rPr lang="en-US" dirty="0" err="1"/>
              <a:t>kendaraan</a:t>
            </a:r>
            <a:r>
              <a:rPr lang="en-US" dirty="0"/>
              <a:t> yang </a:t>
            </a:r>
            <a:r>
              <a:rPr lang="en-US" dirty="0" err="1"/>
              <a:t>terlibat</a:t>
            </a:r>
            <a:r>
              <a:rPr lang="en-US" dirty="0"/>
              <a:t> 0          WHEN </a:t>
            </a:r>
            <a:r>
              <a:rPr lang="en-US" dirty="0" err="1"/>
              <a:t>number_of_vehicle_forms_submitted_all</a:t>
            </a:r>
            <a:r>
              <a:rPr lang="en-US" dirty="0"/>
              <a:t> &lt; 1 THEN '</a:t>
            </a:r>
            <a:r>
              <a:rPr lang="en-US" dirty="0" err="1"/>
              <a:t>kendaraan</a:t>
            </a:r>
            <a:r>
              <a:rPr lang="en-US" dirty="0"/>
              <a:t> yang </a:t>
            </a:r>
            <a:r>
              <a:rPr lang="en-US" dirty="0" err="1"/>
              <a:t>terlibat</a:t>
            </a:r>
            <a:r>
              <a:rPr lang="en-US" dirty="0"/>
              <a:t> </a:t>
            </a:r>
            <a:r>
              <a:rPr lang="en-US" dirty="0" err="1"/>
              <a:t>kecelakaan</a:t>
            </a:r>
            <a:r>
              <a:rPr lang="en-US" dirty="0"/>
              <a:t> 0'          -- data </a:t>
            </a:r>
            <a:r>
              <a:rPr lang="en-US" dirty="0" err="1"/>
              <a:t>tidak</a:t>
            </a:r>
            <a:r>
              <a:rPr lang="en-US" dirty="0"/>
              <a:t> </a:t>
            </a:r>
            <a:r>
              <a:rPr lang="en-US" dirty="0" err="1"/>
              <a:t>sesuai</a:t>
            </a:r>
            <a:r>
              <a:rPr lang="en-US" dirty="0"/>
              <a:t>          WHEN </a:t>
            </a:r>
            <a:r>
              <a:rPr lang="en-US" dirty="0" err="1"/>
              <a:t>number_of_vehicle_forms_submitted_all</a:t>
            </a:r>
            <a:r>
              <a:rPr lang="en-US" dirty="0"/>
              <a:t>&lt; </a:t>
            </a:r>
            <a:r>
              <a:rPr lang="en-US" dirty="0" err="1"/>
              <a:t>number_of_motor_vehicles_in_transport_mvit</a:t>
            </a:r>
            <a:r>
              <a:rPr lang="en-US" dirty="0"/>
              <a:t> + </a:t>
            </a:r>
            <a:r>
              <a:rPr lang="en-US" dirty="0" err="1"/>
              <a:t>number_of_parked_working_vehicles</a:t>
            </a:r>
            <a:r>
              <a:rPr lang="en-US" dirty="0"/>
              <a:t> THEN 'data </a:t>
            </a:r>
            <a:r>
              <a:rPr lang="en-US" dirty="0" err="1"/>
              <a:t>kendaraan</a:t>
            </a:r>
            <a:r>
              <a:rPr lang="en-US" dirty="0"/>
              <a:t> yang </a:t>
            </a:r>
            <a:r>
              <a:rPr lang="en-US" dirty="0" err="1"/>
              <a:t>terlibat</a:t>
            </a:r>
            <a:r>
              <a:rPr lang="en-US" dirty="0"/>
              <a:t> </a:t>
            </a:r>
            <a:r>
              <a:rPr lang="en-US" dirty="0" err="1"/>
              <a:t>tidak</a:t>
            </a:r>
            <a:r>
              <a:rPr lang="en-US" dirty="0"/>
              <a:t> </a:t>
            </a:r>
            <a:r>
              <a:rPr lang="en-US" dirty="0" err="1"/>
              <a:t>sesuai</a:t>
            </a:r>
            <a:r>
              <a:rPr lang="en-US" dirty="0"/>
              <a:t>'                    END </a:t>
            </a:r>
            <a:r>
              <a:rPr lang="en-US" dirty="0" err="1"/>
              <a:t>validasi</a:t>
            </a:r>
            <a:r>
              <a:rPr lang="en-US" dirty="0"/>
              <a:t>      FROM crash    ),      -- </a:t>
            </a:r>
            <a:r>
              <a:rPr lang="en-US" dirty="0" err="1"/>
              <a:t>akhir</a:t>
            </a:r>
            <a:r>
              <a:rPr lang="en-US" dirty="0"/>
              <a:t> </a:t>
            </a:r>
            <a:r>
              <a:rPr lang="en-US" dirty="0" err="1"/>
              <a:t>dari</a:t>
            </a:r>
            <a:r>
              <a:rPr lang="en-US" dirty="0"/>
              <a:t> data cleansing      -- </a:t>
            </a:r>
            <a:r>
              <a:rPr lang="en-US" dirty="0" err="1"/>
              <a:t>awal</a:t>
            </a:r>
            <a:r>
              <a:rPr lang="en-US" dirty="0"/>
              <a:t> </a:t>
            </a:r>
            <a:r>
              <a:rPr lang="en-US" dirty="0" err="1"/>
              <a:t>dari</a:t>
            </a:r>
            <a:r>
              <a:rPr lang="en-US" dirty="0"/>
              <a:t> </a:t>
            </a:r>
            <a:r>
              <a:rPr lang="en-US" dirty="0" err="1"/>
              <a:t>konversi</a:t>
            </a:r>
            <a:r>
              <a:rPr lang="en-US" dirty="0"/>
              <a:t> </a:t>
            </a:r>
            <a:r>
              <a:rPr lang="en-US" dirty="0" err="1"/>
              <a:t>waktu</a:t>
            </a:r>
            <a:r>
              <a:rPr lang="en-US" dirty="0"/>
              <a:t>      </a:t>
            </a:r>
            <a:r>
              <a:rPr lang="en-US" dirty="0" err="1"/>
              <a:t>ZonaWaktu</a:t>
            </a:r>
            <a:r>
              <a:rPr lang="en-US" dirty="0"/>
              <a:t> AS (          SELECT              *,              CASE                  -- +interval '-5 hours'                  WHEN </a:t>
            </a:r>
            <a:r>
              <a:rPr lang="en-US" dirty="0" err="1"/>
              <a:t>state_name</a:t>
            </a:r>
            <a:r>
              <a:rPr lang="en-US" dirty="0"/>
              <a:t> IN ('</a:t>
            </a:r>
            <a:r>
              <a:rPr lang="en-US" dirty="0" err="1"/>
              <a:t>Connecticut','District</a:t>
            </a:r>
            <a:r>
              <a:rPr lang="en-US" dirty="0"/>
              <a:t> of Columbia','Delaware','Florida','Georgia','Indiana','Kentucky','Maine','Maryland','Massachusetts',                      '</a:t>
            </a:r>
            <a:r>
              <a:rPr lang="en-US" dirty="0" err="1"/>
              <a:t>Michigan','New</a:t>
            </a:r>
            <a:r>
              <a:rPr lang="en-US" dirty="0"/>
              <a:t> </a:t>
            </a:r>
            <a:r>
              <a:rPr lang="en-US" dirty="0" err="1"/>
              <a:t>Hampshire','New</a:t>
            </a:r>
            <a:r>
              <a:rPr lang="en-US" dirty="0"/>
              <a:t> </a:t>
            </a:r>
            <a:r>
              <a:rPr lang="en-US" dirty="0" err="1"/>
              <a:t>Jersey','New</a:t>
            </a:r>
            <a:r>
              <a:rPr lang="en-US" dirty="0"/>
              <a:t> </a:t>
            </a:r>
            <a:r>
              <a:rPr lang="en-US" dirty="0" err="1"/>
              <a:t>York','North</a:t>
            </a:r>
            <a:r>
              <a:rPr lang="en-US" dirty="0"/>
              <a:t> </a:t>
            </a:r>
            <a:r>
              <a:rPr lang="en-US" dirty="0" err="1"/>
              <a:t>Carolina','Ohio','Pennsylvania','Rhode</a:t>
            </a:r>
            <a:r>
              <a:rPr lang="en-US" dirty="0"/>
              <a:t> </a:t>
            </a:r>
            <a:r>
              <a:rPr lang="en-US" dirty="0" err="1"/>
              <a:t>Island','South</a:t>
            </a:r>
            <a:r>
              <a:rPr lang="en-US" dirty="0"/>
              <a:t> </a:t>
            </a:r>
            <a:r>
              <a:rPr lang="en-US" dirty="0" err="1"/>
              <a:t>Carolina','Tennessee</a:t>
            </a:r>
            <a:r>
              <a:rPr lang="en-US" dirty="0"/>
              <a:t>',                      '</a:t>
            </a:r>
            <a:r>
              <a:rPr lang="en-US" dirty="0" err="1"/>
              <a:t>Vermont','Virginia','West</a:t>
            </a:r>
            <a:r>
              <a:rPr lang="en-US" dirty="0"/>
              <a:t> Virginia')                  THEN </a:t>
            </a:r>
            <a:r>
              <a:rPr lang="en-US" dirty="0" err="1"/>
              <a:t>timestamp_of_crash</a:t>
            </a:r>
            <a:r>
              <a:rPr lang="en-US" dirty="0"/>
              <a:t> AT TIME ZONE 'EST'                      -- + interval '-6 Hours'                  WHEN </a:t>
            </a:r>
            <a:r>
              <a:rPr lang="en-US" dirty="0" err="1"/>
              <a:t>state_name</a:t>
            </a:r>
            <a:r>
              <a:rPr lang="en-US" dirty="0"/>
              <a:t> IN ( 'Alabama','Arkansas','Florida','Illinois','Indiana','Iowa','Kansas','Kentucky','Louisiana','Michigan',                      'Minnesota','Mississippi','Missouri','Nebraska','</a:t>
            </a:r>
            <a:r>
              <a:rPr lang="en-US" dirty="0" err="1"/>
              <a:t>N.Dakota</a:t>
            </a:r>
            <a:r>
              <a:rPr lang="en-US" dirty="0"/>
              <a:t>', '</a:t>
            </a:r>
            <a:r>
              <a:rPr lang="en-US" dirty="0" err="1"/>
              <a:t>Oklahoma','South</a:t>
            </a:r>
            <a:r>
              <a:rPr lang="en-US" dirty="0"/>
              <a:t> </a:t>
            </a:r>
            <a:r>
              <a:rPr lang="en-US" dirty="0" err="1"/>
              <a:t>Dakota','Tennessee','Texas','Wisconsin</a:t>
            </a:r>
            <a:r>
              <a:rPr lang="en-US" dirty="0"/>
              <a:t>')                  THEN </a:t>
            </a:r>
            <a:r>
              <a:rPr lang="en-US" dirty="0" err="1"/>
              <a:t>timestamp_of_crash</a:t>
            </a:r>
            <a:r>
              <a:rPr lang="en-US" dirty="0"/>
              <a:t> AT TIME ZONE 'CST'                      --+ interval '-7 Hours'                  WHEN </a:t>
            </a:r>
            <a:r>
              <a:rPr lang="en-US" dirty="0" err="1"/>
              <a:t>state_name</a:t>
            </a:r>
            <a:r>
              <a:rPr lang="en-US" dirty="0"/>
              <a:t> IN ('Arizona','Arizona','Colorado','Idaho','Kansas','Montana','Nebraska','New Mexico',                      'North </a:t>
            </a:r>
            <a:r>
              <a:rPr lang="en-US" dirty="0" err="1"/>
              <a:t>Dakota','Oregon','South</a:t>
            </a:r>
            <a:r>
              <a:rPr lang="en-US" dirty="0"/>
              <a:t> </a:t>
            </a:r>
            <a:r>
              <a:rPr lang="en-US" dirty="0" err="1"/>
              <a:t>Dakota','Texas','Utah','Wyoming</a:t>
            </a:r>
            <a:r>
              <a:rPr lang="en-US" dirty="0"/>
              <a:t>')                  THEN </a:t>
            </a:r>
            <a:r>
              <a:rPr lang="en-US" dirty="0" err="1"/>
              <a:t>timestamp_of_crash</a:t>
            </a:r>
            <a:r>
              <a:rPr lang="en-US" dirty="0"/>
              <a:t> AT TIME ZONE 'MST'                      -- + interval '-8 Hours' '                  WHEN </a:t>
            </a:r>
            <a:r>
              <a:rPr lang="en-US" dirty="0" err="1"/>
              <a:t>state_name</a:t>
            </a:r>
            <a:r>
              <a:rPr lang="en-US" dirty="0"/>
              <a:t> IN ('</a:t>
            </a:r>
            <a:r>
              <a:rPr lang="en-US" dirty="0" err="1"/>
              <a:t>California','Idaho','Nevada','Oregon','Washington</a:t>
            </a:r>
            <a:r>
              <a:rPr lang="en-US" dirty="0"/>
              <a:t>')                      THEN </a:t>
            </a:r>
            <a:r>
              <a:rPr lang="en-US" dirty="0" err="1"/>
              <a:t>timestamp_of_crash</a:t>
            </a:r>
            <a:r>
              <a:rPr lang="en-US" dirty="0"/>
              <a:t> AT TIME ZONE 'PST'                  --+ interval '-9 Hours'                  WHEN </a:t>
            </a:r>
            <a:r>
              <a:rPr lang="en-US" dirty="0" err="1"/>
              <a:t>state_name</a:t>
            </a:r>
            <a:r>
              <a:rPr lang="en-US" dirty="0"/>
              <a:t> IN ('Alaska')                      THEN </a:t>
            </a:r>
            <a:r>
              <a:rPr lang="en-US" dirty="0" err="1"/>
              <a:t>timestamp_of_crash</a:t>
            </a:r>
            <a:r>
              <a:rPr lang="en-US" dirty="0"/>
              <a:t> AT TIME ZONE 'AKST'                  -- + interval '-10 Hours'                  WHEN </a:t>
            </a:r>
            <a:r>
              <a:rPr lang="en-US" dirty="0" err="1"/>
              <a:t>state_name</a:t>
            </a:r>
            <a:r>
              <a:rPr lang="en-US" dirty="0"/>
              <a:t> IN ('Hawaii')                      THEN </a:t>
            </a:r>
            <a:r>
              <a:rPr lang="en-US" dirty="0" err="1"/>
              <a:t>timestamp_of_crash</a:t>
            </a:r>
            <a:r>
              <a:rPr lang="en-US" dirty="0"/>
              <a:t> AT TIME ZONE 'HST'              END </a:t>
            </a:r>
            <a:r>
              <a:rPr lang="en-US" dirty="0" err="1"/>
              <a:t>waktulokal</a:t>
            </a:r>
            <a:r>
              <a:rPr lang="en-US" dirty="0"/>
              <a:t>          FROM </a:t>
            </a:r>
            <a:r>
              <a:rPr lang="en-US" dirty="0" err="1"/>
              <a:t>cek_data_kosong</a:t>
            </a:r>
            <a:r>
              <a:rPr lang="en-US" dirty="0"/>
              <a:t>      )      -- </a:t>
            </a:r>
            <a:r>
              <a:rPr lang="en-US" dirty="0" err="1"/>
              <a:t>akhir</a:t>
            </a:r>
            <a:r>
              <a:rPr lang="en-US" dirty="0"/>
              <a:t> </a:t>
            </a:r>
            <a:r>
              <a:rPr lang="en-US" dirty="0" err="1"/>
              <a:t>dari</a:t>
            </a:r>
            <a:r>
              <a:rPr lang="en-US" dirty="0"/>
              <a:t> </a:t>
            </a:r>
            <a:r>
              <a:rPr lang="en-US" dirty="0" err="1"/>
              <a:t>konverfsi</a:t>
            </a:r>
            <a:r>
              <a:rPr lang="en-US" dirty="0"/>
              <a:t> </a:t>
            </a:r>
            <a:r>
              <a:rPr lang="en-US" dirty="0" err="1"/>
              <a:t>waktu</a:t>
            </a:r>
            <a:r>
              <a:rPr lang="en-US" dirty="0"/>
              <a:t>  SELECT * FROM </a:t>
            </a:r>
            <a:r>
              <a:rPr lang="en-US" dirty="0" err="1"/>
              <a:t>ZonaWaktu</a:t>
            </a:r>
            <a:r>
              <a:rPr lang="en-US" dirty="0"/>
              <a:t>  WHERE </a:t>
            </a:r>
            <a:r>
              <a:rPr lang="en-US" dirty="0" err="1"/>
              <a:t>validasi</a:t>
            </a:r>
            <a:r>
              <a:rPr lang="en-US" dirty="0"/>
              <a:t> IS NULL);ALTER TABLE </a:t>
            </a:r>
            <a:r>
              <a:rPr lang="en-US" dirty="0" err="1"/>
              <a:t>new_crash</a:t>
            </a:r>
            <a:r>
              <a:rPr lang="en-US" dirty="0"/>
              <a:t> DROP </a:t>
            </a:r>
            <a:r>
              <a:rPr lang="en-US" dirty="0" err="1"/>
              <a:t>validasi</a:t>
            </a:r>
            <a:r>
              <a:rPr lang="en-US" dirty="0"/>
              <a:t>;</a:t>
            </a:r>
          </a:p>
          <a:p>
            <a:endParaRPr lang="en-US" dirty="0"/>
          </a:p>
        </p:txBody>
      </p:sp>
    </p:spTree>
    <p:extLst>
      <p:ext uri="{BB962C8B-B14F-4D97-AF65-F5344CB8AC3E}">
        <p14:creationId xmlns:p14="http://schemas.microsoft.com/office/powerpoint/2010/main" val="806969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78463"/>
          </a:xfrm>
        </p:spPr>
        <p:txBody>
          <a:bodyPr>
            <a:normAutofit/>
          </a:bodyPr>
          <a:lstStyle/>
          <a:p>
            <a:pPr algn="l"/>
            <a:r>
              <a:rPr lang="en-US" sz="2400" b="1" dirty="0">
                <a:latin typeface="Arial" panose="020B0604020202020204" pitchFamily="34" charset="0"/>
              </a:rPr>
              <a:t>Identifying Conditions that Increase Accident Risk</a:t>
            </a:r>
            <a:r>
              <a:rPr lang="en-US" sz="2400" dirty="0">
                <a:latin typeface="Arial" panose="020B0604020202020204" pitchFamily="34" charset="0"/>
              </a:rPr>
              <a:t/>
            </a:r>
            <a:br>
              <a:rPr lang="en-US" sz="2400" dirty="0">
                <a:latin typeface="Arial" panose="020B0604020202020204" pitchFamily="34" charset="0"/>
              </a:rPr>
            </a:br>
            <a:r>
              <a:rPr lang="en-US" sz="2400" dirty="0">
                <a:solidFill>
                  <a:srgbClr val="FF0000"/>
                </a:solidFill>
                <a:latin typeface="Arial" panose="020B0604020202020204" pitchFamily="34" charset="0"/>
              </a:rPr>
              <a:t>Atmospheric </a:t>
            </a:r>
            <a:r>
              <a:rPr lang="en-US" sz="2400" dirty="0" smtClean="0">
                <a:solidFill>
                  <a:srgbClr val="FF0000"/>
                </a:solidFill>
                <a:latin typeface="Arial" panose="020B0604020202020204" pitchFamily="34" charset="0"/>
              </a:rPr>
              <a:t>Condition </a:t>
            </a:r>
            <a:r>
              <a:rPr lang="en-US" sz="2400" dirty="0" err="1" smtClean="0">
                <a:solidFill>
                  <a:srgbClr val="FF0000"/>
                </a:solidFill>
                <a:latin typeface="Arial" panose="020B0604020202020204" pitchFamily="34" charset="0"/>
              </a:rPr>
              <a:t>Vs</a:t>
            </a:r>
            <a:r>
              <a:rPr lang="en-US" sz="2400" dirty="0" smtClean="0">
                <a:solidFill>
                  <a:srgbClr val="FF0000"/>
                </a:solidFill>
                <a:latin typeface="Arial" panose="020B0604020202020204" pitchFamily="34" charset="0"/>
              </a:rPr>
              <a:t> Light </a:t>
            </a:r>
            <a:r>
              <a:rPr lang="en-US" sz="2400" dirty="0" err="1" smtClean="0">
                <a:solidFill>
                  <a:srgbClr val="FF0000"/>
                </a:solidFill>
                <a:latin typeface="Arial" panose="020B0604020202020204" pitchFamily="34" charset="0"/>
              </a:rPr>
              <a:t>CONDiTION</a:t>
            </a:r>
            <a:endParaRPr lang="en-US" sz="2400" dirty="0"/>
          </a:p>
        </p:txBody>
      </p:sp>
      <p:pic>
        <p:nvPicPr>
          <p:cNvPr id="4" name="Content Placeholder 3"/>
          <p:cNvPicPr>
            <a:picLocks noGrp="1" noChangeAspect="1"/>
          </p:cNvPicPr>
          <p:nvPr>
            <p:ph sz="quarter" idx="13"/>
          </p:nvPr>
        </p:nvPicPr>
        <p:blipFill>
          <a:blip r:embed="rId2"/>
          <a:stretch>
            <a:fillRect/>
          </a:stretch>
        </p:blipFill>
        <p:spPr>
          <a:xfrm>
            <a:off x="913775" y="1596980"/>
            <a:ext cx="4483198" cy="2915512"/>
          </a:xfrm>
          <a:prstGeom prst="rect">
            <a:avLst/>
          </a:prstGeom>
        </p:spPr>
      </p:pic>
      <p:sp>
        <p:nvSpPr>
          <p:cNvPr id="5" name="Rectangle 4"/>
          <p:cNvSpPr/>
          <p:nvPr/>
        </p:nvSpPr>
        <p:spPr>
          <a:xfrm>
            <a:off x="0" y="4741452"/>
            <a:ext cx="6096000" cy="646331"/>
          </a:xfrm>
          <a:prstGeom prst="rect">
            <a:avLst/>
          </a:prstGeom>
        </p:spPr>
        <p:txBody>
          <a:bodyPr>
            <a:spAutoFit/>
          </a:bodyPr>
          <a:lstStyle/>
          <a:p>
            <a:pPr lvl="0" defTabSz="914400" eaLnBrk="0" fontAlgn="base" hangingPunct="0">
              <a:spcBef>
                <a:spcPct val="0"/>
              </a:spcBef>
              <a:spcAft>
                <a:spcPct val="0"/>
              </a:spcAft>
            </a:pPr>
            <a:r>
              <a:rPr lang="en-GB" dirty="0">
                <a:solidFill>
                  <a:srgbClr val="FF0000"/>
                </a:solidFill>
              </a:rPr>
              <a:t>The majority of accidents occurred in clear weather (24,786), followed by cloudy (4,593) and rainy conditions (2,613).</a:t>
            </a:r>
            <a:endParaRPr lang="en-US" dirty="0">
              <a:solidFill>
                <a:srgbClr val="FF0000"/>
              </a:solidFill>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6096000" y="1631620"/>
            <a:ext cx="4898039" cy="2846231"/>
          </a:xfrm>
          <a:prstGeom prst="rect">
            <a:avLst/>
          </a:prstGeom>
        </p:spPr>
      </p:pic>
      <p:sp>
        <p:nvSpPr>
          <p:cNvPr id="7" name="Rectangle 6"/>
          <p:cNvSpPr/>
          <p:nvPr/>
        </p:nvSpPr>
        <p:spPr>
          <a:xfrm>
            <a:off x="6096000" y="4602953"/>
            <a:ext cx="5404832" cy="1569660"/>
          </a:xfrm>
          <a:prstGeom prst="rect">
            <a:avLst/>
          </a:prstGeom>
        </p:spPr>
        <p:txBody>
          <a:bodyPr wrap="square">
            <a:spAutoFit/>
          </a:bodyPr>
          <a:lstStyle/>
          <a:p>
            <a:r>
              <a:rPr lang="en-GB" sz="1200" dirty="0">
                <a:solidFill>
                  <a:srgbClr val="FF0000"/>
                </a:solidFill>
              </a:rPr>
              <a:t>The majority of accidents occurred during daylight (16,236), followed by dark conditions where the area was not lighted (9,695) and lighted (7,373).</a:t>
            </a:r>
          </a:p>
          <a:p>
            <a:r>
              <a:rPr lang="en-GB" sz="1200" dirty="0">
                <a:solidFill>
                  <a:srgbClr val="FF0000"/>
                </a:solidFill>
              </a:rPr>
              <a:t>In bright daylight conditions, sunlight can glare and impair driver visibility. Clear weather often sees increased outdoor activity and vehicle use, leading to higher traffic density. This heightened traffic density can elevate accident risks, especially if drivers fail to maintain safe distances. Psychologically, drivers may feel more relaxed and secure in clear weather, potentially leading to negligence of traffic signs or safety precautions like driving at high speeds.</a:t>
            </a:r>
          </a:p>
        </p:txBody>
      </p:sp>
    </p:spTree>
    <p:extLst>
      <p:ext uri="{BB962C8B-B14F-4D97-AF65-F5344CB8AC3E}">
        <p14:creationId xmlns:p14="http://schemas.microsoft.com/office/powerpoint/2010/main" val="429281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9659779" cy="772400"/>
          </a:xfrm>
        </p:spPr>
        <p:txBody>
          <a:bodyPr>
            <a:normAutofit fontScale="90000"/>
          </a:bodyPr>
          <a:lstStyle/>
          <a:p>
            <a:pPr lvl="0"/>
            <a:r>
              <a:rPr lang="en-US" cap="none" dirty="0">
                <a:latin typeface="Arial" panose="020B0604020202020204" pitchFamily="34" charset="0"/>
              </a:rPr>
              <a:t>Top 10 States with the Highest Number of Accidents</a:t>
            </a:r>
            <a:br>
              <a:rPr lang="en-US" cap="none" dirty="0">
                <a:latin typeface="Arial" panose="020B0604020202020204" pitchFamily="34" charset="0"/>
              </a:rPr>
            </a:br>
            <a:endParaRPr lang="en-US" dirty="0"/>
          </a:p>
        </p:txBody>
      </p:sp>
      <p:pic>
        <p:nvPicPr>
          <p:cNvPr id="4" name="Content Placeholder 3"/>
          <p:cNvPicPr>
            <a:picLocks noGrp="1" noChangeAspect="1"/>
          </p:cNvPicPr>
          <p:nvPr>
            <p:ph sz="quarter" idx="13"/>
          </p:nvPr>
        </p:nvPicPr>
        <p:blipFill>
          <a:blip r:embed="rId2"/>
          <a:stretch>
            <a:fillRect/>
          </a:stretch>
        </p:blipFill>
        <p:spPr>
          <a:xfrm>
            <a:off x="1159099" y="1664594"/>
            <a:ext cx="5308008" cy="3528812"/>
          </a:xfrm>
          <a:prstGeom prst="rect">
            <a:avLst/>
          </a:prstGeom>
        </p:spPr>
      </p:pic>
      <p:sp>
        <p:nvSpPr>
          <p:cNvPr id="5" name="Rectangle 4"/>
          <p:cNvSpPr/>
          <p:nvPr/>
        </p:nvSpPr>
        <p:spPr>
          <a:xfrm>
            <a:off x="6924541" y="2034862"/>
            <a:ext cx="4949780" cy="3139321"/>
          </a:xfrm>
          <a:prstGeom prst="rect">
            <a:avLst/>
          </a:prstGeom>
        </p:spPr>
        <p:txBody>
          <a:bodyPr wrap="square">
            <a:spAutoFit/>
          </a:bodyPr>
          <a:lstStyle/>
          <a:p>
            <a:r>
              <a:rPr lang="en-GB" dirty="0">
                <a:solidFill>
                  <a:srgbClr val="C00000"/>
                </a:solidFill>
              </a:rPr>
              <a:t>The table shows the total number of crashes in various states. Texas leads with 3,520 crashes, followed by California with 3,487 and Florida with 3,097. Other states with notable crash numbers include Georgia (1,516), North Carolina (1,410), and Ohio (1,154). Illinois, Tennessee, Pennsylvania, and Michigan also report over 1,000 crashes each, with Illinois at 1,076, Tennessee at 1,070, Pennsylvania at 1,060, and Michigan at 1,010</a:t>
            </a:r>
            <a:r>
              <a:rPr lang="en-GB" dirty="0" smtClean="0">
                <a:solidFill>
                  <a:srgbClr val="C00000"/>
                </a:solidFill>
              </a:rPr>
              <a:t>.</a:t>
            </a:r>
          </a:p>
          <a:p>
            <a:r>
              <a:rPr lang="en-GB" dirty="0">
                <a:solidFill>
                  <a:srgbClr val="C00000"/>
                </a:solidFill>
              </a:rPr>
              <a:t>The dense population in the state causes a high number of accidents in the state.</a:t>
            </a:r>
            <a:endParaRPr lang="en-US" dirty="0">
              <a:solidFill>
                <a:srgbClr val="C00000"/>
              </a:solidFill>
            </a:endParaRPr>
          </a:p>
        </p:txBody>
      </p:sp>
    </p:spTree>
    <p:extLst>
      <p:ext uri="{BB962C8B-B14F-4D97-AF65-F5344CB8AC3E}">
        <p14:creationId xmlns:p14="http://schemas.microsoft.com/office/powerpoint/2010/main" val="821365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713" y="1133673"/>
            <a:ext cx="10200693" cy="849674"/>
          </a:xfrm>
        </p:spPr>
        <p:txBody>
          <a:bodyPr>
            <a:normAutofit fontScale="90000"/>
          </a:bodyPr>
          <a:lstStyle/>
          <a:p>
            <a:r>
              <a:rPr lang="en-GB" b="1" dirty="0"/>
              <a:t> Average number of accidents per day based on the time the accident occurred</a:t>
            </a:r>
            <a:br>
              <a:rPr lang="en-GB" b="1" dirty="0"/>
            </a:br>
            <a:endParaRPr lang="en-US" dirty="0"/>
          </a:p>
        </p:txBody>
      </p:sp>
      <p:pic>
        <p:nvPicPr>
          <p:cNvPr id="4" name="image1.png" title="Gambar"/>
          <p:cNvPicPr preferRelativeResize="0">
            <a:picLocks noGrp="1"/>
          </p:cNvPicPr>
          <p:nvPr>
            <p:ph sz="quarter" idx="13"/>
          </p:nvPr>
        </p:nvPicPr>
        <p:blipFill>
          <a:blip r:embed="rId2" cstate="print"/>
          <a:stretch>
            <a:fillRect/>
          </a:stretch>
        </p:blipFill>
        <p:spPr>
          <a:xfrm>
            <a:off x="392538" y="2112136"/>
            <a:ext cx="6667500" cy="4124325"/>
          </a:xfrm>
          <a:prstGeom prst="rect">
            <a:avLst/>
          </a:prstGeom>
          <a:noFill/>
        </p:spPr>
      </p:pic>
      <p:sp>
        <p:nvSpPr>
          <p:cNvPr id="5" name="Rectangle 4"/>
          <p:cNvSpPr/>
          <p:nvPr/>
        </p:nvSpPr>
        <p:spPr>
          <a:xfrm>
            <a:off x="7060038" y="2471623"/>
            <a:ext cx="7139189" cy="369332"/>
          </a:xfrm>
          <a:prstGeom prst="rect">
            <a:avLst/>
          </a:prstGeom>
        </p:spPr>
        <p:txBody>
          <a:bodyPr wrap="square">
            <a:spAutoFit/>
          </a:bodyPr>
          <a:lstStyle/>
          <a:p>
            <a:r>
              <a:rPr lang="en-GB" dirty="0"/>
              <a:t>The highest average accident occurred </a:t>
            </a:r>
            <a:r>
              <a:rPr lang="en-GB" dirty="0" smtClean="0"/>
              <a:t>at 13 </a:t>
            </a:r>
            <a:r>
              <a:rPr lang="en-GB" dirty="0"/>
              <a:t>o'clock</a:t>
            </a:r>
            <a:endParaRPr lang="en-US" dirty="0"/>
          </a:p>
        </p:txBody>
      </p:sp>
      <p:sp>
        <p:nvSpPr>
          <p:cNvPr id="6" name="Rectangle 5"/>
          <p:cNvSpPr/>
          <p:nvPr/>
        </p:nvSpPr>
        <p:spPr>
          <a:xfrm>
            <a:off x="7060038" y="3118985"/>
            <a:ext cx="6096000" cy="1477328"/>
          </a:xfrm>
          <a:prstGeom prst="rect">
            <a:avLst/>
          </a:prstGeom>
        </p:spPr>
        <p:txBody>
          <a:bodyPr>
            <a:spAutoFit/>
          </a:bodyPr>
          <a:lstStyle/>
          <a:p>
            <a:r>
              <a:rPr lang="en-US" dirty="0"/>
              <a:t>Accidents with an average above 5.5</a:t>
            </a:r>
          </a:p>
          <a:p>
            <a:r>
              <a:rPr lang="en-US" dirty="0"/>
              <a:t>occurred at 11-15 </a:t>
            </a:r>
            <a:r>
              <a:rPr lang="en-US" dirty="0" smtClean="0"/>
              <a:t>hours</a:t>
            </a:r>
          </a:p>
          <a:p>
            <a:endParaRPr lang="en-US" dirty="0"/>
          </a:p>
          <a:p>
            <a:r>
              <a:rPr lang="en-GB" dirty="0"/>
              <a:t>The lowest average accident occurs at</a:t>
            </a:r>
          </a:p>
          <a:p>
            <a:r>
              <a:rPr lang="en-GB" dirty="0"/>
              <a:t>03 hours</a:t>
            </a:r>
            <a:endParaRPr lang="en-US" dirty="0" smtClean="0"/>
          </a:p>
        </p:txBody>
      </p:sp>
    </p:spTree>
    <p:extLst>
      <p:ext uri="{BB962C8B-B14F-4D97-AF65-F5344CB8AC3E}">
        <p14:creationId xmlns:p14="http://schemas.microsoft.com/office/powerpoint/2010/main" val="322737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08" y="1043521"/>
            <a:ext cx="9930235" cy="604976"/>
          </a:xfrm>
        </p:spPr>
        <p:txBody>
          <a:bodyPr>
            <a:normAutofit fontScale="90000"/>
          </a:bodyPr>
          <a:lstStyle/>
          <a:p>
            <a:pPr lvl="0"/>
            <a:r>
              <a:rPr lang="en-US" cap="none" dirty="0">
                <a:latin typeface="Arial" panose="020B0604020202020204" pitchFamily="34" charset="0"/>
              </a:rPr>
              <a:t>Percentage of Accidents Caused by Drunk Drivers</a:t>
            </a:r>
            <a:br>
              <a:rPr lang="en-US" cap="none" dirty="0">
                <a:latin typeface="Arial" panose="020B0604020202020204" pitchFamily="34" charset="0"/>
              </a:rPr>
            </a:br>
            <a:endParaRPr lang="en-US" dirty="0"/>
          </a:p>
        </p:txBody>
      </p:sp>
      <p:pic>
        <p:nvPicPr>
          <p:cNvPr id="4" name="Content Placeholder 3"/>
          <p:cNvPicPr>
            <a:picLocks noGrp="1" noChangeAspect="1"/>
          </p:cNvPicPr>
          <p:nvPr>
            <p:ph sz="quarter" idx="13"/>
          </p:nvPr>
        </p:nvPicPr>
        <p:blipFill>
          <a:blip r:embed="rId2"/>
          <a:stretch>
            <a:fillRect/>
          </a:stretch>
        </p:blipFill>
        <p:spPr>
          <a:xfrm>
            <a:off x="2808677" y="1648497"/>
            <a:ext cx="4878387" cy="3013274"/>
          </a:xfrm>
          <a:prstGeom prst="rect">
            <a:avLst/>
          </a:prstGeom>
        </p:spPr>
      </p:pic>
      <p:sp>
        <p:nvSpPr>
          <p:cNvPr id="5" name="Rectangle 4"/>
          <p:cNvSpPr/>
          <p:nvPr/>
        </p:nvSpPr>
        <p:spPr>
          <a:xfrm>
            <a:off x="772108" y="4842837"/>
            <a:ext cx="6096000" cy="1477328"/>
          </a:xfrm>
          <a:prstGeom prst="rect">
            <a:avLst/>
          </a:prstGeom>
        </p:spPr>
        <p:txBody>
          <a:bodyPr>
            <a:spAutoFit/>
          </a:bodyPr>
          <a:lstStyle/>
          <a:p>
            <a:r>
              <a:rPr lang="en-GB" dirty="0"/>
              <a:t>Based on the comparison data of crashes caused by drunk drivers, we can conclude that 1 in 4 accidents are caused by drunk drivers. When we delve deeper into the fatality rates in these accidents, we find that the fatality rate in crashes caused by drunk drivers is higher than in those caused by sober drivers.</a:t>
            </a:r>
            <a:endParaRPr lang="en-US" dirty="0"/>
          </a:p>
        </p:txBody>
      </p:sp>
    </p:spTree>
    <p:extLst>
      <p:ext uri="{BB962C8B-B14F-4D97-AF65-F5344CB8AC3E}">
        <p14:creationId xmlns:p14="http://schemas.microsoft.com/office/powerpoint/2010/main" val="12831087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362</TotalTime>
  <Words>1232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Data Analysis and Recommendations for Reducing Road Accidents National Highway Traffic Safety Administration (NHTSA)</vt:lpstr>
      <vt:lpstr>Analysis of Traffic Accidents in the United States in 2021</vt:lpstr>
      <vt:lpstr>Objective</vt:lpstr>
      <vt:lpstr>Identify factors that cause accidents</vt:lpstr>
      <vt:lpstr>Data Cleaning</vt:lpstr>
      <vt:lpstr>Identifying Conditions that Increase Accident Risk Atmospheric Condition Vs Light CONDiTION</vt:lpstr>
      <vt:lpstr>Top 10 States with the Highest Number of Accidents </vt:lpstr>
      <vt:lpstr> Average number of accidents per day based on the time the accident occurred </vt:lpstr>
      <vt:lpstr>Percentage of Accidents Caused by Drunk Drivers </vt:lpstr>
      <vt:lpstr>Number Of FataLITIES DUE TO ACCIDENTS</vt:lpstr>
      <vt:lpstr>Accidents in Rural and Urban Areas</vt:lpstr>
      <vt:lpstr>Number of Accidents by Day</vt:lpstr>
      <vt:lpstr>CONLUsion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Recommendations for Reducing Road Accidents National Highway Traffic Safety Administration (NHTSA)</dc:title>
  <dc:creator>THINKPAD</dc:creator>
  <cp:lastModifiedBy>THINKPAD</cp:lastModifiedBy>
  <cp:revision>11</cp:revision>
  <dcterms:created xsi:type="dcterms:W3CDTF">2024-06-06T03:25:08Z</dcterms:created>
  <dcterms:modified xsi:type="dcterms:W3CDTF">2024-06-06T09:27:46Z</dcterms:modified>
</cp:coreProperties>
</file>