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21"/>
  </p:notesMasterIdLst>
  <p:handoutMasterIdLst>
    <p:handoutMasterId r:id="rId22"/>
  </p:handoutMasterIdLst>
  <p:sldIdLst>
    <p:sldId id="256" r:id="rId5"/>
    <p:sldId id="274" r:id="rId6"/>
    <p:sldId id="275" r:id="rId7"/>
    <p:sldId id="277" r:id="rId8"/>
    <p:sldId id="280" r:id="rId9"/>
    <p:sldId id="283" r:id="rId10"/>
    <p:sldId id="270" r:id="rId11"/>
    <p:sldId id="278" r:id="rId12"/>
    <p:sldId id="281" r:id="rId13"/>
    <p:sldId id="284" r:id="rId14"/>
    <p:sldId id="272" r:id="rId15"/>
    <p:sldId id="279" r:id="rId16"/>
    <p:sldId id="282" r:id="rId17"/>
    <p:sldId id="273" r:id="rId18"/>
    <p:sldId id="276" r:id="rId19"/>
    <p:sldId id="267" r:id="rId2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A179EC9-FFAB-4C5C-8C0B-FB9AF88CEAF4}">
          <p14:sldIdLst>
            <p14:sldId id="256"/>
            <p14:sldId id="274"/>
            <p14:sldId id="275"/>
            <p14:sldId id="277"/>
            <p14:sldId id="280"/>
            <p14:sldId id="283"/>
            <p14:sldId id="270"/>
            <p14:sldId id="278"/>
            <p14:sldId id="281"/>
            <p14:sldId id="284"/>
            <p14:sldId id="272"/>
            <p14:sldId id="279"/>
            <p14:sldId id="282"/>
            <p14:sldId id="273"/>
            <p14:sldId id="276"/>
            <p14:sldId id="267"/>
          </p14:sldIdLst>
        </p14:section>
        <p14:section name="Başlıksız Bölüm" id="{B280F837-0F29-4927-BE5A-0BC7E7880D48}">
          <p14:sldIdLst/>
        </p14:section>
      </p14:sectionLst>
    </p:ex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523"/>
    <a:srgbClr val="1C6E40"/>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pos="3840"/>
        <p:guide orient="horz" pos="2160"/>
      </p:guideLst>
    </p:cSldViewPr>
  </p:slideViewPr>
  <p:notesTextViewPr>
    <p:cViewPr>
      <p:scale>
        <a:sx n="1" d="1"/>
        <a:sy n="1" d="1"/>
      </p:scale>
      <p:origin x="0" y="0"/>
    </p:cViewPr>
  </p:notesTextViewPr>
  <p:notesViewPr>
    <p:cSldViewPr snapToGrid="0">
      <p:cViewPr varScale="1">
        <p:scale>
          <a:sx n="76" d="100"/>
          <a:sy n="76" d="100"/>
        </p:scale>
        <p:origin x="406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8AAF688-4230-416C-89E3-E92E21EDEA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F50628B6-590A-464A-B7C0-CBD2131F12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048FB-D58A-4887-B636-AA1ADA79202A}" type="datetime1">
              <a:rPr lang="tr-TR" smtClean="0"/>
              <a:t>25.06.2021</a:t>
            </a:fld>
            <a:endParaRPr lang="tr-TR" dirty="0"/>
          </a:p>
        </p:txBody>
      </p:sp>
      <p:sp>
        <p:nvSpPr>
          <p:cNvPr id="4" name="Alt Bilgi Yer Tutucusu 3">
            <a:extLst>
              <a:ext uri="{FF2B5EF4-FFF2-40B4-BE49-F238E27FC236}">
                <a16:creationId xmlns:a16="http://schemas.microsoft.com/office/drawing/2014/main" id="{D13BA727-B7E9-4E4F-B31F-A348F15744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C646142A-3164-49D1-A04E-D8CDDC1DC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18083-7504-453D-98C7-F2597593C88C}" type="slidenum">
              <a:rPr lang="tr-TR" smtClean="0"/>
              <a:t>‹#›</a:t>
            </a:fld>
            <a:endParaRPr lang="tr-TR"/>
          </a:p>
        </p:txBody>
      </p:sp>
    </p:spTree>
    <p:extLst>
      <p:ext uri="{BB962C8B-B14F-4D97-AF65-F5344CB8AC3E}">
        <p14:creationId xmlns:p14="http://schemas.microsoft.com/office/powerpoint/2010/main" val="14533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F1D51-B13C-4A5C-8BAA-20736896E29C}" type="datetime1">
              <a:rPr lang="tr-TR" smtClean="0"/>
              <a:pPr/>
              <a:t>25.06.2021</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dirty="0"/>
              <a:t>Asıl metin stillerini düzenle</a:t>
            </a:r>
          </a:p>
          <a:p>
            <a:pPr lvl="1"/>
            <a:r>
              <a:rPr lang="tr-TR" noProof="0" dirty="0"/>
              <a:t>İkinci düzey</a:t>
            </a:r>
          </a:p>
          <a:p>
            <a:pPr lvl="2"/>
            <a:r>
              <a:rPr lang="tr-TR" noProof="0" dirty="0"/>
              <a:t>Üçüncü düzey</a:t>
            </a:r>
          </a:p>
          <a:p>
            <a:pPr lvl="3"/>
            <a:r>
              <a:rPr lang="tr-TR" noProof="0" dirty="0"/>
              <a:t>Dördüncü düzey</a:t>
            </a:r>
          </a:p>
          <a:p>
            <a:pPr lvl="4"/>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3E9F6-6EDA-45DE-860A-6F925C906634}" type="slidenum">
              <a:rPr lang="tr-TR" noProof="0" smtClean="0"/>
              <a:t>‹#›</a:t>
            </a:fld>
            <a:endParaRPr lang="tr-TR" noProof="0"/>
          </a:p>
        </p:txBody>
      </p:sp>
    </p:spTree>
    <p:extLst>
      <p:ext uri="{BB962C8B-B14F-4D97-AF65-F5344CB8AC3E}">
        <p14:creationId xmlns:p14="http://schemas.microsoft.com/office/powerpoint/2010/main" val="308287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BC23E9F6-6EDA-45DE-860A-6F925C906634}" type="slidenum">
              <a:rPr lang="tr-TR" smtClean="0"/>
              <a:t>1</a:t>
            </a:fld>
            <a:endParaRPr lang="tr-TR"/>
          </a:p>
        </p:txBody>
      </p:sp>
    </p:spTree>
    <p:extLst>
      <p:ext uri="{BB962C8B-B14F-4D97-AF65-F5344CB8AC3E}">
        <p14:creationId xmlns:p14="http://schemas.microsoft.com/office/powerpoint/2010/main" val="103181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BC23E9F6-6EDA-45DE-860A-6F925C906634}" type="slidenum">
              <a:rPr lang="tr-TR" smtClean="0"/>
              <a:t>7</a:t>
            </a:fld>
            <a:endParaRPr lang="tr-TR"/>
          </a:p>
        </p:txBody>
      </p:sp>
    </p:spTree>
    <p:extLst>
      <p:ext uri="{BB962C8B-B14F-4D97-AF65-F5344CB8AC3E}">
        <p14:creationId xmlns:p14="http://schemas.microsoft.com/office/powerpoint/2010/main" val="276510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23E9F6-6EDA-45DE-860A-6F925C906634}"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572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23E9F6-6EDA-45DE-860A-6F925C906634}"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078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BC23E9F6-6EDA-45DE-860A-6F925C906634}" type="slidenum">
              <a:rPr lang="tr-TR" smtClean="0"/>
              <a:t>16</a:t>
            </a:fld>
            <a:endParaRPr lang="tr-TR"/>
          </a:p>
        </p:txBody>
      </p:sp>
    </p:spTree>
    <p:extLst>
      <p:ext uri="{BB962C8B-B14F-4D97-AF65-F5344CB8AC3E}">
        <p14:creationId xmlns:p14="http://schemas.microsoft.com/office/powerpoint/2010/main" val="406916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tr-TR" noProof="0"/>
              <a:t>Asıl başlık stilini düzenlemek için tıklayın</a:t>
            </a:r>
          </a:p>
        </p:txBody>
      </p:sp>
      <p:sp>
        <p:nvSpPr>
          <p:cNvPr id="3" name="Alt Başlık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Tarih Yer Tutucusu 3"/>
          <p:cNvSpPr>
            <a:spLocks noGrp="1"/>
          </p:cNvSpPr>
          <p:nvPr>
            <p:ph type="dt" sz="half" idx="10"/>
          </p:nvPr>
        </p:nvSpPr>
        <p:spPr/>
        <p:txBody>
          <a:bodyPr rtlCol="0"/>
          <a:lstStyle/>
          <a:p>
            <a:pPr rtl="0"/>
            <a:fld id="{2B67C96A-FCCC-4B4B-81CE-3220B7969499}" type="datetime1">
              <a:rPr lang="tr-TR" noProof="0" smtClean="0"/>
              <a:t>25.06.2021</a:t>
            </a:fld>
            <a:endParaRPr lang="tr-TR" noProof="0"/>
          </a:p>
        </p:txBody>
      </p:sp>
      <p:sp>
        <p:nvSpPr>
          <p:cNvPr id="5" name="Alt Bilgi Yer Tutucusu 4"/>
          <p:cNvSpPr>
            <a:spLocks noGrp="1"/>
          </p:cNvSpPr>
          <p:nvPr>
            <p:ph type="ftr" sz="quarter" idx="11"/>
          </p:nvPr>
        </p:nvSpPr>
        <p:spPr>
          <a:xfrm>
            <a:off x="2416500" y="329307"/>
            <a:ext cx="4973915" cy="309201"/>
          </a:xfrm>
        </p:spPr>
        <p:txBody>
          <a:bodyPr rtlCol="0"/>
          <a:lstStyle/>
          <a:p>
            <a:pPr rtl="0"/>
            <a:endParaRPr lang="tr-TR" noProof="0"/>
          </a:p>
        </p:txBody>
      </p:sp>
      <p:sp>
        <p:nvSpPr>
          <p:cNvPr id="6" name="Slayt Numarası Yer Tutucusu 5"/>
          <p:cNvSpPr>
            <a:spLocks noGrp="1"/>
          </p:cNvSpPr>
          <p:nvPr>
            <p:ph type="sldNum" sz="quarter" idx="12"/>
          </p:nvPr>
        </p:nvSpPr>
        <p:spPr>
          <a:xfrm>
            <a:off x="1437664" y="798973"/>
            <a:ext cx="811019" cy="503578"/>
          </a:xfrm>
        </p:spPr>
        <p:txBody>
          <a:bodyPr rtlCol="0"/>
          <a:lstStyle/>
          <a:p>
            <a:pPr rtl="0"/>
            <a:fld id="{6D22F896-40B5-4ADD-8801-0D06FADFA095}" type="slidenum">
              <a:rPr lang="tr-TR" noProof="0" smtClean="0"/>
              <a:t>‹#›</a:t>
            </a:fld>
            <a:endParaRPr lang="tr-TR" noProof="0"/>
          </a:p>
        </p:txBody>
      </p:sp>
      <p:cxnSp>
        <p:nvCxnSpPr>
          <p:cNvPr id="15" name="Düz Bağlayıcı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7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047609E8-D268-44FC-AC7C-472672125B2A}" type="datetime1">
              <a:rPr lang="tr-TR" noProof="0" smtClean="0"/>
              <a:t>25.06.2021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26" name="Düz Bağlayıcı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7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439111" y="798973"/>
            <a:ext cx="1615742" cy="4659889"/>
          </a:xfrm>
        </p:spPr>
        <p:txBody>
          <a:bodyPr vert="eaVert" rtlCol="0"/>
          <a:lstStyle>
            <a:lvl1pPr algn="l">
              <a:defRPr/>
            </a:lvl1pPr>
          </a:lstStyle>
          <a:p>
            <a:pPr rtl="0"/>
            <a:r>
              <a:rPr lang="tr-TR" noProof="0"/>
              <a:t>Asıl başlık stili için tıklatın</a:t>
            </a:r>
          </a:p>
        </p:txBody>
      </p:sp>
      <p:sp>
        <p:nvSpPr>
          <p:cNvPr id="3" name="Dikey Metin Yer Tutucusu 2"/>
          <p:cNvSpPr>
            <a:spLocks noGrp="1"/>
          </p:cNvSpPr>
          <p:nvPr>
            <p:ph type="body" orient="vert" idx="1"/>
          </p:nvPr>
        </p:nvSpPr>
        <p:spPr>
          <a:xfrm>
            <a:off x="1444672" y="798973"/>
            <a:ext cx="7828830" cy="4659889"/>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C02C7C60-9BAC-4811-9DE5-D1EF858BF16C}" type="datetime1">
              <a:rPr lang="tr-TR" noProof="0" smtClean="0"/>
              <a:t>25.06.2021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15" name="Düz Bağlayıcı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7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4C11D09E-3BCC-47FF-8AA3-08BF36A02347}" type="datetime1">
              <a:rPr lang="tr-TR" noProof="0" smtClean="0"/>
              <a:t>25.06.2021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33" name="Düz Bağlayıcı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tr-TR" noProof="0"/>
              <a:t>Asıl başlık stilini düzenlemek için tıklayın</a:t>
            </a:r>
          </a:p>
        </p:txBody>
      </p:sp>
      <p:sp>
        <p:nvSpPr>
          <p:cNvPr id="3" name="Metin Yer Tutucusu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4989C071-89BA-4ED7-BC54-5EFB921BB824}" type="datetime1">
              <a:rPr lang="tr-TR" noProof="0" smtClean="0"/>
              <a:t>25.06.2021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15" name="Düz Bağlayıcı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9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9217" y="804889"/>
            <a:ext cx="9605635" cy="1059305"/>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447331" y="2010878"/>
            <a:ext cx="4645152" cy="3448595"/>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413771" y="2017343"/>
            <a:ext cx="4645152" cy="344152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1B64869-D91D-45A8-96F2-46F4B54333E0}" type="datetime1">
              <a:rPr lang="tr-TR" noProof="0" smtClean="0"/>
              <a:t>25.06.2021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35" name="Düz Bağlayıcı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66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447191" y="804163"/>
            <a:ext cx="9607661" cy="1056319"/>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447191" y="2824269"/>
            <a:ext cx="4645152" cy="2644457"/>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412362" y="2821491"/>
            <a:ext cx="4645152" cy="263737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7BC4C815-30A9-417D-BCE4-E158092342BE}" type="datetime1">
              <a:rPr lang="tr-TR" noProof="0" smtClean="0"/>
              <a:t>25.06.2021</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29" name="Düz Bağlayıcı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41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B15826C8-60BB-415C-B0BA-8B424C493B9B}" type="datetime1">
              <a:rPr lang="tr-TR" noProof="0" smtClean="0"/>
              <a:t>25.06.2021</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25" name="Düz Bağlayıcı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9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F3E8FF1D-E8C4-4A81-A17E-BBDF9EABCE40}" type="datetime1">
              <a:rPr lang="tr-TR" noProof="0" smtClean="0"/>
              <a:t>25.06.2021</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3103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sı İçeren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4671" y="798973"/>
            <a:ext cx="3273099" cy="2247117"/>
          </a:xfrm>
        </p:spPr>
        <p:txBody>
          <a:bodyPr rtlCol="0" anchor="b">
            <a:normAutofit/>
          </a:bodyPr>
          <a:lstStyle>
            <a:lvl1pPr algn="l">
              <a:defRPr sz="2400"/>
            </a:lvl1pPr>
          </a:lstStyle>
          <a:p>
            <a:pPr rtl="0"/>
            <a:r>
              <a:rPr lang="tr-TR" noProof="0"/>
              <a:t>Asıl başlık stilini düzenlemek için tıklayın</a:t>
            </a:r>
          </a:p>
        </p:txBody>
      </p:sp>
      <p:sp>
        <p:nvSpPr>
          <p:cNvPr id="3" name="İçerik Yer Tutucusu 2"/>
          <p:cNvSpPr>
            <a:spLocks noGrp="1"/>
          </p:cNvSpPr>
          <p:nvPr>
            <p:ph idx="1"/>
          </p:nvPr>
        </p:nvSpPr>
        <p:spPr>
          <a:xfrm>
            <a:off x="5043714" y="798974"/>
            <a:ext cx="6012470" cy="4658826"/>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76D8EEA6-A67A-449A-B074-5902A67F42A5}" type="datetime1">
              <a:rPr lang="tr-TR" noProof="0" smtClean="0"/>
              <a:t>25.06.2021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17" name="Düz Bağlayıcı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5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grpSp>
        <p:nvGrpSpPr>
          <p:cNvPr id="8" name="Grup 7"/>
          <p:cNvGrpSpPr/>
          <p:nvPr/>
        </p:nvGrpSpPr>
        <p:grpSpPr>
          <a:xfrm>
            <a:off x="7477387" y="482170"/>
            <a:ext cx="4074533" cy="5149101"/>
            <a:chOff x="7477387" y="482170"/>
            <a:chExt cx="4074533" cy="5149101"/>
          </a:xfrm>
        </p:grpSpPr>
        <p:sp>
          <p:nvSpPr>
            <p:cNvPr id="18" name="Dikdörtgen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Dikdörtgen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Başlık 1"/>
          <p:cNvSpPr>
            <a:spLocks noGrp="1"/>
          </p:cNvSpPr>
          <p:nvPr>
            <p:ph type="title"/>
          </p:nvPr>
        </p:nvSpPr>
        <p:spPr>
          <a:xfrm>
            <a:off x="1451206" y="1129513"/>
            <a:ext cx="5532328" cy="1830584"/>
          </a:xfrm>
        </p:spPr>
        <p:txBody>
          <a:bodyPr rtlCol="0" anchor="b">
            <a:normAutofit/>
          </a:bodyPr>
          <a:lstStyle>
            <a:lvl1pPr>
              <a:defRPr sz="320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a:xfrm>
            <a:off x="1447382" y="5469856"/>
            <a:ext cx="5527351" cy="320123"/>
          </a:xfrm>
        </p:spPr>
        <p:txBody>
          <a:bodyPr rtlCol="0"/>
          <a:lstStyle>
            <a:lvl1pPr algn="l">
              <a:defRPr/>
            </a:lvl1pPr>
          </a:lstStyle>
          <a:p>
            <a:pPr rtl="0"/>
            <a:fld id="{4FBAF667-0BC6-4642-920E-9AE84C9C96A9}" type="datetime1">
              <a:rPr lang="tr-TR" noProof="0" smtClean="0"/>
              <a:t>25.06.2021</a:t>
            </a:fld>
            <a:endParaRPr lang="tr-TR" noProof="0"/>
          </a:p>
        </p:txBody>
      </p:sp>
      <p:sp>
        <p:nvSpPr>
          <p:cNvPr id="6" name="Alt Bilgi Yer Tutucusu 5"/>
          <p:cNvSpPr>
            <a:spLocks noGrp="1"/>
          </p:cNvSpPr>
          <p:nvPr>
            <p:ph type="ftr" sz="quarter" idx="11"/>
          </p:nvPr>
        </p:nvSpPr>
        <p:spPr>
          <a:xfrm>
            <a:off x="1447382" y="318640"/>
            <a:ext cx="5541004" cy="320931"/>
          </a:xfrm>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cxnSp>
        <p:nvCxnSpPr>
          <p:cNvPr id="31" name="Düz Bağlayıcı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9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Dikdörtgen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Başlık Yer Tutucusu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F2A2FC40-DAEC-4271-8E86-791FDEFF6408}" type="datetime1">
              <a:rPr lang="tr-TR" noProof="0" smtClean="0"/>
              <a:t>25.06.2021</a:t>
            </a:fld>
            <a:endParaRPr lang="tr-TR" noProof="0"/>
          </a:p>
        </p:txBody>
      </p:sp>
      <p:sp>
        <p:nvSpPr>
          <p:cNvPr id="5" name="Alt Bilgi Yer Tutucusu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tr-TR" noProof="0"/>
          </a:p>
        </p:txBody>
      </p:sp>
      <p:sp>
        <p:nvSpPr>
          <p:cNvPr id="6" name="Slayt Numarası Yer Tutucusu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tr-TR" noProof="0" smtClean="0"/>
              <a:pPr/>
              <a:t>‹#›</a:t>
            </a:fld>
            <a:endParaRPr lang="tr-TR" noProof="0"/>
          </a:p>
        </p:txBody>
      </p:sp>
      <p:cxnSp>
        <p:nvCxnSpPr>
          <p:cNvPr id="10" name="Düz Bağlayıcı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353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hyperlink" Target="https://stackoverflow.com/" TargetMode="External"/><Relationship Id="rId3" Type="http://schemas.openxmlformats.org/officeDocument/2006/relationships/hyperlink" Target="https://www.techonthenet.com/excel/index.php" TargetMode="External"/><Relationship Id="rId7" Type="http://schemas.openxmlformats.org/officeDocument/2006/relationships/hyperlink" Target="https://www.automateexcel.com/" TargetMode="External"/><Relationship Id="rId12" Type="http://schemas.openxmlformats.org/officeDocument/2006/relationships/hyperlink" Target="https://endustri.eskisehir.edu.tr/nerginel/ENM317/icerik/5.%20PARAMETR%C4%B0K%20OLMAYAN%20TESTLER.pdf" TargetMode="External"/><Relationship Id="rId2" Type="http://schemas.openxmlformats.org/officeDocument/2006/relationships/hyperlink" Target="https://docs.microsoft.com/en-us/office/vba/api/overview/" TargetMode="External"/><Relationship Id="rId1" Type="http://schemas.openxmlformats.org/officeDocument/2006/relationships/slideLayout" Target="../slideLayouts/slideLayout6.xml"/><Relationship Id="rId6" Type="http://schemas.openxmlformats.org/officeDocument/2006/relationships/hyperlink" Target="https://excel.officetuts.net/" TargetMode="External"/><Relationship Id="rId11" Type="http://schemas.openxmlformats.org/officeDocument/2006/relationships/hyperlink" Target="https://docplayer.biz.tr/2628557-Parametrik-olmayan-testler-isaret-testi-the-sign-test-mann-whiney-u-testi-wilcoxon-testi-kruskal-wallis-testi.html" TargetMode="External"/><Relationship Id="rId5" Type="http://schemas.openxmlformats.org/officeDocument/2006/relationships/hyperlink" Target="https://www.excelinefendisi.com/default.aspx" TargetMode="External"/><Relationship Id="rId10" Type="http://schemas.openxmlformats.org/officeDocument/2006/relationships/hyperlink" Target="https://www.slideshare.net/yigitcanozmeral/parametrik-olmayan-nonparametric-hipotez-testleri" TargetMode="External"/><Relationship Id="rId4" Type="http://schemas.openxmlformats.org/officeDocument/2006/relationships/hyperlink" Target="https://www.excel-easy.com/" TargetMode="External"/><Relationship Id="rId9" Type="http://schemas.openxmlformats.org/officeDocument/2006/relationships/hyperlink" Target="https://wellsr.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DDBEB-2A0E-4470-BE29-A528A3A60875}"/>
              </a:ext>
            </a:extLst>
          </p:cNvPr>
          <p:cNvSpPr>
            <a:spLocks noGrp="1"/>
          </p:cNvSpPr>
          <p:nvPr>
            <p:ph type="title"/>
          </p:nvPr>
        </p:nvSpPr>
        <p:spPr>
          <a:xfrm>
            <a:off x="1478699" y="3429000"/>
            <a:ext cx="5532328" cy="1830584"/>
          </a:xfrm>
        </p:spPr>
        <p:txBody>
          <a:bodyPr rtlCol="0">
            <a:noAutofit/>
          </a:bodyPr>
          <a:lstStyle/>
          <a:p>
            <a:pPr algn="ctr" rtl="0"/>
            <a:r>
              <a:rPr lang="tr-TR" sz="32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pic>
        <p:nvPicPr>
          <p:cNvPr id="7" name="Resim Yer Tutucusu 6">
            <a:extLst>
              <a:ext uri="{FF2B5EF4-FFF2-40B4-BE49-F238E27FC236}">
                <a16:creationId xmlns:a16="http://schemas.microsoft.com/office/drawing/2014/main" id="{D56392A8-6A53-4E8F-849D-57B9E1187D02}"/>
              </a:ext>
            </a:extLst>
          </p:cNvPr>
          <p:cNvPicPr>
            <a:picLocks noGrp="1"/>
          </p:cNvPicPr>
          <p:nvPr>
            <p:ph type="pic" idx="1"/>
          </p:nvPr>
        </p:nvPicPr>
        <p:blipFill>
          <a:blip r:embed="rId3"/>
          <a:stretch>
            <a:fillRect/>
          </a:stretch>
        </p:blipFill>
        <p:spPr>
          <a:xfrm>
            <a:off x="7913589" y="862826"/>
            <a:ext cx="3143250" cy="3143250"/>
          </a:xfrm>
        </p:spPr>
      </p:pic>
      <p:sp>
        <p:nvSpPr>
          <p:cNvPr id="3" name="Alt Başlık 2">
            <a:extLst>
              <a:ext uri="{FF2B5EF4-FFF2-40B4-BE49-F238E27FC236}">
                <a16:creationId xmlns:a16="http://schemas.microsoft.com/office/drawing/2014/main" id="{1D090625-51CE-4ECB-81A4-C4905F3FBFE9}"/>
              </a:ext>
            </a:extLst>
          </p:cNvPr>
          <p:cNvSpPr>
            <a:spLocks noGrp="1"/>
          </p:cNvSpPr>
          <p:nvPr>
            <p:ph type="body" sz="half" idx="2"/>
          </p:nvPr>
        </p:nvSpPr>
        <p:spPr>
          <a:xfrm>
            <a:off x="8390887" y="4344292"/>
            <a:ext cx="2322414" cy="851095"/>
          </a:xfrm>
        </p:spPr>
        <p:txBody>
          <a:bodyPr rtlCol="0">
            <a:normAutofit fontScale="85000" lnSpcReduction="20000"/>
          </a:bodyPr>
          <a:lstStyle/>
          <a:p>
            <a:pPr algn="ctr" rtl="0"/>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İsmail Hakkı Kara</a:t>
            </a:r>
          </a:p>
          <a:p>
            <a:pPr algn="ctr" rtl="0"/>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Levent Terlemez</a:t>
            </a:r>
          </a:p>
        </p:txBody>
      </p:sp>
      <p:sp>
        <p:nvSpPr>
          <p:cNvPr id="8" name="Ok: Yukarı Bükülü 7">
            <a:extLst>
              <a:ext uri="{FF2B5EF4-FFF2-40B4-BE49-F238E27FC236}">
                <a16:creationId xmlns:a16="http://schemas.microsoft.com/office/drawing/2014/main" id="{114A4614-3095-4EDE-A00A-6906CE0F8695}"/>
              </a:ext>
            </a:extLst>
          </p:cNvPr>
          <p:cNvSpPr/>
          <p:nvPr/>
        </p:nvSpPr>
        <p:spPr>
          <a:xfrm>
            <a:off x="9260533" y="4006076"/>
            <a:ext cx="607367" cy="203974"/>
          </a:xfrm>
          <a:prstGeom prst="curvedUpArrow">
            <a:avLst>
              <a:gd name="adj1" fmla="val 47920"/>
              <a:gd name="adj2" fmla="val 136059"/>
              <a:gd name="adj3" fmla="val 52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Resim 5">
            <a:extLst>
              <a:ext uri="{FF2B5EF4-FFF2-40B4-BE49-F238E27FC236}">
                <a16:creationId xmlns:a16="http://schemas.microsoft.com/office/drawing/2014/main" id="{AB2E3DD7-7828-44A7-A8C2-6F731560C4F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3545" y="695186"/>
            <a:ext cx="4899660" cy="2148840"/>
          </a:xfrm>
          <a:prstGeom prst="rect">
            <a:avLst/>
          </a:prstGeom>
          <a:noFill/>
          <a:ln>
            <a:noFill/>
          </a:ln>
        </p:spPr>
      </p:pic>
    </p:spTree>
    <p:extLst>
      <p:ext uri="{BB962C8B-B14F-4D97-AF65-F5344CB8AC3E}">
        <p14:creationId xmlns:p14="http://schemas.microsoft.com/office/powerpoint/2010/main" val="30010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Örneklem verileri yeterince büyük olduğunda normale yaklaşım söz konusudur.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Bu durum hesap fonksiyonlarında sınanır ve eğer normale yaklaşım söz konusu ise süreklilik düzeltmesi uygulanır.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Süreklilik düzeltmesi ile hesaplanan test istatistiği değeri standart normal dağılım tablo değeri ile karşılaştırılarak hipotez sonuca ulaştırılır.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Standart normal dağılım tablo değeri için VBA’da bulunan hazır bir fonksiyon kullanılır.</a:t>
            </a:r>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İşaret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9</a:t>
            </a: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53433DE1-164D-4B53-90CF-3871FE052490}"/>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Büyük Örneklem</a:t>
            </a:r>
          </a:p>
        </p:txBody>
      </p:sp>
    </p:spTree>
    <p:extLst>
      <p:ext uri="{BB962C8B-B14F-4D97-AF65-F5344CB8AC3E}">
        <p14:creationId xmlns:p14="http://schemas.microsoft.com/office/powerpoint/2010/main" val="339628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Dikdörtgen 7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Resim 7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76" name="Düz Bağlayıcı 7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Dikdörtgen 79">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cxnSp>
        <p:nvCxnSpPr>
          <p:cNvPr id="82" name="Düz Bağlayıcı 81">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Başlık 1">
            <a:extLst>
              <a:ext uri="{FF2B5EF4-FFF2-40B4-BE49-F238E27FC236}">
                <a16:creationId xmlns:a16="http://schemas.microsoft.com/office/drawing/2014/main" id="{69F1744A-CA11-44DA-AE09-C24B436C1B4F}"/>
              </a:ext>
            </a:extLst>
          </p:cNvPr>
          <p:cNvSpPr>
            <a:spLocks noGrp="1"/>
          </p:cNvSpPr>
          <p:nvPr>
            <p:ph type="title"/>
          </p:nvPr>
        </p:nvSpPr>
        <p:spPr>
          <a:xfrm>
            <a:off x="7218029" y="882184"/>
            <a:ext cx="3520367" cy="1049235"/>
          </a:xfrm>
        </p:spPr>
        <p:txBody>
          <a:bodyPr vert="horz" lIns="91440" tIns="45720" rIns="91440" bIns="45720" rtlCol="0" anchor="t">
            <a:normAutofit/>
          </a:bodyPr>
          <a:lstStyle/>
          <a:p>
            <a:pPr algn="ctr" rtl="0"/>
            <a:r>
              <a:rPr lang="tr-TR"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İşaret Testi Form Arayüzü</a:t>
            </a:r>
          </a:p>
        </p:txBody>
      </p:sp>
      <p:sp>
        <p:nvSpPr>
          <p:cNvPr id="84" name="Dikdörtgen 83">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nvGrpSpPr>
          <p:cNvPr id="86" name="Grup 85">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87" name="Dikdörtgen 86">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88" name="Dikdörtgen 87">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pic>
        <p:nvPicPr>
          <p:cNvPr id="90" name="Resim 89">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92" name="Düz Bağlayıcı 91">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9C374C56-EB93-4E00-8D0C-2D9FAA0726C2}"/>
              </a:ext>
            </a:extLst>
          </p:cNvPr>
          <p:cNvPicPr>
            <a:picLocks noChangeAspect="1"/>
          </p:cNvPicPr>
          <p:nvPr/>
        </p:nvPicPr>
        <p:blipFill>
          <a:blip r:embed="rId4"/>
          <a:stretch>
            <a:fillRect/>
          </a:stretch>
        </p:blipFill>
        <p:spPr>
          <a:xfrm>
            <a:off x="7049322" y="1924012"/>
            <a:ext cx="3966370" cy="1315479"/>
          </a:xfrm>
          <a:prstGeom prst="rect">
            <a:avLst/>
          </a:prstGeom>
        </p:spPr>
      </p:pic>
      <p:pic>
        <p:nvPicPr>
          <p:cNvPr id="4" name="Resim 3">
            <a:extLst>
              <a:ext uri="{FF2B5EF4-FFF2-40B4-BE49-F238E27FC236}">
                <a16:creationId xmlns:a16="http://schemas.microsoft.com/office/drawing/2014/main" id="{4CE9CEE1-7BDD-47DA-91C4-F8A24C320F10}"/>
              </a:ext>
            </a:extLst>
          </p:cNvPr>
          <p:cNvPicPr>
            <a:picLocks noChangeAspect="1"/>
          </p:cNvPicPr>
          <p:nvPr/>
        </p:nvPicPr>
        <p:blipFill>
          <a:blip r:embed="rId5"/>
          <a:stretch>
            <a:fillRect/>
          </a:stretch>
        </p:blipFill>
        <p:spPr>
          <a:xfrm>
            <a:off x="7049322" y="3327548"/>
            <a:ext cx="3966370" cy="2303724"/>
          </a:xfrm>
          <a:prstGeom prst="rect">
            <a:avLst/>
          </a:prstGeom>
        </p:spPr>
      </p:pic>
      <p:pic>
        <p:nvPicPr>
          <p:cNvPr id="6" name="Resim 5">
            <a:extLst>
              <a:ext uri="{FF2B5EF4-FFF2-40B4-BE49-F238E27FC236}">
                <a16:creationId xmlns:a16="http://schemas.microsoft.com/office/drawing/2014/main" id="{FED754BE-D1FA-428E-9A33-CC576F4E5B21}"/>
              </a:ext>
            </a:extLst>
          </p:cNvPr>
          <p:cNvPicPr>
            <a:picLocks noChangeAspect="1"/>
          </p:cNvPicPr>
          <p:nvPr/>
        </p:nvPicPr>
        <p:blipFill>
          <a:blip r:embed="rId6"/>
          <a:stretch>
            <a:fillRect/>
          </a:stretch>
        </p:blipFill>
        <p:spPr>
          <a:xfrm>
            <a:off x="944993" y="829651"/>
            <a:ext cx="5455334" cy="4449307"/>
          </a:xfrm>
          <a:prstGeom prst="rect">
            <a:avLst/>
          </a:prstGeom>
        </p:spPr>
      </p:pic>
      <p:sp>
        <p:nvSpPr>
          <p:cNvPr id="26" name="Dikdörtgen 25">
            <a:extLst>
              <a:ext uri="{FF2B5EF4-FFF2-40B4-BE49-F238E27FC236}">
                <a16:creationId xmlns:a16="http://schemas.microsoft.com/office/drawing/2014/main" id="{D5BB09BD-424F-4D9E-B2F7-E62F5C7D106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10</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0768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en-US" dirty="0"/>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Ki-Kare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11</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Parametrik olmayan tek örneklem testlerinden Ki-Kare Testi için hem kullanıcı arayüzü kullanılarak hem de direkt fonksiyon olarak makro yazılmıştır.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Kullanıcı arayüzü kullanılırken gerekli veriler form nesnesi üzerinden alınırken direkt fonksiyon olarak yazılan makroda veriler fonksiyonun parametreleri ile alınmıştır.</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Eksik parametre girişlerinde kullanıcı bilgilendirilmesi yapılmıştır ve gerekli parametrenin girişi için ‘</a:t>
            </a:r>
            <a:r>
              <a:rPr lang="tr-TR" sz="1800" i="1" dirty="0" err="1">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InputBox</a:t>
            </a:r>
            <a:r>
              <a:rPr lang="tr-TR" sz="18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a:t>
            </a: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nesnesi kullanılmıştır.</a:t>
            </a:r>
            <a:endParaRPr lang="en-US"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578BF0B1-5DE8-4B99-9756-B781D3337D04}"/>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Genel Bilgi</a:t>
            </a:r>
          </a:p>
        </p:txBody>
      </p:sp>
    </p:spTree>
    <p:extLst>
      <p:ext uri="{BB962C8B-B14F-4D97-AF65-F5344CB8AC3E}">
        <p14:creationId xmlns:p14="http://schemas.microsoft.com/office/powerpoint/2010/main" val="118480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Örneklem verileri bir dizin değişkene atanır.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Ardından beklenen değer, serbestlik derecesi ve tablo değeri hesaplanır.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Tablo değeri VBA’da var olan ki-kare tablo değerini veren bir fonksiyon aracılığı ile bulunur.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Alternatif hipotez seçimi kontrol edilir. Hipotez sonucu gerekli fonksiyona parametreler gönderilir.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Test olasılığı hesaplandıktan sonra belirlenen anlam düzeyi ile hipotez testi sonuçlandırılır.</a:t>
            </a:r>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Ki-Kare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12</a:t>
            </a: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9" name="Başlık 1">
            <a:extLst>
              <a:ext uri="{FF2B5EF4-FFF2-40B4-BE49-F238E27FC236}">
                <a16:creationId xmlns:a16="http://schemas.microsoft.com/office/drawing/2014/main" id="{A605B715-801F-4607-AD48-550AAAD18B50}"/>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Algoritma</a:t>
            </a:r>
          </a:p>
        </p:txBody>
      </p:sp>
    </p:spTree>
    <p:extLst>
      <p:ext uri="{BB962C8B-B14F-4D97-AF65-F5344CB8AC3E}">
        <p14:creationId xmlns:p14="http://schemas.microsoft.com/office/powerpoint/2010/main" val="6223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Dikdörtgen 7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Resim 7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76" name="Düz Bağlayıcı 7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Dikdörtgen 79">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cxnSp>
        <p:nvCxnSpPr>
          <p:cNvPr id="82" name="Düz Bağlayıcı 81">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Başlık 1">
            <a:extLst>
              <a:ext uri="{FF2B5EF4-FFF2-40B4-BE49-F238E27FC236}">
                <a16:creationId xmlns:a16="http://schemas.microsoft.com/office/drawing/2014/main" id="{69F1744A-CA11-44DA-AE09-C24B436C1B4F}"/>
              </a:ext>
            </a:extLst>
          </p:cNvPr>
          <p:cNvSpPr>
            <a:spLocks noGrp="1"/>
          </p:cNvSpPr>
          <p:nvPr>
            <p:ph type="title"/>
          </p:nvPr>
        </p:nvSpPr>
        <p:spPr>
          <a:xfrm>
            <a:off x="7218029" y="882184"/>
            <a:ext cx="3520367" cy="1049235"/>
          </a:xfrm>
        </p:spPr>
        <p:txBody>
          <a:bodyPr vert="horz" lIns="91440" tIns="45720" rIns="91440" bIns="45720" rtlCol="0" anchor="t">
            <a:normAutofit/>
          </a:bodyPr>
          <a:lstStyle/>
          <a:p>
            <a:pPr algn="ctr" rtl="0"/>
            <a:r>
              <a:rPr lang="tr-TR"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Ki-Kare Testi Form Arayüzü</a:t>
            </a:r>
          </a:p>
        </p:txBody>
      </p:sp>
      <p:sp>
        <p:nvSpPr>
          <p:cNvPr id="84" name="Dikdörtgen 83">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nvGrpSpPr>
          <p:cNvPr id="86" name="Grup 85">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87" name="Dikdörtgen 86">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88" name="Dikdörtgen 87">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pic>
        <p:nvPicPr>
          <p:cNvPr id="90" name="Resim 89">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92" name="Düz Bağlayıcı 91">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75C37160-22D4-43CE-B423-22E92EA3C5D3}"/>
              </a:ext>
            </a:extLst>
          </p:cNvPr>
          <p:cNvPicPr>
            <a:picLocks noChangeAspect="1"/>
          </p:cNvPicPr>
          <p:nvPr/>
        </p:nvPicPr>
        <p:blipFill>
          <a:blip r:embed="rId4"/>
          <a:stretch>
            <a:fillRect/>
          </a:stretch>
        </p:blipFill>
        <p:spPr>
          <a:xfrm>
            <a:off x="945296" y="785796"/>
            <a:ext cx="5503129" cy="2370118"/>
          </a:xfrm>
          <a:prstGeom prst="rect">
            <a:avLst/>
          </a:prstGeom>
          <a:effectLst>
            <a:softEdge rad="25400"/>
          </a:effectLst>
        </p:spPr>
      </p:pic>
      <p:pic>
        <p:nvPicPr>
          <p:cNvPr id="20" name="Resim 19">
            <a:extLst>
              <a:ext uri="{FF2B5EF4-FFF2-40B4-BE49-F238E27FC236}">
                <a16:creationId xmlns:a16="http://schemas.microsoft.com/office/drawing/2014/main" id="{3B1CC832-3A5A-48F1-8673-039D0910D463}"/>
              </a:ext>
            </a:extLst>
          </p:cNvPr>
          <p:cNvPicPr>
            <a:picLocks noChangeAspect="1"/>
          </p:cNvPicPr>
          <p:nvPr/>
        </p:nvPicPr>
        <p:blipFill>
          <a:blip r:embed="rId5">
            <a:extLst>
              <a:ext uri="{BEBA8EAE-BF5A-486C-A8C5-ECC9F3942E4B}">
                <a14:imgProps xmlns:a14="http://schemas.microsoft.com/office/drawing/2010/main">
                  <a14:imgLayer r:embed="rId6">
                    <a14:imgEffect>
                      <a14:artisticCutout trans="58000" numberOfShades="4"/>
                    </a14:imgEffect>
                    <a14:imgEffect>
                      <a14:sharpenSoften amount="-47000"/>
                    </a14:imgEffect>
                    <a14:imgEffect>
                      <a14:colorTemperature colorTemp="2508"/>
                    </a14:imgEffect>
                    <a14:imgEffect>
                      <a14:saturation sat="11000"/>
                    </a14:imgEffect>
                    <a14:imgEffect>
                      <a14:brightnessContrast bright="-5000" contrast="-33000"/>
                    </a14:imgEffect>
                  </a14:imgLayer>
                </a14:imgProps>
              </a:ext>
            </a:extLst>
          </a:blip>
          <a:stretch>
            <a:fillRect/>
          </a:stretch>
        </p:blipFill>
        <p:spPr>
          <a:xfrm rot="10800000">
            <a:off x="980379" y="3155914"/>
            <a:ext cx="5424575" cy="2123045"/>
          </a:xfrm>
          <a:prstGeom prst="rect">
            <a:avLst/>
          </a:prstGeom>
          <a:effectLst>
            <a:glow rad="1320800">
              <a:schemeClr val="accent1">
                <a:alpha val="40000"/>
              </a:schemeClr>
            </a:glow>
            <a:outerShdw blurRad="50800" dist="50800" dir="5400000" sx="52000" sy="52000" algn="ctr" rotWithShape="0">
              <a:srgbClr val="000000">
                <a:alpha val="8000"/>
              </a:srgbClr>
            </a:outerShdw>
            <a:softEdge rad="165100"/>
          </a:effectLst>
        </p:spPr>
      </p:pic>
      <p:pic>
        <p:nvPicPr>
          <p:cNvPr id="6" name="Resim 5">
            <a:extLst>
              <a:ext uri="{FF2B5EF4-FFF2-40B4-BE49-F238E27FC236}">
                <a16:creationId xmlns:a16="http://schemas.microsoft.com/office/drawing/2014/main" id="{14477EB1-27D9-4A5B-96AA-B79C9B59DB64}"/>
              </a:ext>
            </a:extLst>
          </p:cNvPr>
          <p:cNvPicPr>
            <a:picLocks noChangeAspect="1"/>
          </p:cNvPicPr>
          <p:nvPr/>
        </p:nvPicPr>
        <p:blipFill>
          <a:blip r:embed="rId7"/>
          <a:stretch>
            <a:fillRect/>
          </a:stretch>
        </p:blipFill>
        <p:spPr>
          <a:xfrm>
            <a:off x="7211078" y="1996503"/>
            <a:ext cx="3534268" cy="1390844"/>
          </a:xfrm>
          <a:prstGeom prst="rect">
            <a:avLst/>
          </a:prstGeom>
        </p:spPr>
      </p:pic>
      <p:pic>
        <p:nvPicPr>
          <p:cNvPr id="9" name="Resim 8">
            <a:extLst>
              <a:ext uri="{FF2B5EF4-FFF2-40B4-BE49-F238E27FC236}">
                <a16:creationId xmlns:a16="http://schemas.microsoft.com/office/drawing/2014/main" id="{D7BDFC3D-A79C-4C04-A059-69D22307293F}"/>
              </a:ext>
            </a:extLst>
          </p:cNvPr>
          <p:cNvPicPr>
            <a:picLocks noChangeAspect="1"/>
          </p:cNvPicPr>
          <p:nvPr/>
        </p:nvPicPr>
        <p:blipFill>
          <a:blip r:embed="rId8"/>
          <a:stretch>
            <a:fillRect/>
          </a:stretch>
        </p:blipFill>
        <p:spPr>
          <a:xfrm>
            <a:off x="7204128" y="3531580"/>
            <a:ext cx="3520367" cy="2112220"/>
          </a:xfrm>
          <a:prstGeom prst="rect">
            <a:avLst/>
          </a:prstGeom>
        </p:spPr>
      </p:pic>
      <p:sp>
        <p:nvSpPr>
          <p:cNvPr id="29" name="Dikdörtgen 28">
            <a:extLst>
              <a:ext uri="{FF2B5EF4-FFF2-40B4-BE49-F238E27FC236}">
                <a16:creationId xmlns:a16="http://schemas.microsoft.com/office/drawing/2014/main" id="{76554564-94F3-4BF1-916E-6BAF3A602738}"/>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13</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8135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E4C30845-F7ED-4709-994F-21158E9E032F}"/>
              </a:ext>
            </a:extLst>
          </p:cNvPr>
          <p:cNvSpPr>
            <a:spLocks noGrp="1"/>
          </p:cNvSpPr>
          <p:nvPr>
            <p:ph type="title"/>
          </p:nvPr>
        </p:nvSpPr>
        <p:spPr>
          <a:xfrm>
            <a:off x="1451578" y="1251809"/>
            <a:ext cx="9603275" cy="447290"/>
          </a:xfrm>
        </p:spPr>
        <p:txBody>
          <a:bodyPr>
            <a:normAutofit fontScale="90000"/>
          </a:bodyPr>
          <a:lstStyle/>
          <a:p>
            <a:pPr algn="ctr"/>
            <a:r>
              <a:rPr lang="tr-TR"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Kaynakça</a:t>
            </a:r>
            <a:endPar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p:txBody>
      </p:sp>
      <p:sp>
        <p:nvSpPr>
          <p:cNvPr id="9" name="Metin kutusu 8">
            <a:extLst>
              <a:ext uri="{FF2B5EF4-FFF2-40B4-BE49-F238E27FC236}">
                <a16:creationId xmlns:a16="http://schemas.microsoft.com/office/drawing/2014/main" id="{36B6EE02-43E2-4968-AE00-D6090CB52830}"/>
              </a:ext>
            </a:extLst>
          </p:cNvPr>
          <p:cNvSpPr txBox="1"/>
          <p:nvPr/>
        </p:nvSpPr>
        <p:spPr>
          <a:xfrm>
            <a:off x="1451580" y="1853754"/>
            <a:ext cx="4564210" cy="3752437"/>
          </a:xfrm>
          <a:prstGeom prst="rect">
            <a:avLst/>
          </a:prstGeom>
          <a:noFill/>
        </p:spPr>
        <p:txBody>
          <a:bodyPr wrap="square">
            <a:spAutoFit/>
          </a:bodyPr>
          <a:lstStyle/>
          <a:p>
            <a:pPr indent="457200" algn="just">
              <a:lnSpc>
                <a:spcPct val="150000"/>
              </a:lnSpc>
              <a:spcAft>
                <a:spcPts val="800"/>
              </a:spcAft>
            </a:pPr>
            <a:r>
              <a:rPr lang="tr-TR" sz="1200" dirty="0">
                <a:effectLst/>
                <a:latin typeface="Times New Roman" panose="02020603050405020304" pitchFamily="18" charset="0"/>
                <a:ea typeface="Calibri" panose="020F0502020204030204" pitchFamily="34" charset="0"/>
                <a:cs typeface="Times New Roman" panose="02020603050405020304" pitchFamily="18" charset="0"/>
              </a:rPr>
              <a:t>Kişisel ders notları;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tr-TR" sz="1200" dirty="0">
                <a:effectLst/>
                <a:latin typeface="Times New Roman" panose="02020603050405020304" pitchFamily="18" charset="0"/>
                <a:ea typeface="Calibri" panose="020F0502020204030204" pitchFamily="34" charset="0"/>
                <a:cs typeface="Times New Roman" panose="02020603050405020304" pitchFamily="18" charset="0"/>
              </a:rPr>
              <a:t>Parametrik Olmayan İstatistiksel Teknikler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tr-TR" sz="1200" dirty="0">
                <a:effectLst/>
                <a:latin typeface="Times New Roman" panose="02020603050405020304" pitchFamily="18" charset="0"/>
                <a:ea typeface="Calibri" panose="020F0502020204030204" pitchFamily="34" charset="0"/>
                <a:cs typeface="Times New Roman" panose="02020603050405020304" pitchFamily="18" charset="0"/>
              </a:rPr>
              <a:t>Görsel Programlama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tr-TR" sz="1200" dirty="0">
                <a:effectLst/>
                <a:latin typeface="Times New Roman" panose="02020603050405020304" pitchFamily="18" charset="0"/>
                <a:ea typeface="Calibri" panose="020F0502020204030204" pitchFamily="34" charset="0"/>
                <a:cs typeface="Times New Roman" panose="02020603050405020304" pitchFamily="18" charset="0"/>
              </a:rPr>
              <a:t>Hesap Tabloları ve Veri Analizi</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https://docs.microsoft.com/en-us/office/vba/api/overview/</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https://www.techonthenet.com/excel/index.php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https://www.excel-easy.com/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https://www.excelinefendisi.com/default.aspx</a:t>
            </a:r>
            <a:endPar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https://excel.officetuts.net/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Metin kutusu 9">
            <a:extLst>
              <a:ext uri="{FF2B5EF4-FFF2-40B4-BE49-F238E27FC236}">
                <a16:creationId xmlns:a16="http://schemas.microsoft.com/office/drawing/2014/main" id="{0213C3CE-2228-426B-BD27-A492A0F5F7DF}"/>
              </a:ext>
            </a:extLst>
          </p:cNvPr>
          <p:cNvSpPr txBox="1"/>
          <p:nvPr/>
        </p:nvSpPr>
        <p:spPr>
          <a:xfrm>
            <a:off x="6096000" y="1853754"/>
            <a:ext cx="4958853" cy="3342069"/>
          </a:xfrm>
          <a:prstGeom prst="rect">
            <a:avLst/>
          </a:prstGeom>
          <a:noFill/>
        </p:spPr>
        <p:txBody>
          <a:bodyPr wrap="square">
            <a:spAutoFit/>
          </a:bodyPr>
          <a:lstStyle/>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https://www.automateexcel.com/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https://stackoverflow.com/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https://wellsr.com/</a:t>
            </a:r>
            <a:endParaRPr lang="tr-TR" sz="12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https://www.slideshare.net/yigitcanozmeral/parametrik-olmayan-nonparametric-hipotez-testleri</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https://docplayer.biz.tr/2628557-Parametrik-olmayan-testler-isaret-testi-the-sign-test-mann-whiney-u-testi-wilcoxon-testi-kruskal-wallis-testi.html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tr-TR"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https://endustri.eskisehir.edu.tr/nerginel/ENM317/icerik/5.%20PARAMETR%C4%B0K%20OLMAYAN%20TESTLER.pdf</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Dikdörtgen 12">
            <a:extLst>
              <a:ext uri="{FF2B5EF4-FFF2-40B4-BE49-F238E27FC236}">
                <a16:creationId xmlns:a16="http://schemas.microsoft.com/office/drawing/2014/main" id="{DD1E22A8-E20D-4F05-B2F0-680B71A2CA89}"/>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14</a:t>
            </a:r>
          </a:p>
        </p:txBody>
      </p:sp>
    </p:spTree>
    <p:extLst>
      <p:ext uri="{BB962C8B-B14F-4D97-AF65-F5344CB8AC3E}">
        <p14:creationId xmlns:p14="http://schemas.microsoft.com/office/powerpoint/2010/main" val="376516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3523"/>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DEE4019-56F2-459C-B15D-76C0CDC216FA}"/>
              </a:ext>
            </a:extLst>
          </p:cNvPr>
          <p:cNvPicPr>
            <a:picLocks noChangeAspect="1"/>
          </p:cNvPicPr>
          <p:nvPr/>
        </p:nvPicPr>
        <p:blipFill>
          <a:blip r:embed="rId3"/>
          <a:srcRect/>
          <a:stretch/>
        </p:blipFill>
        <p:spPr>
          <a:xfrm flipH="1">
            <a:off x="305" y="1392572"/>
            <a:ext cx="12191695" cy="5465428"/>
          </a:xfrm>
          <a:prstGeom prst="rect">
            <a:avLst/>
          </a:prstGeom>
          <a:solidFill>
            <a:schemeClr val="bg2">
              <a:lumMod val="90000"/>
            </a:schemeClr>
          </a:solidFill>
        </p:spPr>
      </p:pic>
      <p:sp>
        <p:nvSpPr>
          <p:cNvPr id="2" name="Başlık 1">
            <a:extLst>
              <a:ext uri="{FF2B5EF4-FFF2-40B4-BE49-F238E27FC236}">
                <a16:creationId xmlns:a16="http://schemas.microsoft.com/office/drawing/2014/main" id="{E734342C-2173-4B23-9C3C-2950C6A3983D}"/>
              </a:ext>
            </a:extLst>
          </p:cNvPr>
          <p:cNvSpPr>
            <a:spLocks noGrp="1"/>
          </p:cNvSpPr>
          <p:nvPr>
            <p:ph type="title" idx="4294967295"/>
          </p:nvPr>
        </p:nvSpPr>
        <p:spPr>
          <a:xfrm>
            <a:off x="0" y="548332"/>
            <a:ext cx="12192000" cy="1339461"/>
          </a:xfrm>
        </p:spPr>
        <p:txBody>
          <a:bodyPr vert="horz" lIns="91440" tIns="45720" rIns="91440" bIns="0" rtlCol="0" anchor="b">
            <a:normAutofit/>
          </a:bodyPr>
          <a:lstStyle/>
          <a:p>
            <a:pPr algn="ctr" rtl="0"/>
            <a:r>
              <a:rPr lang="tr-TR" sz="5400" dirty="0">
                <a:solidFill>
                  <a:srgbClr val="FFFFFE"/>
                </a:solidFill>
                <a:effectLst>
                  <a:outerShdw blurRad="38100" dist="38100" dir="2700000" algn="tl">
                    <a:srgbClr val="000000">
                      <a:alpha val="43137"/>
                    </a:srgbClr>
                  </a:outerShdw>
                </a:effectLst>
              </a:rPr>
              <a:t>Teşekkürler!</a:t>
            </a:r>
          </a:p>
        </p:txBody>
      </p:sp>
      <p:sp>
        <p:nvSpPr>
          <p:cNvPr id="3" name="Metin Yer Tutucusu 2">
            <a:extLst>
              <a:ext uri="{FF2B5EF4-FFF2-40B4-BE49-F238E27FC236}">
                <a16:creationId xmlns:a16="http://schemas.microsoft.com/office/drawing/2014/main" id="{6A75989C-CEF6-4790-9F3D-DDEC3CEECEF5}"/>
              </a:ext>
            </a:extLst>
          </p:cNvPr>
          <p:cNvSpPr>
            <a:spLocks noGrp="1"/>
          </p:cNvSpPr>
          <p:nvPr>
            <p:ph type="body" idx="4294967295"/>
          </p:nvPr>
        </p:nvSpPr>
        <p:spPr>
          <a:xfrm>
            <a:off x="0" y="5036472"/>
            <a:ext cx="12191695" cy="1666498"/>
          </a:xfrm>
        </p:spPr>
        <p:txBody>
          <a:bodyPr vert="horz" lIns="91440" tIns="91440" rIns="91440" bIns="91440" rtlCol="0">
            <a:noAutofit/>
          </a:bodyPr>
          <a:lstStyle/>
          <a:p>
            <a:pPr marL="0" indent="0" algn="ctr" rtl="0">
              <a:buNone/>
            </a:pPr>
            <a:r>
              <a:rPr lang="tr-TR" sz="2400" cap="all"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LeVent Terlemez</a:t>
            </a:r>
          </a:p>
          <a:p>
            <a:pPr marL="0" indent="0" algn="ctr" rtl="0">
              <a:buNone/>
            </a:pPr>
            <a:r>
              <a:rPr lang="tr-TR" sz="2400" cap="all"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Zerrin Aşan Greenacre</a:t>
            </a:r>
          </a:p>
          <a:p>
            <a:pPr marL="0" indent="0" algn="ctr" rtl="0">
              <a:buNone/>
            </a:pPr>
            <a:r>
              <a:rPr lang="tr-TR" sz="2400" cap="all" dirty="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Özer Özdemir</a:t>
            </a:r>
          </a:p>
        </p:txBody>
      </p:sp>
    </p:spTree>
    <p:extLst>
      <p:ext uri="{BB962C8B-B14F-4D97-AF65-F5344CB8AC3E}">
        <p14:creationId xmlns:p14="http://schemas.microsoft.com/office/powerpoint/2010/main" val="317983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Bu çalışmada parametrik olmayan tek örneklem hipotez testleri için VBA makro dili kullanılarak Excel makroları yazılmıştır. Bu makrolar hem fonksiyon olarak hem de form ara yüzü ile uygulama şeklinde hazırlanmış ve Binom, İşaret, Ki-kare Uygunluk testlerini içermektedir. MS Excel yazılımında bu testler için hazır fonksiyonlar mevcut olmadığından dolayı kullanıcıların zaman kayıplarının önüne geçilmesi hedeflenmiştir. Bu çalışmada yazılan makrolar açık kaynak olarak sunulmuştur. Yapılan testlerin tüm aşamaları açıkça anlatılmış olup örnekler ile pekiştirilmiştir. Aynı şekilde VBA içinde bilinmesi gereken tüm temel kavramlar açıkça anlatılmış ve kullanım örnekleri verilmiştir.</a:t>
            </a:r>
            <a:endParaRPr lang="en-US" sz="1800" dirty="0">
              <a:effectLst/>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S" dirty="0"/>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Özet</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1</a:t>
            </a:r>
          </a:p>
        </p:txBody>
      </p:sp>
    </p:spTree>
    <p:extLst>
      <p:ext uri="{BB962C8B-B14F-4D97-AF65-F5344CB8AC3E}">
        <p14:creationId xmlns:p14="http://schemas.microsoft.com/office/powerpoint/2010/main" val="354819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en-US" dirty="0"/>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Çalışmanın Amacı</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2</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Excel’de parametrik testler için hazır makrolar olmasına karşın parametrik olmayan testler için hazır makrolar bulunmamaktadır.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Gerek kurumsal gerekse bireysel bir çok çalışma için bu testler bir ihtiyaç konumundadır.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Zira parametrik olmayan testlerde doğru şartlar altında doğru kullanımlarda parametrik testler kadar duyarlı sonuçlar vermektedir.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Bu çalışma ile söz konusu ihtiyaç giderilmek istenmiştir.</a:t>
            </a:r>
            <a:endParaRPr lang="en-US"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8274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en-US" dirty="0"/>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Binom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3</a:t>
            </a: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Parametrik olmayan tek örneklem testlerinden Binom Testi için hem kullanıcı arayüzü kullanılarak hem de direkt fonksiyon olarak makro yazılmıştır.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Kullanıcı arayüzü kullanılırken gerekli veriler form nesnesi üzerinden alınırken direkt fonksiyon olarak yazılan makroda veriler fonksiyonun parametreleri ile alınmıştır.</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Eksik parametre girişlerinde kullanıcı bilgilendirilmesi yapılmıştır ve gerekli parametrenin girişi için ‘</a:t>
            </a:r>
            <a:r>
              <a:rPr lang="tr-TR" sz="1800" i="1" dirty="0" err="1">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InputBox</a:t>
            </a:r>
            <a:r>
              <a:rPr lang="tr-TR" sz="18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a:t>
            </a: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nesnesi kullanılmıştır.</a:t>
            </a:r>
            <a:endParaRPr lang="en-US"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9" name="Başlık 1">
            <a:extLst>
              <a:ext uri="{FF2B5EF4-FFF2-40B4-BE49-F238E27FC236}">
                <a16:creationId xmlns:a16="http://schemas.microsoft.com/office/drawing/2014/main" id="{128E4606-A9A3-4473-9FD6-88BCAA35165C}"/>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Genel Bilgi</a:t>
            </a:r>
          </a:p>
        </p:txBody>
      </p:sp>
    </p:spTree>
    <p:extLst>
      <p:ext uri="{BB962C8B-B14F-4D97-AF65-F5344CB8AC3E}">
        <p14:creationId xmlns:p14="http://schemas.microsoft.com/office/powerpoint/2010/main" val="288246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Örneklem verileri bir dizin değişkene atanıp ardından bu değişken üzerinden ilgilenilen durum ile karşılaştırılmak üzere sınama yapılır. Dolayısıyla örneklemdeki ilgilenilen durum sayısı ve ilgilenilmeyen durum sayısı belirlenir.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Alternatif hipotez seçimi kontrol edilir.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İlgilenilen durum sayısı, ilgilenilmeyen durum sayısı ve test olasılığı ile seçilen hipotez sonucu gerekli fonksiyona parametreler gönderilir.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Test olasılığı hesaplandıktan sonra belirlenen anlam düzeyi ile hipotez testi sonuçlandırılır.</a:t>
            </a:r>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Binom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4</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53433DE1-164D-4B53-90CF-3871FE052490}"/>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Algoritma</a:t>
            </a:r>
          </a:p>
        </p:txBody>
      </p:sp>
    </p:spTree>
    <p:extLst>
      <p:ext uri="{BB962C8B-B14F-4D97-AF65-F5344CB8AC3E}">
        <p14:creationId xmlns:p14="http://schemas.microsoft.com/office/powerpoint/2010/main" val="142568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Örneklem verileri yeterince büyük olduğunda normale yaklaşım söz konusudur.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Bu durum hesap fonksiyonlarında sınanır ve eğer normale yaklaşım söz konusu ise süreklilik düzeltmesi uygulanır.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Süreklilik düzeltmesi ile hesaplanan test istatistiği değeri standart normal dağılım tablo değeri ile karşılaştırılarak hipotez sonuca ulaştırılır.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Standart normal dağılım tablo değeri için VBA’da bulunan hazır bir fonksiyon kullanılır.</a:t>
            </a:r>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Binom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5</a:t>
            </a: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53433DE1-164D-4B53-90CF-3871FE052490}"/>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Büyük Örneklem</a:t>
            </a:r>
          </a:p>
        </p:txBody>
      </p:sp>
    </p:spTree>
    <p:extLst>
      <p:ext uri="{BB962C8B-B14F-4D97-AF65-F5344CB8AC3E}">
        <p14:creationId xmlns:p14="http://schemas.microsoft.com/office/powerpoint/2010/main" val="95201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Dikdörtgen 7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Resim 7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76" name="Düz Bağlayıcı 7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Dikdörtgen 79">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cxnSp>
        <p:nvCxnSpPr>
          <p:cNvPr id="82" name="Düz Bağlayıcı 81">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Başlık 1">
            <a:extLst>
              <a:ext uri="{FF2B5EF4-FFF2-40B4-BE49-F238E27FC236}">
                <a16:creationId xmlns:a16="http://schemas.microsoft.com/office/drawing/2014/main" id="{69F1744A-CA11-44DA-AE09-C24B436C1B4F}"/>
              </a:ext>
            </a:extLst>
          </p:cNvPr>
          <p:cNvSpPr>
            <a:spLocks noGrp="1"/>
          </p:cNvSpPr>
          <p:nvPr>
            <p:ph type="title"/>
          </p:nvPr>
        </p:nvSpPr>
        <p:spPr>
          <a:xfrm>
            <a:off x="7218029" y="882184"/>
            <a:ext cx="3520367" cy="1049235"/>
          </a:xfrm>
        </p:spPr>
        <p:txBody>
          <a:bodyPr vert="horz" lIns="91440" tIns="45720" rIns="91440" bIns="45720" rtlCol="0" anchor="t">
            <a:normAutofit/>
          </a:bodyPr>
          <a:lstStyle/>
          <a:p>
            <a:pPr algn="ctr" rtl="0"/>
            <a:r>
              <a:rPr lang="tr-TR"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Binom Testi Form Arayüzü</a:t>
            </a:r>
          </a:p>
        </p:txBody>
      </p:sp>
      <p:sp>
        <p:nvSpPr>
          <p:cNvPr id="84" name="Dikdörtgen 83">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tr-TR" dirty="0"/>
          </a:p>
        </p:txBody>
      </p:sp>
      <p:grpSp>
        <p:nvGrpSpPr>
          <p:cNvPr id="86" name="Grup 85">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87" name="Dikdörtgen 86">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dirty="0"/>
            </a:p>
          </p:txBody>
        </p:sp>
        <p:sp>
          <p:nvSpPr>
            <p:cNvPr id="88" name="Dikdörtgen 87">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dirty="0"/>
            </a:p>
          </p:txBody>
        </p:sp>
      </p:grpSp>
      <p:pic>
        <p:nvPicPr>
          <p:cNvPr id="90" name="Resim 89">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92" name="Düz Bağlayıcı 91">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Resim 4">
            <a:extLst>
              <a:ext uri="{FF2B5EF4-FFF2-40B4-BE49-F238E27FC236}">
                <a16:creationId xmlns:a16="http://schemas.microsoft.com/office/drawing/2014/main" id="{F544BC70-F576-4C0A-AAA2-F16D7B8E85F7}"/>
              </a:ext>
            </a:extLst>
          </p:cNvPr>
          <p:cNvPicPr>
            <a:picLocks noChangeAspect="1"/>
          </p:cNvPicPr>
          <p:nvPr/>
        </p:nvPicPr>
        <p:blipFill>
          <a:blip r:embed="rId4"/>
          <a:stretch>
            <a:fillRect/>
          </a:stretch>
        </p:blipFill>
        <p:spPr>
          <a:xfrm>
            <a:off x="7049323" y="2078465"/>
            <a:ext cx="3905795" cy="1467055"/>
          </a:xfrm>
          <a:prstGeom prst="rect">
            <a:avLst/>
          </a:prstGeom>
        </p:spPr>
      </p:pic>
      <p:pic>
        <p:nvPicPr>
          <p:cNvPr id="8" name="Resim 7">
            <a:extLst>
              <a:ext uri="{FF2B5EF4-FFF2-40B4-BE49-F238E27FC236}">
                <a16:creationId xmlns:a16="http://schemas.microsoft.com/office/drawing/2014/main" id="{73D32B60-0318-4814-942E-06F5DBF37684}"/>
              </a:ext>
            </a:extLst>
          </p:cNvPr>
          <p:cNvPicPr>
            <a:picLocks noChangeAspect="1"/>
          </p:cNvPicPr>
          <p:nvPr/>
        </p:nvPicPr>
        <p:blipFill>
          <a:blip r:embed="rId5"/>
          <a:stretch>
            <a:fillRect/>
          </a:stretch>
        </p:blipFill>
        <p:spPr>
          <a:xfrm>
            <a:off x="7049322" y="3732637"/>
            <a:ext cx="3905795" cy="1898635"/>
          </a:xfrm>
          <a:prstGeom prst="rect">
            <a:avLst/>
          </a:prstGeom>
        </p:spPr>
      </p:pic>
      <p:pic>
        <p:nvPicPr>
          <p:cNvPr id="9" name="Resim 8">
            <a:extLst>
              <a:ext uri="{FF2B5EF4-FFF2-40B4-BE49-F238E27FC236}">
                <a16:creationId xmlns:a16="http://schemas.microsoft.com/office/drawing/2014/main" id="{929AF7D9-CE8D-4D4D-A454-91D0376992C4}"/>
              </a:ext>
            </a:extLst>
          </p:cNvPr>
          <p:cNvPicPr>
            <a:picLocks noChangeAspect="1"/>
          </p:cNvPicPr>
          <p:nvPr/>
        </p:nvPicPr>
        <p:blipFill>
          <a:blip r:embed="rId6"/>
          <a:stretch>
            <a:fillRect/>
          </a:stretch>
        </p:blipFill>
        <p:spPr>
          <a:xfrm>
            <a:off x="944993" y="812507"/>
            <a:ext cx="5471355" cy="4466452"/>
          </a:xfrm>
          <a:prstGeom prst="rect">
            <a:avLst/>
          </a:prstGeom>
          <a:effectLst>
            <a:softEdge rad="12700"/>
          </a:effectLst>
        </p:spPr>
      </p:pic>
      <p:sp>
        <p:nvSpPr>
          <p:cNvPr id="28" name="Dikdörtgen 27">
            <a:extLst>
              <a:ext uri="{FF2B5EF4-FFF2-40B4-BE49-F238E27FC236}">
                <a16:creationId xmlns:a16="http://schemas.microsoft.com/office/drawing/2014/main" id="{5AE66B6D-403F-4C62-88EE-6FC36F67ACE6}"/>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6</a:t>
            </a:r>
          </a:p>
        </p:txBody>
      </p:sp>
    </p:spTree>
    <p:extLst>
      <p:ext uri="{BB962C8B-B14F-4D97-AF65-F5344CB8AC3E}">
        <p14:creationId xmlns:p14="http://schemas.microsoft.com/office/powerpoint/2010/main" val="82549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a:bodyPr>
          <a:lstStyle/>
          <a:p>
            <a:pPr marL="0" indent="0" algn="just">
              <a:buNone/>
            </a:pPr>
            <a:r>
              <a:rPr lang="tr-TR" sz="18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en-US" dirty="0"/>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İşaret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7</a:t>
            </a:r>
            <a:endPar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Parametrik olmayan tek örneklem testlerinden İşaret Testi için hem kullanıcı arayüzü kullanılarak hem de direkt fonksiyon olarak makro yazılmıştır. </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Kullanıcı arayüzü kullanılırken gerekli veriler form nesnesi üzerinden alınırken direkt fonksiyon olarak yazılan makroda veriler fonksiyonun parametreleri ile alınmıştır.</a:t>
            </a:r>
          </a:p>
          <a:p>
            <a:pPr marL="0" indent="0" algn="just">
              <a:buFont typeface="Arial" panose="020B0604020202020204" pitchFamily="34" charset="0"/>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Eksik parametre girişlerinde kullanıcı bilgilendirilmesi yapılmıştır ve gerekli parametrenin girişi için ‘</a:t>
            </a:r>
            <a:r>
              <a:rPr lang="tr-TR" sz="1800" i="1" dirty="0" err="1">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InputBox</a:t>
            </a:r>
            <a:r>
              <a:rPr lang="tr-TR" sz="18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a:t>
            </a: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 nesnesi kullanılmıştır.</a:t>
            </a:r>
            <a:endParaRPr lang="en-US"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05238B3A-5408-442D-8D1A-DA042CCA5D19}"/>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Genel Bilgi</a:t>
            </a:r>
          </a:p>
        </p:txBody>
      </p:sp>
    </p:spTree>
    <p:extLst>
      <p:ext uri="{BB962C8B-B14F-4D97-AF65-F5344CB8AC3E}">
        <p14:creationId xmlns:p14="http://schemas.microsoft.com/office/powerpoint/2010/main" val="314302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45D6752-A08B-457A-BCA5-4333BC39511A}"/>
              </a:ext>
            </a:extLst>
          </p:cNvPr>
          <p:cNvSpPr>
            <a:spLocks noGrp="1"/>
          </p:cNvSpPr>
          <p:nvPr>
            <p:ph type="body" idx="4294967295"/>
          </p:nvPr>
        </p:nvSpPr>
        <p:spPr>
          <a:xfrm>
            <a:off x="1451578" y="1920875"/>
            <a:ext cx="9603275" cy="2785879"/>
          </a:xfrm>
        </p:spPr>
        <p:txBody>
          <a:bodyPr>
            <a:normAutofit fontScale="92500"/>
          </a:bodyPr>
          <a:lstStyle/>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Örneklem verileri bir dizin değişkene atanır ve bu değişkendeki veriler küçükten büyüğe sıralanmak üzere bir döngüye girer. </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Sıralanan veriler yeniden bir döngüye girer ve burada varsayılan anakütle medyan değerinden küçük olan verilerin sayısını bir değişken ve varsayılan anakütle medyan değerinden büyük olan verilerin sayısını başka bir değişken tutar.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Alternatif hipotez seçimi kontrol edilir. Hipotez sonucu gerekli fonksiyona parametreler gönderilir.</a:t>
            </a:r>
          </a:p>
          <a:p>
            <a:pPr marL="0" indent="0" algn="just">
              <a:buNone/>
            </a:pPr>
            <a:r>
              <a:rPr lang="tr-TR" sz="18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a:t>Test olasılığı hesaplandıktan sonra belirlenen anlam düzeyi ile hipotez testi sonuçlandırılır.</a:t>
            </a:r>
          </a:p>
        </p:txBody>
      </p:sp>
      <p:pic>
        <p:nvPicPr>
          <p:cNvPr id="5" name="Resim 4">
            <a:extLst>
              <a:ext uri="{FF2B5EF4-FFF2-40B4-BE49-F238E27FC236}">
                <a16:creationId xmlns:a16="http://schemas.microsoft.com/office/drawing/2014/main" id="{089ED883-2A6A-4170-8A32-7A1BBB8536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207" y="4838700"/>
            <a:ext cx="2678430" cy="1181100"/>
          </a:xfrm>
          <a:prstGeom prst="rect">
            <a:avLst/>
          </a:prstGeom>
          <a:noFill/>
          <a:ln>
            <a:noFill/>
          </a:ln>
        </p:spPr>
      </p:pic>
      <p:sp>
        <p:nvSpPr>
          <p:cNvPr id="6" name="Başlık 1">
            <a:extLst>
              <a:ext uri="{FF2B5EF4-FFF2-40B4-BE49-F238E27FC236}">
                <a16:creationId xmlns:a16="http://schemas.microsoft.com/office/drawing/2014/main" id="{B00E17D5-3BDC-45F1-A5FA-81BC42C5B47E}"/>
              </a:ext>
            </a:extLst>
          </p:cNvPr>
          <p:cNvSpPr>
            <a:spLocks noGrp="1"/>
          </p:cNvSpPr>
          <p:nvPr>
            <p:ph type="title"/>
          </p:nvPr>
        </p:nvSpPr>
        <p:spPr>
          <a:xfrm>
            <a:off x="0" y="104775"/>
            <a:ext cx="6667500" cy="635000"/>
          </a:xfrm>
          <a:noFill/>
          <a:effectLst>
            <a:glow>
              <a:schemeClr val="accent1">
                <a:alpha val="40000"/>
              </a:schemeClr>
            </a:glow>
            <a:reflection blurRad="63500" stA="0" endPos="35000" dir="5400000" sy="-100000" algn="bl" rotWithShape="0"/>
            <a:softEdge rad="76200"/>
          </a:effectLst>
        </p:spPr>
        <p:txBody>
          <a:bodyPr rtlCol="0">
            <a:noAutofit/>
          </a:bodyPr>
          <a:lstStyle/>
          <a:p>
            <a:pPr algn="ctr" rtl="0"/>
            <a:r>
              <a:rPr lang="tr-TR" sz="1600" dirty="0">
                <a:solidFill>
                  <a:schemeClr val="tx1">
                    <a:lumMod val="50000"/>
                    <a:lumOff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Tek Örneklem Parametrik Olmayan İstatistiksel Testlerin Excel’de makrosu</a:t>
            </a:r>
          </a:p>
        </p:txBody>
      </p:sp>
      <p:sp>
        <p:nvSpPr>
          <p:cNvPr id="7" name="Başlık 1">
            <a:extLst>
              <a:ext uri="{FF2B5EF4-FFF2-40B4-BE49-F238E27FC236}">
                <a16:creationId xmlns:a16="http://schemas.microsoft.com/office/drawing/2014/main" id="{5EEB2AF2-BD88-4971-AFC0-A3EC92853D43}"/>
              </a:ext>
            </a:extLst>
          </p:cNvPr>
          <p:cNvSpPr txBox="1">
            <a:spLocks/>
          </p:cNvSpPr>
          <p:nvPr/>
        </p:nvSpPr>
        <p:spPr>
          <a:xfrm>
            <a:off x="1451577"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tr-TR" sz="2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İşaret Testi Makrosu</a:t>
            </a:r>
          </a:p>
        </p:txBody>
      </p:sp>
      <p:sp>
        <p:nvSpPr>
          <p:cNvPr id="12" name="Dikdörtgen 11">
            <a:extLst>
              <a:ext uri="{FF2B5EF4-FFF2-40B4-BE49-F238E27FC236}">
                <a16:creationId xmlns:a16="http://schemas.microsoft.com/office/drawing/2014/main" id="{13B451E5-E176-480C-9BDF-82278BA0558F}"/>
              </a:ext>
            </a:extLst>
          </p:cNvPr>
          <p:cNvSpPr/>
          <p:nvPr/>
        </p:nvSpPr>
        <p:spPr>
          <a:xfrm>
            <a:off x="11367436" y="86667"/>
            <a:ext cx="712201" cy="461665"/>
          </a:xfrm>
          <a:prstGeom prst="rect">
            <a:avLst/>
          </a:prstGeom>
          <a:noFill/>
        </p:spPr>
        <p:txBody>
          <a:bodyPr wrap="square" lIns="91440" tIns="45720" rIns="91440" bIns="45720">
            <a:spAutoFit/>
          </a:bodyPr>
          <a:lstStyle/>
          <a:p>
            <a:pPr algn="ctr"/>
            <a:r>
              <a:rPr lang="tr-TR" sz="2400" b="0" cap="none" spc="0" dirty="0">
                <a:ln w="0"/>
                <a:solidFill>
                  <a:schemeClr val="accent6">
                    <a:lumMod val="75000"/>
                  </a:schemeClr>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8</a:t>
            </a:r>
          </a:p>
        </p:txBody>
      </p:sp>
      <p:sp>
        <p:nvSpPr>
          <p:cNvPr id="23" name="Metin Yer Tutucusu 2">
            <a:extLst>
              <a:ext uri="{FF2B5EF4-FFF2-40B4-BE49-F238E27FC236}">
                <a16:creationId xmlns:a16="http://schemas.microsoft.com/office/drawing/2014/main" id="{9401FD98-6EAF-4213-ABC8-0FCF56E8055E}"/>
              </a:ext>
            </a:extLst>
          </p:cNvPr>
          <p:cNvSpPr txBox="1">
            <a:spLocks/>
          </p:cNvSpPr>
          <p:nvPr/>
        </p:nvSpPr>
        <p:spPr>
          <a:xfrm>
            <a:off x="1451577" y="2052821"/>
            <a:ext cx="9603275" cy="27858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sp>
        <p:nvSpPr>
          <p:cNvPr id="8" name="Başlık 1">
            <a:extLst>
              <a:ext uri="{FF2B5EF4-FFF2-40B4-BE49-F238E27FC236}">
                <a16:creationId xmlns:a16="http://schemas.microsoft.com/office/drawing/2014/main" id="{E91C5764-A9AD-4034-B974-0A0B2C6270B1}"/>
              </a:ext>
            </a:extLst>
          </p:cNvPr>
          <p:cNvSpPr txBox="1">
            <a:spLocks/>
          </p:cNvSpPr>
          <p:nvPr/>
        </p:nvSpPr>
        <p:spPr>
          <a:xfrm>
            <a:off x="1451576" y="1330325"/>
            <a:ext cx="9603275" cy="5429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r"/>
            <a:endParaRPr lang="tr-TR" sz="1400" dirty="0">
              <a:solidFill>
                <a:schemeClr val="tx1">
                  <a:lumMod val="85000"/>
                  <a:lumOff val="1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endParaRPr>
          </a:p>
          <a:p>
            <a:pPr algn="r"/>
            <a:r>
              <a:rPr lang="tr-TR" sz="1400" dirty="0">
                <a:solidFill>
                  <a:schemeClr val="accent1">
                    <a:lumMod val="60000"/>
                    <a:lumOff val="4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Algoritma</a:t>
            </a:r>
          </a:p>
        </p:txBody>
      </p:sp>
    </p:spTree>
    <p:extLst>
      <p:ext uri="{BB962C8B-B14F-4D97-AF65-F5344CB8AC3E}">
        <p14:creationId xmlns:p14="http://schemas.microsoft.com/office/powerpoint/2010/main" val="3691799800"/>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96CF9D2-F3E0-450F-B184-8D2A0EB8B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F9EC99-89FF-486C-9E02-31E13FD72E16}">
  <ds:schemaRefs>
    <ds:schemaRef ds:uri="http://schemas.microsoft.com/sharepoint/v3/contenttype/forms"/>
  </ds:schemaRefs>
</ds:datastoreItem>
</file>

<file path=customXml/itemProps3.xml><?xml version="1.0" encoding="utf-8"?>
<ds:datastoreItem xmlns:ds="http://schemas.openxmlformats.org/officeDocument/2006/customXml" ds:itemID="{0DAABB37-1599-4AE8-818C-82E84CA93DF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Maker Galeri tasarımı</Template>
  <TotalTime>245</TotalTime>
  <Words>957</Words>
  <Application>Microsoft Office PowerPoint</Application>
  <PresentationFormat>Geniş ekran</PresentationFormat>
  <Paragraphs>120</Paragraphs>
  <Slides>16</Slides>
  <Notes>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Cambria Math</vt:lpstr>
      <vt:lpstr>Gill Sans MT</vt:lpstr>
      <vt:lpstr>Times New Roman</vt:lpstr>
      <vt:lpstr>Galeri</vt:lpstr>
      <vt:lpstr>Tek Örneklem Parametrik Olmayan İstatistiksel Testlerin Excel’de makrosu</vt:lpstr>
      <vt:lpstr>Tek Örneklem Parametrik Olmayan İstatistiksel Testlerin Excel’de makrosu</vt:lpstr>
      <vt:lpstr>Tek Örneklem Parametrik Olmayan İstatistiksel Testlerin Excel’de makrosu</vt:lpstr>
      <vt:lpstr>Tek Örneklem Parametrik Olmayan İstatistiksel Testlerin Excel’de makrosu</vt:lpstr>
      <vt:lpstr>Tek Örneklem Parametrik Olmayan İstatistiksel Testlerin Excel’de makrosu</vt:lpstr>
      <vt:lpstr>Tek Örneklem Parametrik Olmayan İstatistiksel Testlerin Excel’de makrosu</vt:lpstr>
      <vt:lpstr>Binom Testi Form Arayüzü</vt:lpstr>
      <vt:lpstr>Tek Örneklem Parametrik Olmayan İstatistiksel Testlerin Excel’de makrosu</vt:lpstr>
      <vt:lpstr>Tek Örneklem Parametrik Olmayan İstatistiksel Testlerin Excel’de makrosu</vt:lpstr>
      <vt:lpstr>Tek Örneklem Parametrik Olmayan İstatistiksel Testlerin Excel’de makrosu</vt:lpstr>
      <vt:lpstr>İşaret Testi Form Arayüzü</vt:lpstr>
      <vt:lpstr>Tek Örneklem Parametrik Olmayan İstatistiksel Testlerin Excel’de makrosu</vt:lpstr>
      <vt:lpstr>Tek Örneklem Parametrik Olmayan İstatistiksel Testlerin Excel’de makrosu</vt:lpstr>
      <vt:lpstr>Ki-Kare Testi Form Arayüzü</vt:lpstr>
      <vt:lpstr>Kaynakça</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 Örneklem Parametrik Olmayan İstatistiksel Testlerin Excel’de makrosu</dc:title>
  <dc:creator>Ismail Hakki Kara</dc:creator>
  <cp:lastModifiedBy>Ismail Hakki Kara</cp:lastModifiedBy>
  <cp:revision>25</cp:revision>
  <dcterms:created xsi:type="dcterms:W3CDTF">2021-06-24T21:12:09Z</dcterms:created>
  <dcterms:modified xsi:type="dcterms:W3CDTF">2021-06-25T12:53:08Z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