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E202-8A9F-452D-A7D9-C42D99A57AF5}" type="datetimeFigureOut">
              <a:rPr lang="en-HK" smtClean="0"/>
              <a:t>9/8/2023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5A5-BEB7-4A19-BFAC-335CE3A7018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893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E202-8A9F-452D-A7D9-C42D99A57AF5}" type="datetimeFigureOut">
              <a:rPr lang="en-HK" smtClean="0"/>
              <a:t>9/8/2023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5A5-BEB7-4A19-BFAC-335CE3A7018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620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E202-8A9F-452D-A7D9-C42D99A57AF5}" type="datetimeFigureOut">
              <a:rPr lang="en-HK" smtClean="0"/>
              <a:t>9/8/2023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5A5-BEB7-4A19-BFAC-335CE3A70181}" type="slidenum">
              <a:rPr lang="en-HK" smtClean="0"/>
              <a:t>‹#›</a:t>
            </a:fld>
            <a:endParaRPr lang="en-H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8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E202-8A9F-452D-A7D9-C42D99A57AF5}" type="datetimeFigureOut">
              <a:rPr lang="en-HK" smtClean="0"/>
              <a:t>9/8/2023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5A5-BEB7-4A19-BFAC-335CE3A7018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9172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E202-8A9F-452D-A7D9-C42D99A57AF5}" type="datetimeFigureOut">
              <a:rPr lang="en-HK" smtClean="0"/>
              <a:t>9/8/2023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5A5-BEB7-4A19-BFAC-335CE3A70181}" type="slidenum">
              <a:rPr lang="en-HK" smtClean="0"/>
              <a:t>‹#›</a:t>
            </a:fld>
            <a:endParaRPr lang="en-H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150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E202-8A9F-452D-A7D9-C42D99A57AF5}" type="datetimeFigureOut">
              <a:rPr lang="en-HK" smtClean="0"/>
              <a:t>9/8/2023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5A5-BEB7-4A19-BFAC-335CE3A7018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33607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E202-8A9F-452D-A7D9-C42D99A57AF5}" type="datetimeFigureOut">
              <a:rPr lang="en-HK" smtClean="0"/>
              <a:t>9/8/2023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5A5-BEB7-4A19-BFAC-335CE3A7018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0682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E202-8A9F-452D-A7D9-C42D99A57AF5}" type="datetimeFigureOut">
              <a:rPr lang="en-HK" smtClean="0"/>
              <a:t>9/8/2023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5A5-BEB7-4A19-BFAC-335CE3A7018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960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E202-8A9F-452D-A7D9-C42D99A57AF5}" type="datetimeFigureOut">
              <a:rPr lang="en-HK" smtClean="0"/>
              <a:t>9/8/2023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5A5-BEB7-4A19-BFAC-335CE3A7018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6784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E202-8A9F-452D-A7D9-C42D99A57AF5}" type="datetimeFigureOut">
              <a:rPr lang="en-HK" smtClean="0"/>
              <a:t>9/8/2023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5A5-BEB7-4A19-BFAC-335CE3A7018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995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E202-8A9F-452D-A7D9-C42D99A57AF5}" type="datetimeFigureOut">
              <a:rPr lang="en-HK" smtClean="0"/>
              <a:t>9/8/2023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5A5-BEB7-4A19-BFAC-335CE3A7018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02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E202-8A9F-452D-A7D9-C42D99A57AF5}" type="datetimeFigureOut">
              <a:rPr lang="en-HK" smtClean="0"/>
              <a:t>9/8/2023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5A5-BEB7-4A19-BFAC-335CE3A7018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1470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E202-8A9F-452D-A7D9-C42D99A57AF5}" type="datetimeFigureOut">
              <a:rPr lang="en-HK" smtClean="0"/>
              <a:t>9/8/2023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5A5-BEB7-4A19-BFAC-335CE3A7018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5921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E202-8A9F-452D-A7D9-C42D99A57AF5}" type="datetimeFigureOut">
              <a:rPr lang="en-HK" smtClean="0"/>
              <a:t>9/8/2023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5A5-BEB7-4A19-BFAC-335CE3A7018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6297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E202-8A9F-452D-A7D9-C42D99A57AF5}" type="datetimeFigureOut">
              <a:rPr lang="en-HK" smtClean="0"/>
              <a:t>9/8/2023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5A5-BEB7-4A19-BFAC-335CE3A7018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2351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5A5-BEB7-4A19-BFAC-335CE3A70181}" type="slidenum">
              <a:rPr lang="en-HK" smtClean="0"/>
              <a:t>‹#›</a:t>
            </a:fld>
            <a:endParaRPr lang="en-H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E202-8A9F-452D-A7D9-C42D99A57AF5}" type="datetimeFigureOut">
              <a:rPr lang="en-HK" smtClean="0"/>
              <a:t>9/8/2023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516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E202-8A9F-452D-A7D9-C42D99A57AF5}" type="datetimeFigureOut">
              <a:rPr lang="en-HK" smtClean="0"/>
              <a:t>9/8/2023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5E65A5-BEB7-4A19-BFAC-335CE3A7018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3004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628C-1360-4A0B-A91D-DFC213F22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Analysis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21959-1A82-4B85-B576-0C1A27A3C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for HK stock market</a:t>
            </a:r>
          </a:p>
        </p:txBody>
      </p:sp>
    </p:spTree>
    <p:extLst>
      <p:ext uri="{BB962C8B-B14F-4D97-AF65-F5344CB8AC3E}">
        <p14:creationId xmlns:p14="http://schemas.microsoft.com/office/powerpoint/2010/main" val="232827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6DA2-A379-41D1-807D-18E65E8A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Prediction of current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3882-4E6E-4DD0-9A9D-ED462D29A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691654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stocks both traded in HK &amp; US</a:t>
            </a:r>
          </a:p>
          <a:p>
            <a:pPr lvl="1"/>
            <a:r>
              <a:rPr lang="en-US" dirty="0"/>
              <a:t>(information of itself + information from US market)</a:t>
            </a:r>
          </a:p>
          <a:p>
            <a:pPr lvl="1"/>
            <a:r>
              <a:rPr lang="en-US" dirty="0"/>
              <a:t>features:</a:t>
            </a:r>
          </a:p>
          <a:p>
            <a:pPr lvl="2"/>
            <a:r>
              <a:rPr lang="en-US" dirty="0"/>
              <a:t>latest day in US market: Open, High, Low, Close, MA-5, MA-20</a:t>
            </a:r>
          </a:p>
          <a:p>
            <a:r>
              <a:rPr lang="en-US" dirty="0"/>
              <a:t>for stocks only traded in HK or only in US or both in HK &amp; US</a:t>
            </a:r>
          </a:p>
          <a:p>
            <a:pPr lvl="1"/>
            <a:r>
              <a:rPr lang="en-US" dirty="0"/>
              <a:t>(only based on information of itself)</a:t>
            </a:r>
          </a:p>
          <a:p>
            <a:pPr lvl="1"/>
            <a:r>
              <a:rPr lang="en-US" dirty="0"/>
              <a:t>features:</a:t>
            </a:r>
          </a:p>
          <a:p>
            <a:pPr lvl="2"/>
            <a:r>
              <a:rPr lang="en-US" dirty="0"/>
              <a:t>last day:</a:t>
            </a:r>
          </a:p>
          <a:p>
            <a:pPr lvl="2"/>
            <a:r>
              <a:rPr lang="en-US" dirty="0"/>
              <a:t>current day: Open</a:t>
            </a:r>
          </a:p>
          <a:p>
            <a:r>
              <a:rPr lang="en-US" dirty="0"/>
              <a:t>prediction of High, Low, Close</a:t>
            </a:r>
          </a:p>
          <a:p>
            <a:r>
              <a:rPr lang="en-US" dirty="0"/>
              <a:t>draw the real &amp; predicted lines</a:t>
            </a:r>
            <a:endParaRPr lang="en-H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80107-6EC5-41C9-8DAD-9E3EA8722ED7}"/>
              </a:ext>
            </a:extLst>
          </p:cNvPr>
          <p:cNvSpPr txBox="1"/>
          <p:nvPr/>
        </p:nvSpPr>
        <p:spPr>
          <a:xfrm>
            <a:off x="4598894" y="4100975"/>
            <a:ext cx="44016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Open, High, Low, Close, MA-5, MA-20</a:t>
            </a:r>
          </a:p>
          <a:p>
            <a:r>
              <a:rPr lang="en-US" sz="1100" dirty="0" err="1"/>
              <a:t>Volume_log</a:t>
            </a:r>
            <a:r>
              <a:rPr lang="en-US" sz="1100" dirty="0"/>
              <a:t>, VMA1, VMA2 (MA based on </a:t>
            </a:r>
            <a:r>
              <a:rPr lang="en-US" sz="1100" dirty="0" err="1"/>
              <a:t>Volume_log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low_limit</a:t>
            </a:r>
            <a:r>
              <a:rPr lang="en-US" sz="1100" dirty="0"/>
              <a:t>, LMA1, LMA2 (MA based on </a:t>
            </a:r>
            <a:r>
              <a:rPr lang="en-US" sz="1100" dirty="0" err="1"/>
              <a:t>low_limit</a:t>
            </a:r>
            <a:r>
              <a:rPr lang="en-US" sz="1100" dirty="0"/>
              <a:t>)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low_limit</a:t>
            </a:r>
            <a:r>
              <a:rPr lang="en-US" sz="1100" dirty="0"/>
              <a:t> = (Low - previous Close)/previous Close</a:t>
            </a:r>
          </a:p>
          <a:p>
            <a:r>
              <a:rPr lang="en-US" sz="1100" dirty="0" err="1"/>
              <a:t>high_limit</a:t>
            </a:r>
            <a:r>
              <a:rPr lang="en-US" sz="1100" dirty="0"/>
              <a:t>, HMA1, HMA2 (MA based on </a:t>
            </a:r>
            <a:r>
              <a:rPr lang="en-US" sz="1100" dirty="0" err="1"/>
              <a:t>high_limit</a:t>
            </a:r>
            <a:r>
              <a:rPr lang="en-US" sz="1100" dirty="0"/>
              <a:t>)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high_limit</a:t>
            </a:r>
            <a:r>
              <a:rPr lang="en-US" sz="1100" dirty="0"/>
              <a:t> = (High - previous Close)/previous Close</a:t>
            </a:r>
          </a:p>
          <a:p>
            <a:r>
              <a:rPr lang="en-US" sz="1100" dirty="0" err="1"/>
              <a:t>high_low_dif</a:t>
            </a:r>
            <a:r>
              <a:rPr lang="en-US" sz="1100" dirty="0"/>
              <a:t>, HLMA1, HLMA2 (MA based on </a:t>
            </a:r>
            <a:r>
              <a:rPr lang="en-US" sz="1100" dirty="0" err="1"/>
              <a:t>high_low_dif</a:t>
            </a:r>
            <a:r>
              <a:rPr lang="en-US" sz="1100" dirty="0"/>
              <a:t>)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high_low_dif</a:t>
            </a:r>
            <a:r>
              <a:rPr lang="en-US" sz="1100" dirty="0"/>
              <a:t> = (High - Low)/previous Close</a:t>
            </a:r>
            <a:endParaRPr lang="en-HK" sz="1100" dirty="0"/>
          </a:p>
        </p:txBody>
      </p:sp>
    </p:spTree>
    <p:extLst>
      <p:ext uri="{BB962C8B-B14F-4D97-AF65-F5344CB8AC3E}">
        <p14:creationId xmlns:p14="http://schemas.microsoft.com/office/powerpoint/2010/main" val="146390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97AE-1210-491A-B55E-90C79E98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Prediction of next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36980-963C-48F4-B532-9EA04DD03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stocks both traded in HK &amp; US</a:t>
            </a:r>
          </a:p>
          <a:p>
            <a:pPr lvl="1"/>
            <a:r>
              <a:rPr lang="en-US" dirty="0"/>
              <a:t>(information of itself + information from US market)</a:t>
            </a:r>
          </a:p>
          <a:p>
            <a:r>
              <a:rPr lang="en-US" dirty="0"/>
              <a:t>for stocks only traded in HK or only in US or both in HK &amp; US</a:t>
            </a:r>
          </a:p>
          <a:p>
            <a:pPr lvl="1"/>
            <a:r>
              <a:rPr lang="en-US" dirty="0"/>
              <a:t>(only based on information of itself)</a:t>
            </a:r>
          </a:p>
          <a:p>
            <a:r>
              <a:rPr lang="en-US" dirty="0"/>
              <a:t>prediction of High, Low, Close</a:t>
            </a:r>
          </a:p>
          <a:p>
            <a:r>
              <a:rPr lang="en-US" dirty="0"/>
              <a:t>draw the real &amp; predicted lines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16506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B715-4848-457F-8595-730EA3AA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Prediction of current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8D81-3A32-4353-96DE-0327CB02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229537" cy="3880773"/>
          </a:xfrm>
        </p:spPr>
        <p:txBody>
          <a:bodyPr/>
          <a:lstStyle/>
          <a:p>
            <a:r>
              <a:rPr lang="en-US" dirty="0"/>
              <a:t>for stocks both traded in HK &amp; US</a:t>
            </a:r>
          </a:p>
          <a:p>
            <a:pPr lvl="1"/>
            <a:r>
              <a:rPr lang="en-US" dirty="0"/>
              <a:t>(information of itself + information from US market)</a:t>
            </a:r>
          </a:p>
          <a:p>
            <a:r>
              <a:rPr lang="en-US" dirty="0"/>
              <a:t>for stocks only traded in HK or only in US or both in HK &amp; US</a:t>
            </a:r>
          </a:p>
          <a:p>
            <a:pPr lvl="1"/>
            <a:r>
              <a:rPr lang="en-US" dirty="0"/>
              <a:t>(only based on information of itself)</a:t>
            </a:r>
          </a:p>
          <a:p>
            <a:pPr lvl="1"/>
            <a:r>
              <a:rPr lang="en-US" dirty="0"/>
              <a:t>features:</a:t>
            </a:r>
          </a:p>
          <a:p>
            <a:r>
              <a:rPr lang="en-US" dirty="0"/>
              <a:t>prediction of High, Low, Close</a:t>
            </a:r>
          </a:p>
          <a:p>
            <a:r>
              <a:rPr lang="en-US" dirty="0"/>
              <a:t>draw the real &amp; predicted lines</a:t>
            </a:r>
            <a:endParaRPr lang="en-H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F0A44-6A58-47DA-9ADA-6F534E865E12}"/>
              </a:ext>
            </a:extLst>
          </p:cNvPr>
          <p:cNvSpPr txBox="1"/>
          <p:nvPr/>
        </p:nvSpPr>
        <p:spPr>
          <a:xfrm>
            <a:off x="5172635" y="3191435"/>
            <a:ext cx="37870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last week open price</a:t>
            </a:r>
          </a:p>
          <a:p>
            <a:r>
              <a:rPr lang="en-US" sz="1100" dirty="0"/>
              <a:t>avg of all last week opens</a:t>
            </a:r>
          </a:p>
          <a:p>
            <a:r>
              <a:rPr lang="en-US" sz="1100" dirty="0"/>
              <a:t>std of all last week opens</a:t>
            </a:r>
          </a:p>
          <a:p>
            <a:r>
              <a:rPr lang="en-US" sz="1100" dirty="0"/>
              <a:t>last week close price</a:t>
            </a:r>
          </a:p>
          <a:p>
            <a:r>
              <a:rPr lang="en-US" sz="1100" dirty="0"/>
              <a:t>avg of all last week closes</a:t>
            </a:r>
          </a:p>
          <a:p>
            <a:r>
              <a:rPr lang="en-US" sz="1100" dirty="0"/>
              <a:t>std of all last week closes</a:t>
            </a:r>
          </a:p>
          <a:p>
            <a:r>
              <a:rPr lang="en-US" sz="1100" dirty="0"/>
              <a:t>last week high price</a:t>
            </a:r>
          </a:p>
          <a:p>
            <a:r>
              <a:rPr lang="en-US" sz="1100" dirty="0"/>
              <a:t>last week low price</a:t>
            </a:r>
          </a:p>
          <a:p>
            <a:r>
              <a:rPr lang="en-US" sz="1100" dirty="0"/>
              <a:t>avg of all last week volumes</a:t>
            </a:r>
          </a:p>
          <a:p>
            <a:r>
              <a:rPr lang="en-US" sz="1100" dirty="0"/>
              <a:t>std of all last week volumes</a:t>
            </a:r>
          </a:p>
          <a:p>
            <a:r>
              <a:rPr lang="en-US" sz="1100" dirty="0"/>
              <a:t>last week rise days</a:t>
            </a:r>
          </a:p>
          <a:p>
            <a:r>
              <a:rPr lang="en-US" sz="1100" dirty="0"/>
              <a:t>last week fall days</a:t>
            </a:r>
          </a:p>
          <a:p>
            <a:r>
              <a:rPr lang="en-US" sz="1100" dirty="0"/>
              <a:t>MA-5, MA-20 of last week's last day</a:t>
            </a:r>
          </a:p>
          <a:p>
            <a:r>
              <a:rPr lang="en-US" sz="1100" dirty="0"/>
              <a:t>current week open</a:t>
            </a:r>
            <a:endParaRPr lang="en-HK" sz="1100" dirty="0"/>
          </a:p>
        </p:txBody>
      </p:sp>
    </p:spTree>
    <p:extLst>
      <p:ext uri="{BB962C8B-B14F-4D97-AF65-F5344CB8AC3E}">
        <p14:creationId xmlns:p14="http://schemas.microsoft.com/office/powerpoint/2010/main" val="305606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87C6-1056-4DFB-AA72-38912219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Prediction of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7627B-C54F-4C18-88B6-016AB989E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005419" cy="3880773"/>
          </a:xfrm>
        </p:spPr>
        <p:txBody>
          <a:bodyPr/>
          <a:lstStyle/>
          <a:p>
            <a:r>
              <a:rPr lang="en-US" dirty="0"/>
              <a:t>for stocks both traded in HK &amp; US</a:t>
            </a:r>
          </a:p>
          <a:p>
            <a:pPr lvl="1"/>
            <a:r>
              <a:rPr lang="en-US" dirty="0"/>
              <a:t>(information of itself + information from US market)</a:t>
            </a:r>
          </a:p>
          <a:p>
            <a:r>
              <a:rPr lang="en-US" dirty="0"/>
              <a:t>for stocks only traded in HK or only in US or both in HK &amp; US</a:t>
            </a:r>
          </a:p>
          <a:p>
            <a:pPr lvl="1"/>
            <a:r>
              <a:rPr lang="en-US" dirty="0"/>
              <a:t>(only based on information of itself)</a:t>
            </a:r>
          </a:p>
          <a:p>
            <a:pPr lvl="1"/>
            <a:r>
              <a:rPr lang="en-US" dirty="0"/>
              <a:t>features:</a:t>
            </a:r>
          </a:p>
          <a:p>
            <a:r>
              <a:rPr lang="en-US" dirty="0"/>
              <a:t>prediction of High, Low, Close</a:t>
            </a:r>
          </a:p>
          <a:p>
            <a:r>
              <a:rPr lang="en-US" dirty="0"/>
              <a:t>draw the real &amp; predicted lines</a:t>
            </a:r>
            <a:endParaRPr lang="en-H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DAAE1-0D6B-4CD0-BE0B-425B09721B3F}"/>
              </a:ext>
            </a:extLst>
          </p:cNvPr>
          <p:cNvSpPr txBox="1"/>
          <p:nvPr/>
        </p:nvSpPr>
        <p:spPr>
          <a:xfrm>
            <a:off x="5172635" y="3191435"/>
            <a:ext cx="378709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current week open price</a:t>
            </a:r>
          </a:p>
          <a:p>
            <a:r>
              <a:rPr lang="en-US" sz="1100" dirty="0"/>
              <a:t>avg of all current week opens</a:t>
            </a:r>
          </a:p>
          <a:p>
            <a:r>
              <a:rPr lang="en-US" sz="1100" dirty="0"/>
              <a:t>std of all current week opens</a:t>
            </a:r>
          </a:p>
          <a:p>
            <a:r>
              <a:rPr lang="en-US" sz="1100" dirty="0"/>
              <a:t>current week close price</a:t>
            </a:r>
          </a:p>
          <a:p>
            <a:r>
              <a:rPr lang="en-US" sz="1100" dirty="0"/>
              <a:t>avg of all current week closes</a:t>
            </a:r>
          </a:p>
          <a:p>
            <a:r>
              <a:rPr lang="en-US" sz="1100" dirty="0"/>
              <a:t>std of all current week closes</a:t>
            </a:r>
          </a:p>
          <a:p>
            <a:r>
              <a:rPr lang="en-US" sz="1100" dirty="0"/>
              <a:t>current week high price</a:t>
            </a:r>
          </a:p>
          <a:p>
            <a:r>
              <a:rPr lang="en-US" sz="1100" dirty="0"/>
              <a:t>current week low price</a:t>
            </a:r>
          </a:p>
          <a:p>
            <a:r>
              <a:rPr lang="en-US" sz="1100" dirty="0"/>
              <a:t>avg of all current week volumes</a:t>
            </a:r>
          </a:p>
          <a:p>
            <a:r>
              <a:rPr lang="en-US" sz="1100" dirty="0"/>
              <a:t>std of all current week volumes</a:t>
            </a:r>
          </a:p>
          <a:p>
            <a:r>
              <a:rPr lang="en-US" sz="1100" dirty="0"/>
              <a:t>current week rise days</a:t>
            </a:r>
          </a:p>
          <a:p>
            <a:r>
              <a:rPr lang="en-US" sz="1100" dirty="0"/>
              <a:t>current week fall days</a:t>
            </a:r>
          </a:p>
          <a:p>
            <a:r>
              <a:rPr lang="en-US" sz="1100" dirty="0"/>
              <a:t>MA-5, MA-20 of current week's last day</a:t>
            </a:r>
            <a:endParaRPr lang="en-HK" sz="1100" dirty="0"/>
          </a:p>
        </p:txBody>
      </p:sp>
    </p:spTree>
    <p:extLst>
      <p:ext uri="{BB962C8B-B14F-4D97-AF65-F5344CB8AC3E}">
        <p14:creationId xmlns:p14="http://schemas.microsoft.com/office/powerpoint/2010/main" val="71866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4A7D-36EA-4775-ACDD-AFB470B4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Technical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A1B4-F190-4024-83A2-C079ACE98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double moving-average: (MA-P) / MA</a:t>
            </a:r>
          </a:p>
          <a:p>
            <a:pPr lvl="1"/>
            <a:r>
              <a:rPr lang="en-HK" dirty="0"/>
              <a:t>MA-5, MA-20</a:t>
            </a:r>
          </a:p>
          <a:p>
            <a:r>
              <a:rPr lang="en-HK" dirty="0"/>
              <a:t>Bollinger band</a:t>
            </a:r>
          </a:p>
          <a:p>
            <a:r>
              <a:rPr lang="en-HK" dirty="0"/>
              <a:t>recent rise/fall ratio</a:t>
            </a:r>
          </a:p>
          <a:p>
            <a:r>
              <a:rPr lang="en-US" dirty="0"/>
              <a:t>daily return percentile over some time (2 year / 1 year / 6 months ): </a:t>
            </a:r>
          </a:p>
          <a:p>
            <a:pPr lvl="1"/>
            <a:r>
              <a:rPr lang="en-HK" dirty="0"/>
              <a:t>10%, 25%, 50%, 75%, 90%, </a:t>
            </a:r>
            <a:r>
              <a:rPr lang="en-HK" dirty="0" err="1"/>
              <a:t>avg</a:t>
            </a:r>
            <a:r>
              <a:rPr lang="en-HK" dirty="0"/>
              <a:t>, std </a:t>
            </a:r>
          </a:p>
          <a:p>
            <a:r>
              <a:rPr lang="en-HK" dirty="0"/>
              <a:t>Open-Close relationship</a:t>
            </a:r>
          </a:p>
          <a:p>
            <a:r>
              <a:rPr lang="en-HK" dirty="0"/>
              <a:t>recent weekly/daily returns</a:t>
            </a:r>
          </a:p>
          <a:p>
            <a:r>
              <a:rPr lang="en-US" dirty="0"/>
              <a:t>recent monthly/weekly/daily volumes change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16716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BAD2-8E6B-43F1-A59E-EEB3F810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Statistical arbitrage / pairs trading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458A-F650-4C7A-95D1-6E44DAF67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find related stocks</a:t>
            </a:r>
          </a:p>
          <a:p>
            <a:pPr lvl="1"/>
            <a:r>
              <a:rPr lang="en-HK" dirty="0"/>
              <a:t>correlation over 2 years</a:t>
            </a:r>
          </a:p>
          <a:p>
            <a:r>
              <a:rPr lang="en-HK" dirty="0"/>
              <a:t>compared with related stocks</a:t>
            </a:r>
          </a:p>
          <a:p>
            <a:pPr lvl="1"/>
            <a:r>
              <a:rPr lang="en-HK" dirty="0"/>
              <a:t>calculate relative values</a:t>
            </a:r>
          </a:p>
          <a:p>
            <a:pPr lvl="1"/>
            <a:r>
              <a:rPr lang="en-US" dirty="0"/>
              <a:t>draw lines &amp; difference bar charts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53683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537B-7C41-4C0E-8544-679A0B22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Macro-Economics Analysis &amp;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D4B52-0930-47B7-B3A4-445B9D99A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Financial statements</a:t>
            </a:r>
          </a:p>
          <a:p>
            <a:r>
              <a:rPr lang="en-HK" dirty="0"/>
              <a:t>News &amp; Policies</a:t>
            </a:r>
          </a:p>
        </p:txBody>
      </p:sp>
    </p:spTree>
    <p:extLst>
      <p:ext uri="{BB962C8B-B14F-4D97-AF65-F5344CB8AC3E}">
        <p14:creationId xmlns:p14="http://schemas.microsoft.com/office/powerpoint/2010/main" val="20283297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626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Analysis System</vt:lpstr>
      <vt:lpstr>Prediction of current day</vt:lpstr>
      <vt:lpstr>Prediction of next day</vt:lpstr>
      <vt:lpstr>Prediction of current week</vt:lpstr>
      <vt:lpstr>Prediction of next week</vt:lpstr>
      <vt:lpstr>Technical indicators</vt:lpstr>
      <vt:lpstr>Statistical arbitrage / pairs trading</vt:lpstr>
      <vt:lpstr>Macro-Economics Analysis &amp; News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System</dc:title>
  <dc:creator>Han Gui (CSD)</dc:creator>
  <cp:lastModifiedBy>Han Gui (CSD)</cp:lastModifiedBy>
  <cp:revision>68</cp:revision>
  <dcterms:created xsi:type="dcterms:W3CDTF">2023-08-09T06:37:51Z</dcterms:created>
  <dcterms:modified xsi:type="dcterms:W3CDTF">2023-08-09T07:05:35Z</dcterms:modified>
</cp:coreProperties>
</file>