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7" r:id="rId1"/>
  </p:sldMasterIdLst>
  <p:notesMasterIdLst>
    <p:notesMasterId r:id="rId15"/>
  </p:notesMasterIdLst>
  <p:sldIdLst>
    <p:sldId id="256" r:id="rId2"/>
    <p:sldId id="270" r:id="rId3"/>
    <p:sldId id="272" r:id="rId4"/>
    <p:sldId id="273" r:id="rId5"/>
    <p:sldId id="278" r:id="rId6"/>
    <p:sldId id="280" r:id="rId7"/>
    <p:sldId id="275" r:id="rId8"/>
    <p:sldId id="281" r:id="rId9"/>
    <p:sldId id="276" r:id="rId10"/>
    <p:sldId id="282" r:id="rId11"/>
    <p:sldId id="277" r:id="rId12"/>
    <p:sldId id="27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59"/>
  </p:normalViewPr>
  <p:slideViewPr>
    <p:cSldViewPr snapToGrid="0" snapToObjects="1">
      <p:cViewPr varScale="1">
        <p:scale>
          <a:sx n="91" d="100"/>
          <a:sy n="91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C5740-5ED7-814B-885C-6DA94E9EDC51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C3776-76C9-5B4C-9F6E-E27E83C1A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07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D782-FA6B-7C48-8F00-0A4FFD933BFF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BE7-5A69-FA4A-A2E4-4B8BA92DB8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03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D782-FA6B-7C48-8F00-0A4FFD933BFF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BE7-5A69-FA4A-A2E4-4B8BA92DB8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0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D782-FA6B-7C48-8F00-0A4FFD933BFF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BE7-5A69-FA4A-A2E4-4B8BA92DB83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747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D782-FA6B-7C48-8F00-0A4FFD933BFF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BE7-5A69-FA4A-A2E4-4B8BA92DB8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6454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D782-FA6B-7C48-8F00-0A4FFD933BFF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BE7-5A69-FA4A-A2E4-4B8BA92DB83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425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D782-FA6B-7C48-8F00-0A4FFD933BFF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BE7-5A69-FA4A-A2E4-4B8BA92DB8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577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D782-FA6B-7C48-8F00-0A4FFD933BFF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BE7-5A69-FA4A-A2E4-4B8BA92DB8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220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D782-FA6B-7C48-8F00-0A4FFD933BFF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BE7-5A69-FA4A-A2E4-4B8BA92DB8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93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D782-FA6B-7C48-8F00-0A4FFD933BFF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BE7-5A69-FA4A-A2E4-4B8BA92DB8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674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D782-FA6B-7C48-8F00-0A4FFD933BFF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BE7-5A69-FA4A-A2E4-4B8BA92DB8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13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D782-FA6B-7C48-8F00-0A4FFD933BFF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BE7-5A69-FA4A-A2E4-4B8BA92DB8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686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D782-FA6B-7C48-8F00-0A4FFD933BFF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BE7-5A69-FA4A-A2E4-4B8BA92DB8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173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D782-FA6B-7C48-8F00-0A4FFD933BFF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BE7-5A69-FA4A-A2E4-4B8BA92DB8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94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D782-FA6B-7C48-8F00-0A4FFD933BFF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BE7-5A69-FA4A-A2E4-4B8BA92DB8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687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D782-FA6B-7C48-8F00-0A4FFD933BFF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BE7-5A69-FA4A-A2E4-4B8BA92DB8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492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BE7-5A69-FA4A-A2E4-4B8BA92DB83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D782-FA6B-7C48-8F00-0A4FFD933BFF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41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0D782-FA6B-7C48-8F00-0A4FFD933BFF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C15BE7-5A69-FA4A-A2E4-4B8BA92DB8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690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3EFFC-C8E9-D64F-B622-4857913E2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报表数据库设计与实现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373209-AD29-2C42-A836-CF8BB71B1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3600" dirty="0"/>
              <a:t>桂焓</a:t>
            </a:r>
            <a:endParaRPr kumimoji="1"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3846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E8094-0A80-5F47-8B72-6E0C7771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F2737-91DC-EA40-87A2-9734A8EC7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CREATE TABLE t03_success_rate( </a:t>
            </a:r>
            <a:r>
              <a:rPr lang="en" altLang="zh-CN" dirty="0" err="1"/>
              <a:t>report_date</a:t>
            </a:r>
            <a:r>
              <a:rPr lang="en" altLang="zh-CN" dirty="0"/>
              <a:t> datetime primary key, </a:t>
            </a:r>
          </a:p>
          <a:p>
            <a:r>
              <a:rPr lang="en" altLang="zh-CN" dirty="0" err="1"/>
              <a:t>cell_quantity</a:t>
            </a:r>
            <a:r>
              <a:rPr lang="en" altLang="zh-CN" dirty="0"/>
              <a:t> </a:t>
            </a:r>
            <a:r>
              <a:rPr lang="en" altLang="zh-CN" dirty="0" err="1"/>
              <a:t>bigint</a:t>
            </a:r>
            <a:r>
              <a:rPr lang="en" altLang="zh-CN" dirty="0"/>
              <a:t>, </a:t>
            </a:r>
            <a:r>
              <a:rPr lang="en" altLang="zh-CN" dirty="0" err="1"/>
              <a:t>cell_ratio</a:t>
            </a:r>
            <a:r>
              <a:rPr lang="en" altLang="zh-CN" dirty="0"/>
              <a:t> double, </a:t>
            </a:r>
          </a:p>
          <a:p>
            <a:r>
              <a:rPr lang="en" altLang="zh-CN" dirty="0" err="1"/>
              <a:t>wf_quantity</a:t>
            </a:r>
            <a:r>
              <a:rPr lang="en" altLang="zh-CN" dirty="0"/>
              <a:t> </a:t>
            </a:r>
            <a:r>
              <a:rPr lang="en" altLang="zh-CN" dirty="0" err="1"/>
              <a:t>bigint</a:t>
            </a:r>
            <a:r>
              <a:rPr lang="en" altLang="zh-CN" dirty="0"/>
              <a:t>, </a:t>
            </a:r>
            <a:r>
              <a:rPr lang="en" altLang="zh-CN" dirty="0" err="1"/>
              <a:t>wf_ratio</a:t>
            </a:r>
            <a:r>
              <a:rPr lang="en" altLang="zh-CN" dirty="0"/>
              <a:t> double, </a:t>
            </a:r>
          </a:p>
          <a:p>
            <a:r>
              <a:rPr lang="en" altLang="zh-CN" dirty="0" err="1"/>
              <a:t>prop_quantity</a:t>
            </a:r>
            <a:r>
              <a:rPr lang="en" altLang="zh-CN" dirty="0"/>
              <a:t> </a:t>
            </a:r>
            <a:r>
              <a:rPr lang="en" altLang="zh-CN" dirty="0" err="1"/>
              <a:t>bigint</a:t>
            </a:r>
            <a:r>
              <a:rPr lang="en" altLang="zh-CN" dirty="0"/>
              <a:t>, </a:t>
            </a:r>
            <a:r>
              <a:rPr lang="en" altLang="zh-CN" dirty="0" err="1"/>
              <a:t>prop_ratio</a:t>
            </a:r>
            <a:r>
              <a:rPr lang="en" altLang="zh-CN" dirty="0"/>
              <a:t> double, </a:t>
            </a:r>
          </a:p>
          <a:p>
            <a:r>
              <a:rPr lang="en" altLang="zh-CN" dirty="0" err="1"/>
              <a:t>fp_quantity</a:t>
            </a:r>
            <a:r>
              <a:rPr lang="en" altLang="zh-CN" dirty="0"/>
              <a:t> </a:t>
            </a:r>
            <a:r>
              <a:rPr lang="en" altLang="zh-CN" dirty="0" err="1"/>
              <a:t>bigint</a:t>
            </a:r>
            <a:r>
              <a:rPr lang="en" altLang="zh-CN" dirty="0"/>
              <a:t>, </a:t>
            </a:r>
            <a:r>
              <a:rPr lang="en" altLang="zh-CN" dirty="0" err="1"/>
              <a:t>fp_ratio</a:t>
            </a:r>
            <a:r>
              <a:rPr lang="en" altLang="zh-CN" dirty="0"/>
              <a:t> double, </a:t>
            </a:r>
          </a:p>
          <a:p>
            <a:r>
              <a:rPr lang="en" altLang="zh-CN" dirty="0" err="1"/>
              <a:t>cls_quantity</a:t>
            </a:r>
            <a:r>
              <a:rPr lang="en" altLang="zh-CN" dirty="0"/>
              <a:t> </a:t>
            </a:r>
            <a:r>
              <a:rPr lang="en" altLang="zh-CN" dirty="0" err="1"/>
              <a:t>bigint</a:t>
            </a:r>
            <a:r>
              <a:rPr lang="en" altLang="zh-CN" dirty="0"/>
              <a:t>, </a:t>
            </a:r>
            <a:r>
              <a:rPr lang="en" altLang="zh-CN" dirty="0" err="1"/>
              <a:t>cls_ratio</a:t>
            </a:r>
            <a:r>
              <a:rPr lang="en" altLang="zh-CN" dirty="0"/>
              <a:t> double</a:t>
            </a:r>
          </a:p>
          <a:p>
            <a:r>
              <a:rPr lang="en" altLang="zh-CN" dirty="0"/>
              <a:t>);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73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>
            <a:extLst>
              <a:ext uri="{FF2B5EF4-FFF2-40B4-BE49-F238E27FC236}">
                <a16:creationId xmlns:a16="http://schemas.microsoft.com/office/drawing/2014/main" id="{982AAE2E-5729-F844-96FD-EBB7926A0BF4}"/>
              </a:ext>
            </a:extLst>
          </p:cNvPr>
          <p:cNvSpPr/>
          <p:nvPr/>
        </p:nvSpPr>
        <p:spPr>
          <a:xfrm>
            <a:off x="1083212" y="5050301"/>
            <a:ext cx="2475914" cy="407963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EEA883-FAA3-5042-B32F-9FEDBFEB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基本概要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34AE8338-18AF-5B45-9094-9D285F151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40601"/>
              </p:ext>
            </p:extLst>
          </p:nvPr>
        </p:nvGraphicFramePr>
        <p:xfrm>
          <a:off x="2917998" y="3322"/>
          <a:ext cx="9016495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721">
                  <a:extLst>
                    <a:ext uri="{9D8B030D-6E8A-4147-A177-3AD203B41FA5}">
                      <a16:colId xmlns:a16="http://schemas.microsoft.com/office/drawing/2014/main" val="170781005"/>
                    </a:ext>
                  </a:extLst>
                </a:gridCol>
                <a:gridCol w="1502051">
                  <a:extLst>
                    <a:ext uri="{9D8B030D-6E8A-4147-A177-3AD203B41FA5}">
                      <a16:colId xmlns:a16="http://schemas.microsoft.com/office/drawing/2014/main" val="563081962"/>
                    </a:ext>
                  </a:extLst>
                </a:gridCol>
                <a:gridCol w="1320769">
                  <a:extLst>
                    <a:ext uri="{9D8B030D-6E8A-4147-A177-3AD203B41FA5}">
                      <a16:colId xmlns:a16="http://schemas.microsoft.com/office/drawing/2014/main" val="3384739554"/>
                    </a:ext>
                  </a:extLst>
                </a:gridCol>
                <a:gridCol w="854614">
                  <a:extLst>
                    <a:ext uri="{9D8B030D-6E8A-4147-A177-3AD203B41FA5}">
                      <a16:colId xmlns:a16="http://schemas.microsoft.com/office/drawing/2014/main" val="2492577545"/>
                    </a:ext>
                  </a:extLst>
                </a:gridCol>
                <a:gridCol w="759004">
                  <a:extLst>
                    <a:ext uri="{9D8B030D-6E8A-4147-A177-3AD203B41FA5}">
                      <a16:colId xmlns:a16="http://schemas.microsoft.com/office/drawing/2014/main" val="2683730407"/>
                    </a:ext>
                  </a:extLst>
                </a:gridCol>
                <a:gridCol w="787791">
                  <a:extLst>
                    <a:ext uri="{9D8B030D-6E8A-4147-A177-3AD203B41FA5}">
                      <a16:colId xmlns:a16="http://schemas.microsoft.com/office/drawing/2014/main" val="536424703"/>
                    </a:ext>
                  </a:extLst>
                </a:gridCol>
                <a:gridCol w="815926">
                  <a:extLst>
                    <a:ext uri="{9D8B030D-6E8A-4147-A177-3AD203B41FA5}">
                      <a16:colId xmlns:a16="http://schemas.microsoft.com/office/drawing/2014/main" val="339523395"/>
                    </a:ext>
                  </a:extLst>
                </a:gridCol>
                <a:gridCol w="858129">
                  <a:extLst>
                    <a:ext uri="{9D8B030D-6E8A-4147-A177-3AD203B41FA5}">
                      <a16:colId xmlns:a16="http://schemas.microsoft.com/office/drawing/2014/main" val="3993060984"/>
                    </a:ext>
                  </a:extLst>
                </a:gridCol>
                <a:gridCol w="919490">
                  <a:extLst>
                    <a:ext uri="{9D8B030D-6E8A-4147-A177-3AD203B41FA5}">
                      <a16:colId xmlns:a16="http://schemas.microsoft.com/office/drawing/2014/main" val="2334800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Report-date/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category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(cell, 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wifi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, prop, 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fp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city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(all, other, BJ, SH,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GZ, SZ,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DG, XA, CD, ZZ, HEB)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&gt;1000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8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3212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F2109CF-3076-C24A-AE1E-D81CEE23F187}"/>
              </a:ext>
            </a:extLst>
          </p:cNvPr>
          <p:cNvSpPr txBox="1"/>
          <p:nvPr/>
        </p:nvSpPr>
        <p:spPr>
          <a:xfrm>
            <a:off x="6318409" y="2622788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T04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accuracy-rate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A9923-6C18-7442-81A2-48B25FAE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55"/>
            <a:ext cx="8596668" cy="457434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PV/UV</a:t>
            </a:r>
          </a:p>
          <a:p>
            <a:pPr lvl="1"/>
            <a:r>
              <a:rPr kumimoji="1" lang="zh-CN" altLang="en-US" dirty="0"/>
              <a:t>定位来源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nlp</a:t>
            </a:r>
            <a:r>
              <a:rPr kumimoji="1" lang="en-US" altLang="zh-CN" dirty="0"/>
              <a:t>, map, op</a:t>
            </a:r>
          </a:p>
          <a:p>
            <a:pPr lvl="1"/>
            <a:r>
              <a:rPr kumimoji="1" lang="zh-CN" altLang="en-US" dirty="0"/>
              <a:t>场景</a:t>
            </a:r>
            <a:r>
              <a:rPr kumimoji="1" lang="en-US" altLang="zh-CN" dirty="0"/>
              <a:t>: in, out</a:t>
            </a:r>
          </a:p>
          <a:p>
            <a:pPr lvl="1"/>
            <a:r>
              <a:rPr kumimoji="1" lang="zh-CN" altLang="en-US" dirty="0"/>
              <a:t>定位类型</a:t>
            </a:r>
            <a:r>
              <a:rPr kumimoji="1" lang="en-US" altLang="zh-CN" dirty="0"/>
              <a:t>:</a:t>
            </a:r>
          </a:p>
          <a:p>
            <a:pPr marL="457200" lvl="1" indent="0">
              <a:buNone/>
            </a:pPr>
            <a:r>
              <a:rPr kumimoji="1" lang="en-US" altLang="zh-CN" dirty="0"/>
              <a:t>	cell: </a:t>
            </a:r>
            <a:r>
              <a:rPr kumimoji="1" lang="zh-CN" altLang="en-US" dirty="0"/>
              <a:t>有效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无效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wifi</a:t>
            </a:r>
            <a:r>
              <a:rPr kumimoji="1" lang="en-US" altLang="zh-CN" dirty="0"/>
              <a:t>: </a:t>
            </a:r>
            <a:r>
              <a:rPr kumimoji="1" lang="zh-CN" altLang="en-US" dirty="0"/>
              <a:t>有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GPS: </a:t>
            </a:r>
            <a:r>
              <a:rPr kumimoji="1" lang="zh-CN" altLang="en-US" dirty="0"/>
              <a:t>有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</a:t>
            </a:r>
            <a:endParaRPr kumimoji="1" lang="en-US" altLang="zh-CN" dirty="0"/>
          </a:p>
          <a:p>
            <a:r>
              <a:rPr kumimoji="1" lang="zh-CN" altLang="en-US" dirty="0"/>
              <a:t>成功率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</a:p>
          <a:p>
            <a:pPr lvl="1"/>
            <a:r>
              <a:rPr kumimoji="1" lang="en-US" altLang="zh-CN" dirty="0"/>
              <a:t>cell, </a:t>
            </a:r>
            <a:r>
              <a:rPr kumimoji="1" lang="en-US" altLang="zh-CN" dirty="0" err="1"/>
              <a:t>wifi</a:t>
            </a:r>
            <a:r>
              <a:rPr kumimoji="1" lang="en-US" altLang="zh-CN" dirty="0"/>
              <a:t>, prop, </a:t>
            </a:r>
            <a:r>
              <a:rPr kumimoji="1" lang="en-US" altLang="zh-CN" dirty="0" err="1"/>
              <a:t>fp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cls</a:t>
            </a:r>
            <a:endParaRPr kumimoji="1" lang="en-US" altLang="zh-CN" dirty="0"/>
          </a:p>
          <a:p>
            <a:r>
              <a:rPr kumimoji="1" lang="zh-CN" altLang="en-US" dirty="0"/>
              <a:t>精度 </a:t>
            </a:r>
            <a:r>
              <a:rPr kumimoji="1" lang="en-US" altLang="zh-CN" dirty="0"/>
              <a:t>/ accuracy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</a:p>
          <a:p>
            <a:pPr lvl="1"/>
            <a:r>
              <a:rPr kumimoji="1" lang="en-US" altLang="zh-CN" dirty="0"/>
              <a:t>cell, </a:t>
            </a:r>
            <a:r>
              <a:rPr kumimoji="1" lang="en-US" altLang="zh-CN" dirty="0" err="1"/>
              <a:t>wifi</a:t>
            </a:r>
            <a:r>
              <a:rPr kumimoji="1" lang="en-US" altLang="zh-CN" dirty="0"/>
              <a:t>, prop, </a:t>
            </a:r>
            <a:r>
              <a:rPr kumimoji="1" lang="en-US" altLang="zh-CN" dirty="0" err="1"/>
              <a:t>fp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48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F04ED-4131-A047-B5D9-74BB3FFA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735D3-0EF7-DA46-AFD8-2EAB1939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" altLang="zh-CN" dirty="0"/>
              <a:t>CREATE TABLE t04_accuracy_rate( </a:t>
            </a:r>
            <a:r>
              <a:rPr lang="en" altLang="zh-CN" dirty="0" err="1"/>
              <a:t>report_date</a:t>
            </a:r>
            <a:r>
              <a:rPr lang="en" altLang="zh-CN" dirty="0"/>
              <a:t> datetime,</a:t>
            </a:r>
          </a:p>
          <a:p>
            <a:r>
              <a:rPr lang="en" altLang="zh-CN" dirty="0"/>
              <a:t>category varchar(10),</a:t>
            </a:r>
          </a:p>
          <a:p>
            <a:r>
              <a:rPr lang="en" altLang="zh-CN" dirty="0"/>
              <a:t>city varchar(10),</a:t>
            </a:r>
          </a:p>
          <a:p>
            <a:r>
              <a:rPr lang="en" altLang="zh-CN" dirty="0"/>
              <a:t>lt30_quantity </a:t>
            </a:r>
            <a:r>
              <a:rPr lang="en" altLang="zh-CN" dirty="0" err="1"/>
              <a:t>bigint</a:t>
            </a:r>
            <a:r>
              <a:rPr lang="en" altLang="zh-CN" dirty="0"/>
              <a:t>, lt30_ratio double, </a:t>
            </a:r>
          </a:p>
          <a:p>
            <a:r>
              <a:rPr lang="en" altLang="zh-CN" dirty="0"/>
              <a:t>lt50_quantity </a:t>
            </a:r>
            <a:r>
              <a:rPr lang="en" altLang="zh-CN" dirty="0" err="1"/>
              <a:t>bigint</a:t>
            </a:r>
            <a:r>
              <a:rPr lang="en" altLang="zh-CN" dirty="0"/>
              <a:t>, lt50_ratio double, </a:t>
            </a:r>
          </a:p>
          <a:p>
            <a:r>
              <a:rPr lang="en" altLang="zh-CN" dirty="0"/>
              <a:t>lt100_quantity </a:t>
            </a:r>
            <a:r>
              <a:rPr lang="en" altLang="zh-CN" dirty="0" err="1"/>
              <a:t>bigint</a:t>
            </a:r>
            <a:r>
              <a:rPr lang="en" altLang="zh-CN" dirty="0"/>
              <a:t>, lt100_ratio double, </a:t>
            </a:r>
          </a:p>
          <a:p>
            <a:r>
              <a:rPr lang="en" altLang="zh-CN" dirty="0"/>
              <a:t>lt500_quantity </a:t>
            </a:r>
            <a:r>
              <a:rPr lang="en" altLang="zh-CN" dirty="0" err="1"/>
              <a:t>bigint</a:t>
            </a:r>
            <a:r>
              <a:rPr lang="en" altLang="zh-CN" dirty="0"/>
              <a:t>, lt500_ratio double, </a:t>
            </a:r>
          </a:p>
          <a:p>
            <a:r>
              <a:rPr lang="en" altLang="zh-CN" dirty="0"/>
              <a:t>lt1000_quantity </a:t>
            </a:r>
            <a:r>
              <a:rPr lang="en" altLang="zh-CN" dirty="0" err="1"/>
              <a:t>bigint</a:t>
            </a:r>
            <a:r>
              <a:rPr lang="en" altLang="zh-CN" dirty="0"/>
              <a:t>, lt1000_ratio double, </a:t>
            </a:r>
          </a:p>
          <a:p>
            <a:r>
              <a:rPr lang="en" altLang="zh-CN" dirty="0"/>
              <a:t>mt1000_quantity </a:t>
            </a:r>
            <a:r>
              <a:rPr lang="en" altLang="zh-CN" dirty="0" err="1"/>
              <a:t>bigint</a:t>
            </a:r>
            <a:r>
              <a:rPr lang="en" altLang="zh-CN" dirty="0"/>
              <a:t>, mt1000_ratio double,</a:t>
            </a:r>
          </a:p>
          <a:p>
            <a:r>
              <a:rPr lang="en" altLang="zh-CN" dirty="0"/>
              <a:t>primary key (</a:t>
            </a:r>
            <a:r>
              <a:rPr lang="en" altLang="zh-CN" dirty="0" err="1"/>
              <a:t>report_date</a:t>
            </a:r>
            <a:r>
              <a:rPr lang="en" altLang="zh-CN" dirty="0"/>
              <a:t>, category, city)</a:t>
            </a:r>
          </a:p>
          <a:p>
            <a:r>
              <a:rPr lang="en" altLang="zh-CN" dirty="0"/>
              <a:t>);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43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AB297-E7F2-5E4A-B07E-D2CA938E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6600" dirty="0"/>
              <a:t>Thank you!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2811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EA883-FAA3-5042-B32F-9FEDBFEB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A9923-6C18-7442-81A2-48B25FAE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55"/>
            <a:ext cx="8596668" cy="457434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PV/UV</a:t>
            </a:r>
          </a:p>
          <a:p>
            <a:pPr lvl="1"/>
            <a:r>
              <a:rPr kumimoji="1" lang="zh-CN" altLang="en-US" dirty="0"/>
              <a:t>定位来源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nlp</a:t>
            </a:r>
            <a:r>
              <a:rPr kumimoji="1" lang="en-US" altLang="zh-CN" dirty="0"/>
              <a:t>, map, op</a:t>
            </a:r>
          </a:p>
          <a:p>
            <a:pPr lvl="1"/>
            <a:r>
              <a:rPr kumimoji="1" lang="zh-CN" altLang="en-US" dirty="0"/>
              <a:t>场景</a:t>
            </a:r>
            <a:r>
              <a:rPr kumimoji="1" lang="en-US" altLang="zh-CN" dirty="0"/>
              <a:t>: in, out</a:t>
            </a:r>
          </a:p>
          <a:p>
            <a:pPr lvl="1"/>
            <a:r>
              <a:rPr kumimoji="1" lang="zh-CN" altLang="en-US" dirty="0"/>
              <a:t>定位类型</a:t>
            </a:r>
            <a:r>
              <a:rPr kumimoji="1" lang="en-US" altLang="zh-CN" dirty="0"/>
              <a:t>:</a:t>
            </a:r>
          </a:p>
          <a:p>
            <a:pPr marL="457200" lvl="1" indent="0">
              <a:buNone/>
            </a:pPr>
            <a:r>
              <a:rPr kumimoji="1" lang="en-US" altLang="zh-CN" dirty="0"/>
              <a:t>	cell: </a:t>
            </a:r>
            <a:r>
              <a:rPr kumimoji="1" lang="zh-CN" altLang="en-US" dirty="0"/>
              <a:t>有效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无效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wifi</a:t>
            </a:r>
            <a:r>
              <a:rPr kumimoji="1" lang="en-US" altLang="zh-CN" dirty="0"/>
              <a:t>: </a:t>
            </a:r>
            <a:r>
              <a:rPr kumimoji="1" lang="zh-CN" altLang="en-US" dirty="0"/>
              <a:t>有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GPS: </a:t>
            </a:r>
            <a:r>
              <a:rPr kumimoji="1" lang="zh-CN" altLang="en-US" dirty="0"/>
              <a:t>有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</a:t>
            </a:r>
            <a:endParaRPr kumimoji="1" lang="en-US" altLang="zh-CN" dirty="0"/>
          </a:p>
          <a:p>
            <a:r>
              <a:rPr kumimoji="1" lang="zh-CN" altLang="en-US" dirty="0"/>
              <a:t>成功率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</a:p>
          <a:p>
            <a:pPr lvl="1"/>
            <a:r>
              <a:rPr kumimoji="1" lang="en-US" altLang="zh-CN" dirty="0"/>
              <a:t>cell, </a:t>
            </a:r>
            <a:r>
              <a:rPr kumimoji="1" lang="en-US" altLang="zh-CN" dirty="0" err="1"/>
              <a:t>wifi</a:t>
            </a:r>
            <a:r>
              <a:rPr kumimoji="1" lang="en-US" altLang="zh-CN" dirty="0"/>
              <a:t>, prop, </a:t>
            </a:r>
            <a:r>
              <a:rPr kumimoji="1" lang="en-US" altLang="zh-CN" dirty="0" err="1"/>
              <a:t>fp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cls</a:t>
            </a:r>
            <a:endParaRPr kumimoji="1" lang="en-US" altLang="zh-CN" dirty="0"/>
          </a:p>
          <a:p>
            <a:r>
              <a:rPr kumimoji="1" lang="zh-CN" altLang="en-US" dirty="0"/>
              <a:t>精度 </a:t>
            </a:r>
            <a:r>
              <a:rPr kumimoji="1" lang="en-US" altLang="zh-CN" dirty="0"/>
              <a:t>/ accuracy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</a:p>
          <a:p>
            <a:pPr lvl="1"/>
            <a:r>
              <a:rPr kumimoji="1" lang="en-US" altLang="zh-CN" dirty="0"/>
              <a:t>cell, </a:t>
            </a:r>
            <a:r>
              <a:rPr kumimoji="1" lang="en-US" altLang="zh-CN" dirty="0" err="1"/>
              <a:t>wifi</a:t>
            </a:r>
            <a:r>
              <a:rPr kumimoji="1" lang="en-US" altLang="zh-CN" dirty="0"/>
              <a:t>, prop, </a:t>
            </a:r>
            <a:r>
              <a:rPr kumimoji="1" lang="en-US" altLang="zh-CN" dirty="0" err="1"/>
              <a:t>fp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955691-A26B-0E4D-9558-D3AD9C40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07" y="816638"/>
            <a:ext cx="5387093" cy="525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8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EA883-FAA3-5042-B32F-9FEDBFEB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A9923-6C18-7442-81A2-48B25FAE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55"/>
            <a:ext cx="8596668" cy="457434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PV/UV</a:t>
            </a:r>
          </a:p>
          <a:p>
            <a:pPr lvl="1"/>
            <a:r>
              <a:rPr kumimoji="1" lang="zh-CN" altLang="en-US" dirty="0"/>
              <a:t>定位来源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nlp</a:t>
            </a:r>
            <a:r>
              <a:rPr kumimoji="1" lang="en-US" altLang="zh-CN" dirty="0"/>
              <a:t>, map, op</a:t>
            </a:r>
          </a:p>
          <a:p>
            <a:pPr lvl="1"/>
            <a:r>
              <a:rPr kumimoji="1" lang="zh-CN" altLang="en-US" dirty="0"/>
              <a:t>场景</a:t>
            </a:r>
            <a:r>
              <a:rPr kumimoji="1" lang="en-US" altLang="zh-CN" dirty="0"/>
              <a:t>: in, out</a:t>
            </a:r>
          </a:p>
          <a:p>
            <a:pPr lvl="1"/>
            <a:r>
              <a:rPr kumimoji="1" lang="zh-CN" altLang="en-US" dirty="0"/>
              <a:t>定位类型</a:t>
            </a:r>
            <a:r>
              <a:rPr kumimoji="1" lang="en-US" altLang="zh-CN" dirty="0"/>
              <a:t>:</a:t>
            </a:r>
          </a:p>
          <a:p>
            <a:pPr marL="457200" lvl="1" indent="0">
              <a:buNone/>
            </a:pPr>
            <a:r>
              <a:rPr kumimoji="1" lang="en-US" altLang="zh-CN" dirty="0"/>
              <a:t>	cell: </a:t>
            </a:r>
            <a:r>
              <a:rPr kumimoji="1" lang="zh-CN" altLang="en-US" dirty="0"/>
              <a:t>有效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无效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wifi</a:t>
            </a:r>
            <a:r>
              <a:rPr kumimoji="1" lang="en-US" altLang="zh-CN" dirty="0"/>
              <a:t>: </a:t>
            </a:r>
            <a:r>
              <a:rPr kumimoji="1" lang="zh-CN" altLang="en-US" dirty="0"/>
              <a:t>有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GPS: </a:t>
            </a:r>
            <a:r>
              <a:rPr kumimoji="1" lang="zh-CN" altLang="en-US" dirty="0"/>
              <a:t>有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</a:t>
            </a:r>
            <a:endParaRPr kumimoji="1" lang="en-US" altLang="zh-CN" dirty="0"/>
          </a:p>
          <a:p>
            <a:r>
              <a:rPr kumimoji="1" lang="zh-CN" altLang="en-US" dirty="0"/>
              <a:t>成功率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</a:p>
          <a:p>
            <a:pPr lvl="1"/>
            <a:r>
              <a:rPr kumimoji="1" lang="en-US" altLang="zh-CN" dirty="0"/>
              <a:t>cell, </a:t>
            </a:r>
            <a:r>
              <a:rPr kumimoji="1" lang="en-US" altLang="zh-CN" dirty="0" err="1"/>
              <a:t>wifi</a:t>
            </a:r>
            <a:r>
              <a:rPr kumimoji="1" lang="en-US" altLang="zh-CN" dirty="0"/>
              <a:t>, prop, </a:t>
            </a:r>
            <a:r>
              <a:rPr kumimoji="1" lang="en-US" altLang="zh-CN" dirty="0" err="1"/>
              <a:t>fp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cls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indr</a:t>
            </a:r>
            <a:endParaRPr kumimoji="1" lang="en-US" altLang="zh-CN" dirty="0"/>
          </a:p>
          <a:p>
            <a:r>
              <a:rPr kumimoji="1" lang="zh-CN" altLang="en-US" dirty="0"/>
              <a:t>精度 </a:t>
            </a:r>
            <a:r>
              <a:rPr kumimoji="1" lang="en-US" altLang="zh-CN" dirty="0"/>
              <a:t>/ accuracy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</a:p>
          <a:p>
            <a:pPr lvl="1"/>
            <a:r>
              <a:rPr kumimoji="1" lang="en-US" altLang="zh-CN" dirty="0"/>
              <a:t>cell, </a:t>
            </a:r>
            <a:r>
              <a:rPr kumimoji="1" lang="en-US" altLang="zh-CN" dirty="0" err="1"/>
              <a:t>wifi</a:t>
            </a:r>
            <a:r>
              <a:rPr kumimoji="1" lang="en-US" altLang="zh-CN" dirty="0"/>
              <a:t>, prop, </a:t>
            </a:r>
            <a:r>
              <a:rPr kumimoji="1" lang="en-US" altLang="zh-CN" dirty="0" err="1"/>
              <a:t>fp</a:t>
            </a:r>
            <a:endParaRPr kumimoji="1" lang="zh-CN" altLang="en-US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2578750C-D906-F14B-BE84-E9596AF8F65D}"/>
              </a:ext>
            </a:extLst>
          </p:cNvPr>
          <p:cNvSpPr/>
          <p:nvPr/>
        </p:nvSpPr>
        <p:spPr>
          <a:xfrm>
            <a:off x="2912012" y="1561514"/>
            <a:ext cx="1885071" cy="513470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AECA6A-C11A-EC4E-983A-7FD71C50993C}"/>
              </a:ext>
            </a:extLst>
          </p:cNvPr>
          <p:cNvSpPr txBox="1"/>
          <p:nvPr/>
        </p:nvSpPr>
        <p:spPr>
          <a:xfrm>
            <a:off x="5120595" y="1561514"/>
            <a:ext cx="18950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按照城市划分</a:t>
            </a:r>
            <a:r>
              <a:rPr kumimoji="1" lang="en-US" altLang="zh-CN" sz="2000" dirty="0"/>
              <a:t>: </a:t>
            </a:r>
          </a:p>
          <a:p>
            <a:r>
              <a:rPr kumimoji="1" lang="en-US" altLang="zh-CN" sz="2000" dirty="0"/>
              <a:t>	</a:t>
            </a:r>
            <a:r>
              <a:rPr kumimoji="1" lang="zh-CN" altLang="en-US" sz="2000" dirty="0"/>
              <a:t>主要城市</a:t>
            </a:r>
            <a:r>
              <a:rPr kumimoji="1" lang="en-US" altLang="zh-CN" sz="2000" dirty="0"/>
              <a:t>  </a:t>
            </a:r>
          </a:p>
          <a:p>
            <a:r>
              <a:rPr kumimoji="1" lang="en-US" altLang="zh-CN" sz="2000" dirty="0"/>
              <a:t>	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	</a:t>
            </a:r>
          </a:p>
          <a:p>
            <a:r>
              <a:rPr kumimoji="1" lang="en-US" altLang="zh-CN" sz="2000" dirty="0"/>
              <a:t>	</a:t>
            </a:r>
            <a:r>
              <a:rPr kumimoji="1" lang="zh-CN" altLang="en-US" sz="2000" dirty="0"/>
              <a:t>其他城市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2FD8F4-E84D-A440-945E-965D3000685A}"/>
              </a:ext>
            </a:extLst>
          </p:cNvPr>
          <p:cNvSpPr txBox="1"/>
          <p:nvPr/>
        </p:nvSpPr>
        <p:spPr>
          <a:xfrm>
            <a:off x="5120595" y="4140865"/>
            <a:ext cx="3430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按照来源划分</a:t>
            </a:r>
            <a:r>
              <a:rPr kumimoji="1" lang="en-US" altLang="zh-CN" sz="2000" dirty="0"/>
              <a:t>: </a:t>
            </a:r>
            <a:r>
              <a:rPr kumimoji="1" lang="en-US" altLang="zh-CN" dirty="0" err="1"/>
              <a:t>nlp</a:t>
            </a:r>
            <a:r>
              <a:rPr kumimoji="1" lang="en-US" altLang="zh-CN" dirty="0"/>
              <a:t> + map + op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9BAEAC-CAB7-E24A-A4C7-A9A548C520BF}"/>
              </a:ext>
            </a:extLst>
          </p:cNvPr>
          <p:cNvSpPr txBox="1"/>
          <p:nvPr/>
        </p:nvSpPr>
        <p:spPr>
          <a:xfrm>
            <a:off x="5120595" y="5796886"/>
            <a:ext cx="21515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按照有效性划分</a:t>
            </a:r>
            <a:r>
              <a:rPr kumimoji="1" lang="en-US" altLang="zh-CN" sz="2000" dirty="0"/>
              <a:t>: </a:t>
            </a:r>
          </a:p>
          <a:p>
            <a:r>
              <a:rPr kumimoji="1" lang="en-US" altLang="zh-CN" dirty="0"/>
              <a:t>		</a:t>
            </a:r>
            <a:r>
              <a:rPr kumimoji="1" lang="zh-CN" altLang="en-US" dirty="0"/>
              <a:t>有效 </a:t>
            </a:r>
            <a:endParaRPr kumimoji="1" lang="en-US" altLang="zh-CN" dirty="0"/>
          </a:p>
          <a:p>
            <a:r>
              <a:rPr kumimoji="1" lang="en-US" altLang="zh-CN" dirty="0"/>
              <a:t>		</a:t>
            </a:r>
            <a:r>
              <a:rPr kumimoji="1" lang="zh-CN" altLang="en-US" dirty="0"/>
              <a:t>无效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774F3BD1-7A7E-6447-8E7D-DEF4E7651AF5}"/>
              </a:ext>
            </a:extLst>
          </p:cNvPr>
          <p:cNvSpPr/>
          <p:nvPr/>
        </p:nvSpPr>
        <p:spPr>
          <a:xfrm>
            <a:off x="6793542" y="2800471"/>
            <a:ext cx="374113" cy="6382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AB0A09D7-0A72-8B4A-A7F6-A77AF64521B4}"/>
              </a:ext>
            </a:extLst>
          </p:cNvPr>
          <p:cNvSpPr/>
          <p:nvPr/>
        </p:nvSpPr>
        <p:spPr>
          <a:xfrm>
            <a:off x="6793543" y="1655074"/>
            <a:ext cx="374113" cy="7455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9814CC-48E6-7C43-8938-561481D83AED}"/>
              </a:ext>
            </a:extLst>
          </p:cNvPr>
          <p:cNvSpPr txBox="1"/>
          <p:nvPr/>
        </p:nvSpPr>
        <p:spPr>
          <a:xfrm>
            <a:off x="7301131" y="1505411"/>
            <a:ext cx="627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nlp</a:t>
            </a:r>
            <a:endParaRPr kumimoji="1" lang="en-US" altLang="zh-CN" dirty="0"/>
          </a:p>
          <a:p>
            <a:r>
              <a:rPr kumimoji="1" lang="en-US" altLang="zh-CN" dirty="0"/>
              <a:t>map</a:t>
            </a:r>
          </a:p>
          <a:p>
            <a:r>
              <a:rPr kumimoji="1" lang="en-US" altLang="zh-CN" dirty="0"/>
              <a:t>op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CC0DF9-75FB-9641-8974-A4E258354AA7}"/>
              </a:ext>
            </a:extLst>
          </p:cNvPr>
          <p:cNvSpPr txBox="1"/>
          <p:nvPr/>
        </p:nvSpPr>
        <p:spPr>
          <a:xfrm>
            <a:off x="7301131" y="2630492"/>
            <a:ext cx="627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nlp</a:t>
            </a:r>
            <a:endParaRPr kumimoji="1" lang="en-US" altLang="zh-CN" dirty="0"/>
          </a:p>
          <a:p>
            <a:r>
              <a:rPr kumimoji="1" lang="en-US" altLang="zh-CN" dirty="0"/>
              <a:t>map</a:t>
            </a:r>
          </a:p>
          <a:p>
            <a:r>
              <a:rPr kumimoji="1" lang="en-US" altLang="zh-CN" dirty="0"/>
              <a:t>op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96316578-4D9B-8D4D-8A4F-7AE14C5F0C78}"/>
              </a:ext>
            </a:extLst>
          </p:cNvPr>
          <p:cNvSpPr/>
          <p:nvPr/>
        </p:nvSpPr>
        <p:spPr>
          <a:xfrm>
            <a:off x="6797254" y="5882169"/>
            <a:ext cx="374113" cy="7455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B32554-424D-B749-BC03-FC8FBEF473FF}"/>
              </a:ext>
            </a:extLst>
          </p:cNvPr>
          <p:cNvSpPr txBox="1"/>
          <p:nvPr/>
        </p:nvSpPr>
        <p:spPr>
          <a:xfrm>
            <a:off x="7304842" y="5732506"/>
            <a:ext cx="627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nlp</a:t>
            </a:r>
            <a:endParaRPr kumimoji="1" lang="en-US" altLang="zh-CN" dirty="0"/>
          </a:p>
          <a:p>
            <a:r>
              <a:rPr kumimoji="1" lang="en-US" altLang="zh-CN" dirty="0"/>
              <a:t>map</a:t>
            </a:r>
          </a:p>
          <a:p>
            <a:r>
              <a:rPr kumimoji="1" lang="en-US" altLang="zh-CN" dirty="0"/>
              <a:t>op</a:t>
            </a:r>
          </a:p>
        </p:txBody>
      </p:sp>
    </p:spTree>
    <p:extLst>
      <p:ext uri="{BB962C8B-B14F-4D97-AF65-F5344CB8AC3E}">
        <p14:creationId xmlns:p14="http://schemas.microsoft.com/office/powerpoint/2010/main" val="255034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EA883-FAA3-5042-B32F-9FEDBFEB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A9923-6C18-7442-81A2-48B25FAE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55"/>
            <a:ext cx="8596668" cy="457434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PV/UV</a:t>
            </a:r>
          </a:p>
          <a:p>
            <a:pPr lvl="1"/>
            <a:r>
              <a:rPr kumimoji="1" lang="zh-CN" altLang="en-US" dirty="0"/>
              <a:t>定位来源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nlp</a:t>
            </a:r>
            <a:r>
              <a:rPr kumimoji="1" lang="en-US" altLang="zh-CN" dirty="0"/>
              <a:t>, map, op</a:t>
            </a:r>
          </a:p>
          <a:p>
            <a:pPr lvl="1"/>
            <a:r>
              <a:rPr kumimoji="1" lang="zh-CN" altLang="en-US" dirty="0"/>
              <a:t>场景</a:t>
            </a:r>
            <a:r>
              <a:rPr kumimoji="1" lang="en-US" altLang="zh-CN" dirty="0"/>
              <a:t>: in, out</a:t>
            </a:r>
          </a:p>
          <a:p>
            <a:pPr lvl="1"/>
            <a:r>
              <a:rPr kumimoji="1" lang="zh-CN" altLang="en-US" dirty="0"/>
              <a:t>定位类型</a:t>
            </a:r>
            <a:r>
              <a:rPr kumimoji="1" lang="en-US" altLang="zh-CN" dirty="0"/>
              <a:t>:</a:t>
            </a:r>
          </a:p>
          <a:p>
            <a:pPr marL="457200" lvl="1" indent="0">
              <a:buNone/>
            </a:pPr>
            <a:r>
              <a:rPr kumimoji="1" lang="en-US" altLang="zh-CN" dirty="0"/>
              <a:t>	cell: </a:t>
            </a:r>
            <a:r>
              <a:rPr kumimoji="1" lang="zh-CN" altLang="en-US" dirty="0"/>
              <a:t>有效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无效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wifi</a:t>
            </a:r>
            <a:r>
              <a:rPr kumimoji="1" lang="en-US" altLang="zh-CN" dirty="0"/>
              <a:t>: </a:t>
            </a:r>
            <a:r>
              <a:rPr kumimoji="1" lang="zh-CN" altLang="en-US" dirty="0"/>
              <a:t>有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GPS: </a:t>
            </a:r>
            <a:r>
              <a:rPr kumimoji="1" lang="zh-CN" altLang="en-US" dirty="0"/>
              <a:t>有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</a:t>
            </a:r>
            <a:endParaRPr kumimoji="1" lang="en-US" altLang="zh-CN" dirty="0"/>
          </a:p>
          <a:p>
            <a:r>
              <a:rPr kumimoji="1" lang="zh-CN" altLang="en-US" dirty="0"/>
              <a:t>成功率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</a:p>
          <a:p>
            <a:pPr lvl="1"/>
            <a:r>
              <a:rPr kumimoji="1" lang="en-US" altLang="zh-CN" dirty="0"/>
              <a:t>cell, </a:t>
            </a:r>
            <a:r>
              <a:rPr kumimoji="1" lang="en-US" altLang="zh-CN" dirty="0" err="1"/>
              <a:t>wifi</a:t>
            </a:r>
            <a:r>
              <a:rPr kumimoji="1" lang="en-US" altLang="zh-CN" dirty="0"/>
              <a:t>, prop, </a:t>
            </a:r>
            <a:r>
              <a:rPr kumimoji="1" lang="en-US" altLang="zh-CN" dirty="0" err="1"/>
              <a:t>fp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cls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indr</a:t>
            </a:r>
            <a:endParaRPr kumimoji="1" lang="en-US" altLang="zh-CN" dirty="0"/>
          </a:p>
          <a:p>
            <a:r>
              <a:rPr kumimoji="1" lang="zh-CN" altLang="en-US" dirty="0"/>
              <a:t>精度 </a:t>
            </a:r>
            <a:r>
              <a:rPr kumimoji="1" lang="en-US" altLang="zh-CN" dirty="0"/>
              <a:t>/ accuracy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</a:p>
          <a:p>
            <a:pPr lvl="1"/>
            <a:r>
              <a:rPr kumimoji="1" lang="en-US" altLang="zh-CN" dirty="0"/>
              <a:t>cell, </a:t>
            </a:r>
            <a:r>
              <a:rPr kumimoji="1" lang="en-US" altLang="zh-CN" dirty="0" err="1"/>
              <a:t>wifi</a:t>
            </a:r>
            <a:r>
              <a:rPr kumimoji="1" lang="en-US" altLang="zh-CN" dirty="0"/>
              <a:t>, prop, </a:t>
            </a:r>
            <a:r>
              <a:rPr kumimoji="1" lang="en-US" altLang="zh-CN" dirty="0" err="1"/>
              <a:t>fp</a:t>
            </a:r>
            <a:endParaRPr kumimoji="1" lang="zh-CN" altLang="en-US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2578750C-D906-F14B-BE84-E9596AF8F65D}"/>
              </a:ext>
            </a:extLst>
          </p:cNvPr>
          <p:cNvSpPr/>
          <p:nvPr/>
        </p:nvSpPr>
        <p:spPr>
          <a:xfrm>
            <a:off x="3488788" y="3868614"/>
            <a:ext cx="1308295" cy="282760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2FD8F4-E84D-A440-945E-965D3000685A}"/>
              </a:ext>
            </a:extLst>
          </p:cNvPr>
          <p:cNvSpPr txBox="1"/>
          <p:nvPr/>
        </p:nvSpPr>
        <p:spPr>
          <a:xfrm>
            <a:off x="4975668" y="3689290"/>
            <a:ext cx="181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按照精度划分</a:t>
            </a:r>
            <a:r>
              <a:rPr kumimoji="1" lang="en-US" altLang="zh-CN" sz="2000" dirty="0"/>
              <a:t>: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9BAEAC-CAB7-E24A-A4C7-A9A548C520BF}"/>
              </a:ext>
            </a:extLst>
          </p:cNvPr>
          <p:cNvSpPr txBox="1"/>
          <p:nvPr/>
        </p:nvSpPr>
        <p:spPr>
          <a:xfrm>
            <a:off x="4975187" y="5798974"/>
            <a:ext cx="181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按照城市划分</a:t>
            </a:r>
            <a:r>
              <a:rPr kumimoji="1" lang="en-US" altLang="zh-CN" sz="2000" dirty="0"/>
              <a:t>:</a:t>
            </a:r>
            <a:endParaRPr kumimoji="1" lang="zh-CN" altLang="en-US" dirty="0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C15A41C8-355D-DD41-A328-5CC18C4C55C8}"/>
              </a:ext>
            </a:extLst>
          </p:cNvPr>
          <p:cNvSpPr/>
          <p:nvPr/>
        </p:nvSpPr>
        <p:spPr>
          <a:xfrm>
            <a:off x="6837857" y="3297605"/>
            <a:ext cx="466985" cy="12476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B6F6FF6-D81A-5B4A-96F7-9003FB8DE6E1}"/>
              </a:ext>
            </a:extLst>
          </p:cNvPr>
          <p:cNvSpPr txBox="1"/>
          <p:nvPr/>
        </p:nvSpPr>
        <p:spPr>
          <a:xfrm>
            <a:off x="7436187" y="3014659"/>
            <a:ext cx="7938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&lt;30</a:t>
            </a:r>
          </a:p>
          <a:p>
            <a:r>
              <a:rPr kumimoji="1" lang="en-US" altLang="zh-CN" dirty="0"/>
              <a:t>&lt;50</a:t>
            </a:r>
          </a:p>
          <a:p>
            <a:r>
              <a:rPr kumimoji="1" lang="en-US" altLang="zh-CN" dirty="0"/>
              <a:t>&lt;100</a:t>
            </a:r>
          </a:p>
          <a:p>
            <a:r>
              <a:rPr kumimoji="1" lang="en-US" altLang="zh-CN" dirty="0"/>
              <a:t>&lt;500</a:t>
            </a:r>
          </a:p>
          <a:p>
            <a:r>
              <a:rPr kumimoji="1" lang="en-US" altLang="zh-CN" dirty="0"/>
              <a:t>&lt;1000</a:t>
            </a:r>
          </a:p>
          <a:p>
            <a:r>
              <a:rPr kumimoji="1" lang="en-US" altLang="zh-CN" dirty="0"/>
              <a:t>&gt;1000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5F92FD78-FE58-9B45-ABD7-537DC2FE21B7}"/>
              </a:ext>
            </a:extLst>
          </p:cNvPr>
          <p:cNvSpPr/>
          <p:nvPr/>
        </p:nvSpPr>
        <p:spPr>
          <a:xfrm>
            <a:off x="6797254" y="5687027"/>
            <a:ext cx="374113" cy="7455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B0851C-97AA-3B45-AB0A-558761A4F609}"/>
              </a:ext>
            </a:extLst>
          </p:cNvPr>
          <p:cNvSpPr txBox="1"/>
          <p:nvPr/>
        </p:nvSpPr>
        <p:spPr>
          <a:xfrm>
            <a:off x="7304842" y="5537364"/>
            <a:ext cx="466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BJ</a:t>
            </a:r>
          </a:p>
          <a:p>
            <a:r>
              <a:rPr kumimoji="1" lang="en-US" altLang="zh-CN" dirty="0"/>
              <a:t>SH</a:t>
            </a:r>
          </a:p>
          <a:p>
            <a:r>
              <a:rPr kumimoji="1" lang="en-US" altLang="zh-CN" dirty="0"/>
              <a:t>GZ</a:t>
            </a:r>
          </a:p>
          <a:p>
            <a:r>
              <a:rPr kumimoji="1" lang="en-US" altLang="zh-CN" dirty="0"/>
              <a:t>…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6DD069D6-13C7-CD4D-A2CE-67C353FCBB20}"/>
              </a:ext>
            </a:extLst>
          </p:cNvPr>
          <p:cNvSpPr/>
          <p:nvPr/>
        </p:nvSpPr>
        <p:spPr>
          <a:xfrm>
            <a:off x="7838991" y="5092810"/>
            <a:ext cx="466985" cy="12476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B56B06-EEA1-5340-A1BC-C3E1419EEFE3}"/>
              </a:ext>
            </a:extLst>
          </p:cNvPr>
          <p:cNvSpPr txBox="1"/>
          <p:nvPr/>
        </p:nvSpPr>
        <p:spPr>
          <a:xfrm>
            <a:off x="8437321" y="4809864"/>
            <a:ext cx="7938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&lt;30</a:t>
            </a:r>
          </a:p>
          <a:p>
            <a:r>
              <a:rPr kumimoji="1" lang="en-US" altLang="zh-CN" dirty="0"/>
              <a:t>&lt;50</a:t>
            </a:r>
          </a:p>
          <a:p>
            <a:r>
              <a:rPr kumimoji="1" lang="en-US" altLang="zh-CN" dirty="0"/>
              <a:t>&lt;100</a:t>
            </a:r>
          </a:p>
          <a:p>
            <a:r>
              <a:rPr kumimoji="1" lang="en-US" altLang="zh-CN" dirty="0"/>
              <a:t>&lt;500</a:t>
            </a:r>
          </a:p>
          <a:p>
            <a:r>
              <a:rPr kumimoji="1" lang="en-US" altLang="zh-CN" dirty="0"/>
              <a:t>&lt;1000</a:t>
            </a:r>
          </a:p>
          <a:p>
            <a:r>
              <a:rPr kumimoji="1" lang="en-US" altLang="zh-CN" dirty="0"/>
              <a:t>&gt;1000</a:t>
            </a:r>
          </a:p>
        </p:txBody>
      </p:sp>
    </p:spTree>
    <p:extLst>
      <p:ext uri="{BB962C8B-B14F-4D97-AF65-F5344CB8AC3E}">
        <p14:creationId xmlns:p14="http://schemas.microsoft.com/office/powerpoint/2010/main" val="309270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>
            <a:extLst>
              <a:ext uri="{FF2B5EF4-FFF2-40B4-BE49-F238E27FC236}">
                <a16:creationId xmlns:a16="http://schemas.microsoft.com/office/drawing/2014/main" id="{982AAE2E-5729-F844-96FD-EBB7926A0BF4}"/>
              </a:ext>
            </a:extLst>
          </p:cNvPr>
          <p:cNvSpPr/>
          <p:nvPr/>
        </p:nvSpPr>
        <p:spPr>
          <a:xfrm>
            <a:off x="599179" y="1674055"/>
            <a:ext cx="2791135" cy="396581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EEA883-FAA3-5042-B32F-9FEDBFEB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A9923-6C18-7442-81A2-48B25FAE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55"/>
            <a:ext cx="8596668" cy="457434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PV/UV</a:t>
            </a:r>
          </a:p>
          <a:p>
            <a:pPr lvl="1"/>
            <a:r>
              <a:rPr kumimoji="1" lang="zh-CN" altLang="en-US" dirty="0"/>
              <a:t>定位来源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nlp</a:t>
            </a:r>
            <a:r>
              <a:rPr kumimoji="1" lang="en-US" altLang="zh-CN" dirty="0"/>
              <a:t>, map, op</a:t>
            </a:r>
          </a:p>
          <a:p>
            <a:pPr lvl="1"/>
            <a:r>
              <a:rPr kumimoji="1" lang="zh-CN" altLang="en-US" dirty="0"/>
              <a:t>场景</a:t>
            </a:r>
            <a:r>
              <a:rPr kumimoji="1" lang="en-US" altLang="zh-CN" dirty="0"/>
              <a:t>: in, out</a:t>
            </a:r>
          </a:p>
          <a:p>
            <a:pPr lvl="1"/>
            <a:r>
              <a:rPr kumimoji="1" lang="zh-CN" altLang="en-US" dirty="0"/>
              <a:t>定位类型</a:t>
            </a:r>
            <a:r>
              <a:rPr kumimoji="1" lang="en-US" altLang="zh-CN" dirty="0"/>
              <a:t>:</a:t>
            </a:r>
          </a:p>
          <a:p>
            <a:pPr marL="457200" lvl="1" indent="0">
              <a:buNone/>
            </a:pPr>
            <a:r>
              <a:rPr kumimoji="1" lang="en-US" altLang="zh-CN" dirty="0"/>
              <a:t>	cell: </a:t>
            </a:r>
            <a:r>
              <a:rPr kumimoji="1" lang="zh-CN" altLang="en-US" dirty="0"/>
              <a:t>有效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无效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wifi</a:t>
            </a:r>
            <a:r>
              <a:rPr kumimoji="1" lang="en-US" altLang="zh-CN" dirty="0"/>
              <a:t>: </a:t>
            </a:r>
            <a:r>
              <a:rPr kumimoji="1" lang="zh-CN" altLang="en-US" dirty="0"/>
              <a:t>有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GPS: </a:t>
            </a:r>
            <a:r>
              <a:rPr kumimoji="1" lang="zh-CN" altLang="en-US" dirty="0"/>
              <a:t>有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</a:t>
            </a:r>
            <a:endParaRPr kumimoji="1" lang="en-US" altLang="zh-CN" dirty="0"/>
          </a:p>
          <a:p>
            <a:r>
              <a:rPr kumimoji="1" lang="zh-CN" altLang="en-US" dirty="0"/>
              <a:t>成功率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</a:p>
          <a:p>
            <a:pPr lvl="1"/>
            <a:r>
              <a:rPr kumimoji="1" lang="en-US" altLang="zh-CN" dirty="0"/>
              <a:t>cell, </a:t>
            </a:r>
            <a:r>
              <a:rPr kumimoji="1" lang="en-US" altLang="zh-CN" dirty="0" err="1"/>
              <a:t>wifi</a:t>
            </a:r>
            <a:r>
              <a:rPr kumimoji="1" lang="en-US" altLang="zh-CN" dirty="0"/>
              <a:t>, prop, </a:t>
            </a:r>
            <a:r>
              <a:rPr kumimoji="1" lang="en-US" altLang="zh-CN" dirty="0" err="1"/>
              <a:t>fp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cls</a:t>
            </a:r>
            <a:endParaRPr kumimoji="1" lang="en-US" altLang="zh-CN" dirty="0"/>
          </a:p>
          <a:p>
            <a:r>
              <a:rPr kumimoji="1" lang="zh-CN" altLang="en-US" dirty="0"/>
              <a:t>精度 </a:t>
            </a:r>
            <a:r>
              <a:rPr kumimoji="1" lang="en-US" altLang="zh-CN" dirty="0"/>
              <a:t>/ accuracy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</a:p>
          <a:p>
            <a:pPr lvl="1"/>
            <a:r>
              <a:rPr kumimoji="1" lang="en-US" altLang="zh-CN" dirty="0"/>
              <a:t>cell, </a:t>
            </a:r>
            <a:r>
              <a:rPr kumimoji="1" lang="en-US" altLang="zh-CN" dirty="0" err="1"/>
              <a:t>wifi</a:t>
            </a:r>
            <a:r>
              <a:rPr kumimoji="1" lang="en-US" altLang="zh-CN" dirty="0"/>
              <a:t>, prop, </a:t>
            </a:r>
            <a:r>
              <a:rPr kumimoji="1" lang="en-US" altLang="zh-CN" dirty="0" err="1"/>
              <a:t>fp</a:t>
            </a:r>
            <a:endParaRPr kumimoji="1" lang="zh-CN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34AE8338-18AF-5B45-9094-9D285F151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53498"/>
              </p:ext>
            </p:extLst>
          </p:nvPr>
        </p:nvGraphicFramePr>
        <p:xfrm>
          <a:off x="2678848" y="234545"/>
          <a:ext cx="91290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011">
                  <a:extLst>
                    <a:ext uri="{9D8B030D-6E8A-4147-A177-3AD203B41FA5}">
                      <a16:colId xmlns:a16="http://schemas.microsoft.com/office/drawing/2014/main" val="170781005"/>
                    </a:ext>
                  </a:extLst>
                </a:gridCol>
                <a:gridCol w="3043011">
                  <a:extLst>
                    <a:ext uri="{9D8B030D-6E8A-4147-A177-3AD203B41FA5}">
                      <a16:colId xmlns:a16="http://schemas.microsoft.com/office/drawing/2014/main" val="563081962"/>
                    </a:ext>
                  </a:extLst>
                </a:gridCol>
                <a:gridCol w="3043011">
                  <a:extLst>
                    <a:ext uri="{9D8B030D-6E8A-4147-A177-3AD203B41FA5}">
                      <a16:colId xmlns:a16="http://schemas.microsoft.com/office/drawing/2014/main" val="2492577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Report-date/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8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3212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F2109CF-3076-C24A-AE1E-D81CEE23F187}"/>
              </a:ext>
            </a:extLst>
          </p:cNvPr>
          <p:cNvSpPr txBox="1"/>
          <p:nvPr/>
        </p:nvSpPr>
        <p:spPr>
          <a:xfrm>
            <a:off x="6899431" y="507784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T01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pv_uv</a:t>
            </a:r>
            <a:endParaRPr kumimoji="1" lang="zh-CN" altLang="en-US" dirty="0"/>
          </a:p>
        </p:txBody>
      </p: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E4ECBC69-E697-8E41-A203-7BEEAB1DC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029650"/>
              </p:ext>
            </p:extLst>
          </p:nvPr>
        </p:nvGraphicFramePr>
        <p:xfrm>
          <a:off x="4561342" y="120883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630819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25775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2570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8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32122"/>
                  </a:ext>
                </a:extLst>
              </a:tr>
            </a:tbl>
          </a:graphicData>
        </a:graphic>
      </p:graphicFrame>
      <p:graphicFrame>
        <p:nvGraphicFramePr>
          <p:cNvPr id="23" name="表格 5">
            <a:extLst>
              <a:ext uri="{FF2B5EF4-FFF2-40B4-BE49-F238E27FC236}">
                <a16:creationId xmlns:a16="http://schemas.microsoft.com/office/drawing/2014/main" id="{3C9849EF-A525-7745-9F15-2C26C8688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164920"/>
              </p:ext>
            </p:extLst>
          </p:nvPr>
        </p:nvGraphicFramePr>
        <p:xfrm>
          <a:off x="4561342" y="2381881"/>
          <a:ext cx="60663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806">
                  <a:extLst>
                    <a:ext uri="{9D8B030D-6E8A-4147-A177-3AD203B41FA5}">
                      <a16:colId xmlns:a16="http://schemas.microsoft.com/office/drawing/2014/main" val="563081962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2492577545"/>
                    </a:ext>
                  </a:extLst>
                </a:gridCol>
                <a:gridCol w="1308296">
                  <a:extLst>
                    <a:ext uri="{9D8B030D-6E8A-4147-A177-3AD203B41FA5}">
                      <a16:colId xmlns:a16="http://schemas.microsoft.com/office/drawing/2014/main" val="1932570375"/>
                    </a:ext>
                  </a:extLst>
                </a:gridCol>
                <a:gridCol w="1420837">
                  <a:extLst>
                    <a:ext uri="{9D8B030D-6E8A-4147-A177-3AD203B41FA5}">
                      <a16:colId xmlns:a16="http://schemas.microsoft.com/office/drawing/2014/main" val="3986609948"/>
                    </a:ext>
                  </a:extLst>
                </a:gridCol>
                <a:gridCol w="1100407">
                  <a:extLst>
                    <a:ext uri="{9D8B030D-6E8A-4147-A177-3AD203B41FA5}">
                      <a16:colId xmlns:a16="http://schemas.microsoft.com/office/drawing/2014/main" val="296509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8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32122"/>
                  </a:ext>
                </a:extLst>
              </a:tr>
            </a:tbl>
          </a:graphicData>
        </a:graphic>
      </p:graphicFrame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C4C39DE2-E1AB-EB49-8FA3-CF5800390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7700"/>
              </p:ext>
            </p:extLst>
          </p:nvPr>
        </p:nvGraphicFramePr>
        <p:xfrm>
          <a:off x="4561342" y="3822996"/>
          <a:ext cx="56543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383">
                  <a:extLst>
                    <a:ext uri="{9D8B030D-6E8A-4147-A177-3AD203B41FA5}">
                      <a16:colId xmlns:a16="http://schemas.microsoft.com/office/drawing/2014/main" val="563081962"/>
                    </a:ext>
                  </a:extLst>
                </a:gridCol>
                <a:gridCol w="1485320">
                  <a:extLst>
                    <a:ext uri="{9D8B030D-6E8A-4147-A177-3AD203B41FA5}">
                      <a16:colId xmlns:a16="http://schemas.microsoft.com/office/drawing/2014/main" val="2492577545"/>
                    </a:ext>
                  </a:extLst>
                </a:gridCol>
                <a:gridCol w="1485320">
                  <a:extLst>
                    <a:ext uri="{9D8B030D-6E8A-4147-A177-3AD203B41FA5}">
                      <a16:colId xmlns:a16="http://schemas.microsoft.com/office/drawing/2014/main" val="3066218707"/>
                    </a:ext>
                  </a:extLst>
                </a:gridCol>
                <a:gridCol w="1485320">
                  <a:extLst>
                    <a:ext uri="{9D8B030D-6E8A-4147-A177-3AD203B41FA5}">
                      <a16:colId xmlns:a16="http://schemas.microsoft.com/office/drawing/2014/main" val="3988998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valid cell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invalid cell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wifi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gps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8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32122"/>
                  </a:ext>
                </a:extLst>
              </a:tr>
            </a:tbl>
          </a:graphicData>
        </a:graphic>
      </p:graphicFrame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C49E4130-B39A-1449-A386-C7088235081A}"/>
              </a:ext>
            </a:extLst>
          </p:cNvPr>
          <p:cNvCxnSpPr>
            <a:cxnSpLocks/>
            <a:stCxn id="4" idx="3"/>
            <a:endCxn id="15" idx="3"/>
          </p:cNvCxnSpPr>
          <p:nvPr/>
        </p:nvCxnSpPr>
        <p:spPr>
          <a:xfrm flipH="1">
            <a:off x="10657342" y="605385"/>
            <a:ext cx="1150539" cy="974290"/>
          </a:xfrm>
          <a:prstGeom prst="bentConnector3">
            <a:avLst>
              <a:gd name="adj1" fmla="val -1986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F3E6EC91-CBCF-A44C-8A80-C277F2AA1EDB}"/>
              </a:ext>
            </a:extLst>
          </p:cNvPr>
          <p:cNvCxnSpPr>
            <a:cxnSpLocks/>
            <a:stCxn id="15" idx="3"/>
            <a:endCxn id="23" idx="3"/>
          </p:cNvCxnSpPr>
          <p:nvPr/>
        </p:nvCxnSpPr>
        <p:spPr>
          <a:xfrm flipH="1">
            <a:off x="10627645" y="1579675"/>
            <a:ext cx="29697" cy="1173046"/>
          </a:xfrm>
          <a:prstGeom prst="bentConnector3">
            <a:avLst>
              <a:gd name="adj1" fmla="val -7697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BB451979-616F-A94A-B940-263F2F430879}"/>
              </a:ext>
            </a:extLst>
          </p:cNvPr>
          <p:cNvCxnSpPr>
            <a:cxnSpLocks/>
            <a:stCxn id="23" idx="3"/>
            <a:endCxn id="25" idx="3"/>
          </p:cNvCxnSpPr>
          <p:nvPr/>
        </p:nvCxnSpPr>
        <p:spPr>
          <a:xfrm flipH="1">
            <a:off x="10215685" y="2752721"/>
            <a:ext cx="411960" cy="1441115"/>
          </a:xfrm>
          <a:prstGeom prst="bentConnector3">
            <a:avLst>
              <a:gd name="adj1" fmla="val -5549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2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A05B1-E844-BC49-8263-9A729FA5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C3E7C-228F-D041-BE01-14A490D10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634284" cy="4535633"/>
          </a:xfrm>
        </p:spPr>
        <p:txBody>
          <a:bodyPr>
            <a:normAutofit fontScale="70000" lnSpcReduction="20000"/>
          </a:bodyPr>
          <a:lstStyle/>
          <a:p>
            <a:r>
              <a:rPr lang="en" altLang="zh-CN" dirty="0"/>
              <a:t>CREATE TABLE t01_pv_uv( </a:t>
            </a:r>
            <a:r>
              <a:rPr lang="en" altLang="zh-CN" dirty="0" err="1"/>
              <a:t>report_date</a:t>
            </a:r>
            <a:r>
              <a:rPr lang="en" altLang="zh-CN" dirty="0"/>
              <a:t> datetime primary key, </a:t>
            </a:r>
          </a:p>
          <a:p>
            <a:r>
              <a:rPr lang="en" altLang="zh-CN" dirty="0" err="1"/>
              <a:t>pv</a:t>
            </a:r>
            <a:r>
              <a:rPr lang="en" altLang="zh-CN" dirty="0"/>
              <a:t> </a:t>
            </a:r>
            <a:r>
              <a:rPr lang="en" altLang="zh-CN" dirty="0" err="1"/>
              <a:t>bigint</a:t>
            </a:r>
            <a:r>
              <a:rPr lang="en" altLang="zh-CN" dirty="0"/>
              <a:t>, </a:t>
            </a:r>
          </a:p>
          <a:p>
            <a:r>
              <a:rPr lang="en" altLang="zh-CN" dirty="0" err="1"/>
              <a:t>uv</a:t>
            </a:r>
            <a:r>
              <a:rPr lang="en" altLang="zh-CN" dirty="0"/>
              <a:t> </a:t>
            </a:r>
            <a:r>
              <a:rPr lang="en" altLang="zh-CN" dirty="0" err="1"/>
              <a:t>bigint</a:t>
            </a:r>
            <a:r>
              <a:rPr lang="en" altLang="zh-CN" dirty="0"/>
              <a:t>,</a:t>
            </a:r>
          </a:p>
          <a:p>
            <a:r>
              <a:rPr lang="en" altLang="zh-CN" dirty="0" err="1"/>
              <a:t>nlp_quantity</a:t>
            </a:r>
            <a:r>
              <a:rPr lang="en" altLang="zh-CN" dirty="0"/>
              <a:t> </a:t>
            </a:r>
            <a:r>
              <a:rPr lang="en" altLang="zh-CN" dirty="0" err="1"/>
              <a:t>bigint</a:t>
            </a:r>
            <a:r>
              <a:rPr lang="en" altLang="zh-CN" dirty="0"/>
              <a:t>, </a:t>
            </a:r>
            <a:r>
              <a:rPr lang="en" altLang="zh-CN" dirty="0" err="1"/>
              <a:t>nlp_ratio</a:t>
            </a:r>
            <a:r>
              <a:rPr lang="en" altLang="zh-CN" dirty="0"/>
              <a:t> double, </a:t>
            </a:r>
          </a:p>
          <a:p>
            <a:r>
              <a:rPr lang="en" altLang="zh-CN" dirty="0" err="1"/>
              <a:t>map_quantity</a:t>
            </a:r>
            <a:r>
              <a:rPr lang="en" altLang="zh-CN" dirty="0"/>
              <a:t> </a:t>
            </a:r>
            <a:r>
              <a:rPr lang="en" altLang="zh-CN" dirty="0" err="1"/>
              <a:t>bigint</a:t>
            </a:r>
            <a:r>
              <a:rPr lang="en" altLang="zh-CN" dirty="0"/>
              <a:t>, </a:t>
            </a:r>
            <a:r>
              <a:rPr lang="en" altLang="zh-CN" dirty="0" err="1"/>
              <a:t>map_ratio</a:t>
            </a:r>
            <a:r>
              <a:rPr lang="en" altLang="zh-CN" dirty="0"/>
              <a:t> double, </a:t>
            </a:r>
          </a:p>
          <a:p>
            <a:r>
              <a:rPr lang="en" altLang="zh-CN" dirty="0" err="1"/>
              <a:t>op_quantity</a:t>
            </a:r>
            <a:r>
              <a:rPr lang="en" altLang="zh-CN" dirty="0"/>
              <a:t> </a:t>
            </a:r>
            <a:r>
              <a:rPr lang="en" altLang="zh-CN" dirty="0" err="1"/>
              <a:t>bigint</a:t>
            </a:r>
            <a:r>
              <a:rPr lang="en" altLang="zh-CN" dirty="0"/>
              <a:t>, </a:t>
            </a:r>
            <a:r>
              <a:rPr lang="en" altLang="zh-CN" dirty="0" err="1"/>
              <a:t>op_ratio</a:t>
            </a:r>
            <a:r>
              <a:rPr lang="en" altLang="zh-CN" dirty="0"/>
              <a:t> double, </a:t>
            </a:r>
          </a:p>
          <a:p>
            <a:r>
              <a:rPr lang="en" altLang="zh-CN" dirty="0"/>
              <a:t>inout_1_quantity </a:t>
            </a:r>
            <a:r>
              <a:rPr lang="en" altLang="zh-CN" dirty="0" err="1"/>
              <a:t>bigint</a:t>
            </a:r>
            <a:r>
              <a:rPr lang="en" altLang="zh-CN" dirty="0"/>
              <a:t>, inout_1_ratio double, </a:t>
            </a:r>
          </a:p>
          <a:p>
            <a:r>
              <a:rPr lang="en" altLang="zh-CN" dirty="0"/>
              <a:t>inout0_quantity </a:t>
            </a:r>
            <a:r>
              <a:rPr lang="en" altLang="zh-CN" dirty="0" err="1"/>
              <a:t>bigint</a:t>
            </a:r>
            <a:r>
              <a:rPr lang="en" altLang="zh-CN" dirty="0"/>
              <a:t>, inout0_ratio double, </a:t>
            </a:r>
          </a:p>
          <a:p>
            <a:r>
              <a:rPr lang="en" altLang="zh-CN" dirty="0"/>
              <a:t>inout1_quantity </a:t>
            </a:r>
            <a:r>
              <a:rPr lang="en" altLang="zh-CN" dirty="0" err="1"/>
              <a:t>bigint</a:t>
            </a:r>
            <a:r>
              <a:rPr lang="en" altLang="zh-CN" dirty="0"/>
              <a:t>, inout1_ratio double, </a:t>
            </a:r>
          </a:p>
          <a:p>
            <a:r>
              <a:rPr lang="en" altLang="zh-CN" dirty="0"/>
              <a:t>inout2_quantity </a:t>
            </a:r>
            <a:r>
              <a:rPr lang="en" altLang="zh-CN" dirty="0" err="1"/>
              <a:t>bigint</a:t>
            </a:r>
            <a:r>
              <a:rPr lang="en" altLang="zh-CN" dirty="0"/>
              <a:t>, inout2_ratio double, </a:t>
            </a:r>
          </a:p>
          <a:p>
            <a:r>
              <a:rPr lang="en" altLang="zh-CN" dirty="0"/>
              <a:t>inout3_quantity </a:t>
            </a:r>
            <a:r>
              <a:rPr lang="en" altLang="zh-CN" dirty="0" err="1"/>
              <a:t>bigint</a:t>
            </a:r>
            <a:r>
              <a:rPr lang="en" altLang="zh-CN" dirty="0"/>
              <a:t>, inout3_ratio double, </a:t>
            </a:r>
          </a:p>
          <a:p>
            <a:r>
              <a:rPr lang="en" altLang="zh-CN" dirty="0"/>
              <a:t>cell1_quantity </a:t>
            </a:r>
            <a:r>
              <a:rPr lang="en" altLang="zh-CN" dirty="0" err="1"/>
              <a:t>bigint</a:t>
            </a:r>
            <a:r>
              <a:rPr lang="en" altLang="zh-CN" dirty="0"/>
              <a:t>, cell1_ratio double, </a:t>
            </a:r>
          </a:p>
          <a:p>
            <a:r>
              <a:rPr lang="en" altLang="zh-CN" dirty="0"/>
              <a:t>cell0_quantity </a:t>
            </a:r>
            <a:r>
              <a:rPr lang="en" altLang="zh-CN" dirty="0" err="1"/>
              <a:t>bigint</a:t>
            </a:r>
            <a:r>
              <a:rPr lang="en" altLang="zh-CN" dirty="0"/>
              <a:t>, cell0_ratio double, </a:t>
            </a:r>
          </a:p>
          <a:p>
            <a:r>
              <a:rPr lang="en" altLang="zh-CN" dirty="0" err="1"/>
              <a:t>wf_quantity</a:t>
            </a:r>
            <a:r>
              <a:rPr lang="en" altLang="zh-CN" dirty="0"/>
              <a:t> </a:t>
            </a:r>
            <a:r>
              <a:rPr lang="en" altLang="zh-CN" dirty="0" err="1"/>
              <a:t>bigint</a:t>
            </a:r>
            <a:r>
              <a:rPr lang="en" altLang="zh-CN" dirty="0"/>
              <a:t>, </a:t>
            </a:r>
            <a:r>
              <a:rPr lang="en" altLang="zh-CN" dirty="0" err="1"/>
              <a:t>wf_ratio</a:t>
            </a:r>
            <a:r>
              <a:rPr lang="en" altLang="zh-CN" dirty="0"/>
              <a:t> double, </a:t>
            </a:r>
          </a:p>
          <a:p>
            <a:r>
              <a:rPr lang="en" altLang="zh-CN" dirty="0" err="1"/>
              <a:t>gps_quantity</a:t>
            </a:r>
            <a:r>
              <a:rPr lang="en" altLang="zh-CN" dirty="0"/>
              <a:t> </a:t>
            </a:r>
            <a:r>
              <a:rPr lang="en" altLang="zh-CN" dirty="0" err="1"/>
              <a:t>bigint</a:t>
            </a:r>
            <a:r>
              <a:rPr lang="en" altLang="zh-CN" dirty="0"/>
              <a:t>, </a:t>
            </a:r>
            <a:r>
              <a:rPr lang="en" altLang="zh-CN" dirty="0" err="1"/>
              <a:t>gps_ratio</a:t>
            </a:r>
            <a:r>
              <a:rPr lang="en" altLang="zh-CN" dirty="0"/>
              <a:t> double</a:t>
            </a:r>
          </a:p>
          <a:p>
            <a:r>
              <a:rPr lang="en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8804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>
            <a:extLst>
              <a:ext uri="{FF2B5EF4-FFF2-40B4-BE49-F238E27FC236}">
                <a16:creationId xmlns:a16="http://schemas.microsoft.com/office/drawing/2014/main" id="{982AAE2E-5729-F844-96FD-EBB7926A0BF4}"/>
              </a:ext>
            </a:extLst>
          </p:cNvPr>
          <p:cNvSpPr/>
          <p:nvPr/>
        </p:nvSpPr>
        <p:spPr>
          <a:xfrm>
            <a:off x="1336430" y="3935381"/>
            <a:ext cx="2391507" cy="36933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EEA883-FAA3-5042-B32F-9FEDBFEB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A9923-6C18-7442-81A2-48B25FAE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55"/>
            <a:ext cx="8596668" cy="457434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PV/UV</a:t>
            </a:r>
          </a:p>
          <a:p>
            <a:pPr lvl="1"/>
            <a:r>
              <a:rPr kumimoji="1" lang="zh-CN" altLang="en-US" dirty="0"/>
              <a:t>定位来源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nlp</a:t>
            </a:r>
            <a:r>
              <a:rPr kumimoji="1" lang="en-US" altLang="zh-CN" dirty="0"/>
              <a:t>, map, op</a:t>
            </a:r>
          </a:p>
          <a:p>
            <a:pPr lvl="1"/>
            <a:r>
              <a:rPr kumimoji="1" lang="zh-CN" altLang="en-US" dirty="0"/>
              <a:t>场景</a:t>
            </a:r>
            <a:r>
              <a:rPr kumimoji="1" lang="en-US" altLang="zh-CN" dirty="0"/>
              <a:t>: in, out</a:t>
            </a:r>
          </a:p>
          <a:p>
            <a:pPr lvl="1"/>
            <a:r>
              <a:rPr kumimoji="1" lang="zh-CN" altLang="en-US" dirty="0"/>
              <a:t>定位类型</a:t>
            </a:r>
            <a:r>
              <a:rPr kumimoji="1" lang="en-US" altLang="zh-CN" dirty="0"/>
              <a:t>:</a:t>
            </a:r>
          </a:p>
          <a:p>
            <a:pPr marL="457200" lvl="1" indent="0">
              <a:buNone/>
            </a:pPr>
            <a:r>
              <a:rPr kumimoji="1" lang="en-US" altLang="zh-CN" dirty="0"/>
              <a:t>	cell: </a:t>
            </a:r>
            <a:r>
              <a:rPr kumimoji="1" lang="zh-CN" altLang="en-US" dirty="0"/>
              <a:t>有效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无效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wifi</a:t>
            </a:r>
            <a:r>
              <a:rPr kumimoji="1" lang="en-US" altLang="zh-CN" dirty="0"/>
              <a:t>: </a:t>
            </a:r>
            <a:r>
              <a:rPr kumimoji="1" lang="zh-CN" altLang="en-US" dirty="0"/>
              <a:t>有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GPS: </a:t>
            </a:r>
            <a:r>
              <a:rPr kumimoji="1" lang="zh-CN" altLang="en-US" dirty="0"/>
              <a:t>有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</a:t>
            </a:r>
            <a:endParaRPr kumimoji="1" lang="en-US" altLang="zh-CN" dirty="0"/>
          </a:p>
          <a:p>
            <a:r>
              <a:rPr kumimoji="1" lang="zh-CN" altLang="en-US" dirty="0"/>
              <a:t>成功率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</a:p>
          <a:p>
            <a:pPr lvl="1"/>
            <a:r>
              <a:rPr kumimoji="1" lang="en-US" altLang="zh-CN" dirty="0"/>
              <a:t>cell, </a:t>
            </a:r>
            <a:r>
              <a:rPr kumimoji="1" lang="en-US" altLang="zh-CN" dirty="0" err="1"/>
              <a:t>wifi</a:t>
            </a:r>
            <a:r>
              <a:rPr kumimoji="1" lang="en-US" altLang="zh-CN" dirty="0"/>
              <a:t>, prop, </a:t>
            </a:r>
            <a:r>
              <a:rPr kumimoji="1" lang="en-US" altLang="zh-CN" dirty="0" err="1"/>
              <a:t>fp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cls</a:t>
            </a:r>
            <a:endParaRPr kumimoji="1" lang="en-US" altLang="zh-CN" dirty="0"/>
          </a:p>
          <a:p>
            <a:r>
              <a:rPr kumimoji="1" lang="zh-CN" altLang="en-US" dirty="0"/>
              <a:t>精度 </a:t>
            </a:r>
            <a:r>
              <a:rPr kumimoji="1" lang="en-US" altLang="zh-CN" dirty="0"/>
              <a:t>/ accuracy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</a:p>
          <a:p>
            <a:pPr lvl="1"/>
            <a:r>
              <a:rPr kumimoji="1" lang="en-US" altLang="zh-CN" dirty="0"/>
              <a:t>cell, </a:t>
            </a:r>
            <a:r>
              <a:rPr kumimoji="1" lang="en-US" altLang="zh-CN" dirty="0" err="1"/>
              <a:t>wifi</a:t>
            </a:r>
            <a:r>
              <a:rPr kumimoji="1" lang="en-US" altLang="zh-CN" dirty="0"/>
              <a:t>, prop, </a:t>
            </a:r>
            <a:r>
              <a:rPr kumimoji="1" lang="en-US" altLang="zh-CN" dirty="0" err="1"/>
              <a:t>fp</a:t>
            </a:r>
            <a:endParaRPr kumimoji="1" lang="zh-CN" altLang="en-US" dirty="0"/>
          </a:p>
        </p:txBody>
      </p: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E4ECBC69-E697-8E41-A203-7BEEAB1DC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922203"/>
              </p:ext>
            </p:extLst>
          </p:nvPr>
        </p:nvGraphicFramePr>
        <p:xfrm>
          <a:off x="3919033" y="1031435"/>
          <a:ext cx="812800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654">
                  <a:extLst>
                    <a:ext uri="{9D8B030D-6E8A-4147-A177-3AD203B41FA5}">
                      <a16:colId xmlns:a16="http://schemas.microsoft.com/office/drawing/2014/main" val="170781005"/>
                    </a:ext>
                  </a:extLst>
                </a:gridCol>
                <a:gridCol w="1531363">
                  <a:extLst>
                    <a:ext uri="{9D8B030D-6E8A-4147-A177-3AD203B41FA5}">
                      <a16:colId xmlns:a16="http://schemas.microsoft.com/office/drawing/2014/main" val="2491407643"/>
                    </a:ext>
                  </a:extLst>
                </a:gridCol>
                <a:gridCol w="1049465">
                  <a:extLst>
                    <a:ext uri="{9D8B030D-6E8A-4147-A177-3AD203B41FA5}">
                      <a16:colId xmlns:a16="http://schemas.microsoft.com/office/drawing/2014/main" val="655374150"/>
                    </a:ext>
                  </a:extLst>
                </a:gridCol>
                <a:gridCol w="1049465">
                  <a:extLst>
                    <a:ext uri="{9D8B030D-6E8A-4147-A177-3AD203B41FA5}">
                      <a16:colId xmlns:a16="http://schemas.microsoft.com/office/drawing/2014/main" val="563081962"/>
                    </a:ext>
                  </a:extLst>
                </a:gridCol>
                <a:gridCol w="1006630">
                  <a:extLst>
                    <a:ext uri="{9D8B030D-6E8A-4147-A177-3AD203B41FA5}">
                      <a16:colId xmlns:a16="http://schemas.microsoft.com/office/drawing/2014/main" val="2492577545"/>
                    </a:ext>
                  </a:extLst>
                </a:gridCol>
                <a:gridCol w="891212">
                  <a:extLst>
                    <a:ext uri="{9D8B030D-6E8A-4147-A177-3AD203B41FA5}">
                      <a16:colId xmlns:a16="http://schemas.microsoft.com/office/drawing/2014/main" val="1932570375"/>
                    </a:ext>
                  </a:extLst>
                </a:gridCol>
                <a:gridCol w="891212">
                  <a:extLst>
                    <a:ext uri="{9D8B030D-6E8A-4147-A177-3AD203B41FA5}">
                      <a16:colId xmlns:a16="http://schemas.microsoft.com/office/drawing/2014/main" val="62793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Report-date/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city 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(all, main, other)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scope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(all, valid)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8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32122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24B59493-A69B-A140-BE28-C82743CDA1D3}"/>
              </a:ext>
            </a:extLst>
          </p:cNvPr>
          <p:cNvSpPr txBox="1"/>
          <p:nvPr/>
        </p:nvSpPr>
        <p:spPr>
          <a:xfrm>
            <a:off x="7465494" y="2613604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T02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gps</a:t>
            </a:r>
            <a:r>
              <a:rPr kumimoji="1" lang="en-US" altLang="zh-CN" dirty="0"/>
              <a:t>-detail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76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B8788-CC3E-7242-A953-FE8C83B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33DDE-D2E0-2542-9F3E-C21693EB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CREATE TABLE t02_gps_source( </a:t>
            </a:r>
            <a:r>
              <a:rPr lang="en" altLang="zh-CN" dirty="0" err="1"/>
              <a:t>report_date</a:t>
            </a:r>
            <a:r>
              <a:rPr lang="en" altLang="zh-CN" dirty="0"/>
              <a:t> datetime, </a:t>
            </a:r>
          </a:p>
          <a:p>
            <a:r>
              <a:rPr lang="en" altLang="zh-CN" dirty="0"/>
              <a:t>city varchar(10),</a:t>
            </a:r>
          </a:p>
          <a:p>
            <a:r>
              <a:rPr lang="en" altLang="zh-CN" dirty="0"/>
              <a:t>scope varchar(10),</a:t>
            </a:r>
          </a:p>
          <a:p>
            <a:r>
              <a:rPr lang="en" altLang="zh-CN" dirty="0" err="1"/>
              <a:t>nlp_quantity</a:t>
            </a:r>
            <a:r>
              <a:rPr lang="en" altLang="zh-CN" dirty="0"/>
              <a:t> </a:t>
            </a:r>
            <a:r>
              <a:rPr lang="en" altLang="zh-CN" dirty="0" err="1"/>
              <a:t>bigint</a:t>
            </a:r>
            <a:r>
              <a:rPr lang="en" altLang="zh-CN" dirty="0"/>
              <a:t>, </a:t>
            </a:r>
            <a:r>
              <a:rPr lang="en" altLang="zh-CN" dirty="0" err="1"/>
              <a:t>nlp_ratio</a:t>
            </a:r>
            <a:r>
              <a:rPr lang="en" altLang="zh-CN" dirty="0"/>
              <a:t> double, </a:t>
            </a:r>
          </a:p>
          <a:p>
            <a:r>
              <a:rPr lang="en" altLang="zh-CN" dirty="0" err="1"/>
              <a:t>map_quantity</a:t>
            </a:r>
            <a:r>
              <a:rPr lang="en" altLang="zh-CN" dirty="0"/>
              <a:t> </a:t>
            </a:r>
            <a:r>
              <a:rPr lang="en" altLang="zh-CN" dirty="0" err="1"/>
              <a:t>bigint</a:t>
            </a:r>
            <a:r>
              <a:rPr lang="en" altLang="zh-CN" dirty="0"/>
              <a:t>, </a:t>
            </a:r>
            <a:r>
              <a:rPr lang="en" altLang="zh-CN" dirty="0" err="1"/>
              <a:t>map_ratio</a:t>
            </a:r>
            <a:r>
              <a:rPr lang="en" altLang="zh-CN" dirty="0"/>
              <a:t> double, </a:t>
            </a:r>
          </a:p>
          <a:p>
            <a:r>
              <a:rPr lang="en" altLang="zh-CN" dirty="0" err="1"/>
              <a:t>op_quantity</a:t>
            </a:r>
            <a:r>
              <a:rPr lang="en" altLang="zh-CN" dirty="0"/>
              <a:t> </a:t>
            </a:r>
            <a:r>
              <a:rPr lang="en" altLang="zh-CN" dirty="0" err="1"/>
              <a:t>bigint</a:t>
            </a:r>
            <a:r>
              <a:rPr lang="en" altLang="zh-CN" dirty="0"/>
              <a:t>, </a:t>
            </a:r>
            <a:r>
              <a:rPr lang="en" altLang="zh-CN" dirty="0" err="1"/>
              <a:t>op_ratio</a:t>
            </a:r>
            <a:r>
              <a:rPr lang="en" altLang="zh-CN" dirty="0"/>
              <a:t> double, </a:t>
            </a:r>
          </a:p>
          <a:p>
            <a:r>
              <a:rPr lang="en" altLang="zh-CN" dirty="0" err="1"/>
              <a:t>total_quantity</a:t>
            </a:r>
            <a:r>
              <a:rPr lang="en" altLang="zh-CN" dirty="0"/>
              <a:t> </a:t>
            </a:r>
            <a:r>
              <a:rPr lang="en" altLang="zh-CN" dirty="0" err="1"/>
              <a:t>bigint</a:t>
            </a:r>
            <a:r>
              <a:rPr lang="en" altLang="zh-CN" dirty="0"/>
              <a:t>, </a:t>
            </a:r>
          </a:p>
          <a:p>
            <a:r>
              <a:rPr lang="en" altLang="zh-CN" dirty="0"/>
              <a:t>primary key (</a:t>
            </a:r>
            <a:r>
              <a:rPr lang="en" altLang="zh-CN" dirty="0" err="1"/>
              <a:t>report_date</a:t>
            </a:r>
            <a:r>
              <a:rPr lang="en" altLang="zh-CN" dirty="0"/>
              <a:t>, city, scope)</a:t>
            </a:r>
          </a:p>
          <a:p>
            <a:r>
              <a:rPr lang="en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0264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>
            <a:extLst>
              <a:ext uri="{FF2B5EF4-FFF2-40B4-BE49-F238E27FC236}">
                <a16:creationId xmlns:a16="http://schemas.microsoft.com/office/drawing/2014/main" id="{982AAE2E-5729-F844-96FD-EBB7926A0BF4}"/>
              </a:ext>
            </a:extLst>
          </p:cNvPr>
          <p:cNvSpPr/>
          <p:nvPr/>
        </p:nvSpPr>
        <p:spPr>
          <a:xfrm>
            <a:off x="1041010" y="4262511"/>
            <a:ext cx="2489981" cy="46423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EEA883-FAA3-5042-B32F-9FEDBFEB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A9923-6C18-7442-81A2-48B25FAE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55"/>
            <a:ext cx="8596668" cy="457434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PV/UV</a:t>
            </a:r>
          </a:p>
          <a:p>
            <a:pPr lvl="1"/>
            <a:r>
              <a:rPr kumimoji="1" lang="zh-CN" altLang="en-US" dirty="0"/>
              <a:t>定位来源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nlp</a:t>
            </a:r>
            <a:r>
              <a:rPr kumimoji="1" lang="en-US" altLang="zh-CN" dirty="0"/>
              <a:t>, map, op</a:t>
            </a:r>
          </a:p>
          <a:p>
            <a:pPr lvl="1"/>
            <a:r>
              <a:rPr kumimoji="1" lang="zh-CN" altLang="en-US" dirty="0"/>
              <a:t>场景</a:t>
            </a:r>
            <a:r>
              <a:rPr kumimoji="1" lang="en-US" altLang="zh-CN" dirty="0"/>
              <a:t>: in, out</a:t>
            </a:r>
          </a:p>
          <a:p>
            <a:pPr lvl="1"/>
            <a:r>
              <a:rPr kumimoji="1" lang="zh-CN" altLang="en-US" dirty="0"/>
              <a:t>定位类型</a:t>
            </a:r>
            <a:r>
              <a:rPr kumimoji="1" lang="en-US" altLang="zh-CN" dirty="0"/>
              <a:t>:</a:t>
            </a:r>
          </a:p>
          <a:p>
            <a:pPr marL="457200" lvl="1" indent="0">
              <a:buNone/>
            </a:pPr>
            <a:r>
              <a:rPr kumimoji="1" lang="en-US" altLang="zh-CN" dirty="0"/>
              <a:t>	cell: </a:t>
            </a:r>
            <a:r>
              <a:rPr kumimoji="1" lang="zh-CN" altLang="en-US" dirty="0"/>
              <a:t>有效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无效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wifi</a:t>
            </a:r>
            <a:r>
              <a:rPr kumimoji="1" lang="en-US" altLang="zh-CN" dirty="0"/>
              <a:t>: </a:t>
            </a:r>
            <a:r>
              <a:rPr kumimoji="1" lang="zh-CN" altLang="en-US" dirty="0"/>
              <a:t>有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GPS: </a:t>
            </a:r>
            <a:r>
              <a:rPr kumimoji="1" lang="zh-CN" altLang="en-US" dirty="0"/>
              <a:t>有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无</a:t>
            </a:r>
            <a:endParaRPr kumimoji="1" lang="en-US" altLang="zh-CN" dirty="0"/>
          </a:p>
          <a:p>
            <a:r>
              <a:rPr kumimoji="1" lang="zh-CN" altLang="en-US" dirty="0"/>
              <a:t>成功率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</a:p>
          <a:p>
            <a:pPr lvl="1"/>
            <a:r>
              <a:rPr kumimoji="1" lang="en-US" altLang="zh-CN" dirty="0"/>
              <a:t>cell, </a:t>
            </a:r>
            <a:r>
              <a:rPr kumimoji="1" lang="en-US" altLang="zh-CN" dirty="0" err="1"/>
              <a:t>wifi</a:t>
            </a:r>
            <a:r>
              <a:rPr kumimoji="1" lang="en-US" altLang="zh-CN" dirty="0"/>
              <a:t>, prop, </a:t>
            </a:r>
            <a:r>
              <a:rPr kumimoji="1" lang="en-US" altLang="zh-CN" dirty="0" err="1"/>
              <a:t>fp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cls</a:t>
            </a:r>
            <a:endParaRPr kumimoji="1" lang="en-US" altLang="zh-CN" dirty="0"/>
          </a:p>
          <a:p>
            <a:r>
              <a:rPr kumimoji="1" lang="zh-CN" altLang="en-US" dirty="0"/>
              <a:t>精度 </a:t>
            </a:r>
            <a:r>
              <a:rPr kumimoji="1" lang="en-US" altLang="zh-CN" dirty="0"/>
              <a:t>/ accuracy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</a:p>
          <a:p>
            <a:pPr lvl="1"/>
            <a:r>
              <a:rPr kumimoji="1" lang="en-US" altLang="zh-CN" dirty="0"/>
              <a:t>cell, </a:t>
            </a:r>
            <a:r>
              <a:rPr kumimoji="1" lang="en-US" altLang="zh-CN" dirty="0" err="1"/>
              <a:t>wifi</a:t>
            </a:r>
            <a:r>
              <a:rPr kumimoji="1" lang="en-US" altLang="zh-CN" dirty="0"/>
              <a:t>, prop, </a:t>
            </a:r>
            <a:r>
              <a:rPr kumimoji="1" lang="en-US" altLang="zh-CN" dirty="0" err="1"/>
              <a:t>fp</a:t>
            </a:r>
            <a:endParaRPr kumimoji="1" lang="zh-CN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34AE8338-18AF-5B45-9094-9D285F151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090581"/>
              </p:ext>
            </p:extLst>
          </p:nvPr>
        </p:nvGraphicFramePr>
        <p:xfrm>
          <a:off x="3947171" y="305816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779">
                  <a:extLst>
                    <a:ext uri="{9D8B030D-6E8A-4147-A177-3AD203B41FA5}">
                      <a16:colId xmlns:a16="http://schemas.microsoft.com/office/drawing/2014/main" val="170781005"/>
                    </a:ext>
                  </a:extLst>
                </a:gridCol>
                <a:gridCol w="1327875">
                  <a:extLst>
                    <a:ext uri="{9D8B030D-6E8A-4147-A177-3AD203B41FA5}">
                      <a16:colId xmlns:a16="http://schemas.microsoft.com/office/drawing/2014/main" val="563081962"/>
                    </a:ext>
                  </a:extLst>
                </a:gridCol>
                <a:gridCol w="1392701">
                  <a:extLst>
                    <a:ext uri="{9D8B030D-6E8A-4147-A177-3AD203B41FA5}">
                      <a16:colId xmlns:a16="http://schemas.microsoft.com/office/drawing/2014/main" val="3384739554"/>
                    </a:ext>
                  </a:extLst>
                </a:gridCol>
                <a:gridCol w="1223889">
                  <a:extLst>
                    <a:ext uri="{9D8B030D-6E8A-4147-A177-3AD203B41FA5}">
                      <a16:colId xmlns:a16="http://schemas.microsoft.com/office/drawing/2014/main" val="2492577545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683730407"/>
                    </a:ext>
                  </a:extLst>
                </a:gridCol>
                <a:gridCol w="849152">
                  <a:extLst>
                    <a:ext uri="{9D8B030D-6E8A-4147-A177-3AD203B41FA5}">
                      <a16:colId xmlns:a16="http://schemas.microsoft.com/office/drawing/2014/main" val="536424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Report-date/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cell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wifi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8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3212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F2109CF-3076-C24A-AE1E-D81CEE23F187}"/>
              </a:ext>
            </a:extLst>
          </p:cNvPr>
          <p:cNvSpPr txBox="1"/>
          <p:nvPr/>
        </p:nvSpPr>
        <p:spPr>
          <a:xfrm>
            <a:off x="7362955" y="3961227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T03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success-rate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07483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{7AB5AF45-6D0C-B54A-B2DB-8E7940AC7548}tf10001060</Template>
  <TotalTime>9781</TotalTime>
  <Words>1043</Words>
  <Application>Microsoft Macintosh PowerPoint</Application>
  <PresentationFormat>宽屏</PresentationFormat>
  <Paragraphs>214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Arial</vt:lpstr>
      <vt:lpstr>Trebuchet MS</vt:lpstr>
      <vt:lpstr>Wingdings 3</vt:lpstr>
      <vt:lpstr>平面</vt:lpstr>
      <vt:lpstr>报表数据库设计与实现</vt:lpstr>
      <vt:lpstr>基本概要</vt:lpstr>
      <vt:lpstr>基本概要</vt:lpstr>
      <vt:lpstr>基本概要</vt:lpstr>
      <vt:lpstr>基本概要</vt:lpstr>
      <vt:lpstr>PowerPoint 演示文稿</vt:lpstr>
      <vt:lpstr>基本概要</vt:lpstr>
      <vt:lpstr>PowerPoint 演示文稿</vt:lpstr>
      <vt:lpstr>基本概要</vt:lpstr>
      <vt:lpstr>PowerPoint 演示文稿</vt:lpstr>
      <vt:lpstr>基本概要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概率建库串讲</dc:title>
  <dc:creator>Microsoft Office User</dc:creator>
  <cp:lastModifiedBy>Microsoft Office User</cp:lastModifiedBy>
  <cp:revision>487</cp:revision>
  <dcterms:created xsi:type="dcterms:W3CDTF">2021-11-10T02:19:09Z</dcterms:created>
  <dcterms:modified xsi:type="dcterms:W3CDTF">2021-12-02T10:00:42Z</dcterms:modified>
</cp:coreProperties>
</file>