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530" r:id="rId5"/>
    <p:sldId id="534" r:id="rId6"/>
    <p:sldId id="538" r:id="rId7"/>
    <p:sldId id="54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A2E3A-5CD1-4710-B832-3CA064A3367A}" v="65" dt="2024-08-01T16:12:15.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01" autoAdjust="0"/>
  </p:normalViewPr>
  <p:slideViewPr>
    <p:cSldViewPr snapToGrid="0">
      <p:cViewPr varScale="1">
        <p:scale>
          <a:sx n="71" d="100"/>
          <a:sy n="71" d="100"/>
        </p:scale>
        <p:origin x="47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takeaways here….We have our overall big picture numbers, but then by company size we can see a few things. Listed are medians and maxes. While some of the maxes fall within range, we can see our larger dots as outliers. Our large company max is actually an outlier, so we know for projections, that is not a realistic wage…competitive yes, but not realistic. </a:t>
            </a:r>
            <a:br>
              <a:rPr lang="en-US" dirty="0"/>
            </a:br>
            <a:r>
              <a:rPr lang="en-US" dirty="0"/>
              <a:t>Looking upon company growth, going into a medium sized company, the majority of employees are mid and senior level.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60359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from a small company to a medium company, these are the top 5 positions and the salaries associated with experience levels, adjusted for inflation.</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330689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Salary projections:</a:t>
            </a:r>
            <a:br>
              <a:rPr lang="en-US" dirty="0"/>
            </a:br>
            <a:r>
              <a:rPr lang="en-US" dirty="0"/>
              <a:t>competitive &amp; growing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Melissa Nooney</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1656588" y="153678"/>
            <a:ext cx="8878824" cy="1069848"/>
          </a:xfrm>
        </p:spPr>
        <p:txBody>
          <a:bodyPr/>
          <a:lstStyle/>
          <a:p>
            <a:r>
              <a:rPr lang="en-US" sz="5400" dirty="0"/>
              <a:t>Breakdowns</a:t>
            </a:r>
          </a:p>
        </p:txBody>
      </p:sp>
      <p:pic>
        <p:nvPicPr>
          <p:cNvPr id="30" name="Picture 29" descr="A graph of a company&#10;&#10;Description automatically generated with medium confidence">
            <a:extLst>
              <a:ext uri="{FF2B5EF4-FFF2-40B4-BE49-F238E27FC236}">
                <a16:creationId xmlns:a16="http://schemas.microsoft.com/office/drawing/2014/main" id="{C1CCAB82-D8C4-C6EF-6176-71FB9DA3724C}"/>
              </a:ext>
            </a:extLst>
          </p:cNvPr>
          <p:cNvPicPr>
            <a:picLocks noChangeAspect="1"/>
          </p:cNvPicPr>
          <p:nvPr/>
        </p:nvPicPr>
        <p:blipFill>
          <a:blip r:embed="rId3"/>
          <a:stretch>
            <a:fillRect/>
          </a:stretch>
        </p:blipFill>
        <p:spPr>
          <a:xfrm>
            <a:off x="6656439" y="2125885"/>
            <a:ext cx="5535561" cy="4715819"/>
          </a:xfrm>
          <a:prstGeom prst="rect">
            <a:avLst/>
          </a:prstGeom>
        </p:spPr>
      </p:pic>
      <p:sp>
        <p:nvSpPr>
          <p:cNvPr id="32" name="TextBox 31">
            <a:extLst>
              <a:ext uri="{FF2B5EF4-FFF2-40B4-BE49-F238E27FC236}">
                <a16:creationId xmlns:a16="http://schemas.microsoft.com/office/drawing/2014/main" id="{15F39143-F8D7-3E85-EE1C-E246B27A94A8}"/>
              </a:ext>
            </a:extLst>
          </p:cNvPr>
          <p:cNvSpPr txBox="1"/>
          <p:nvPr/>
        </p:nvSpPr>
        <p:spPr>
          <a:xfrm>
            <a:off x="7826477" y="1600278"/>
            <a:ext cx="3195484" cy="738664"/>
          </a:xfrm>
          <a:prstGeom prst="rect">
            <a:avLst/>
          </a:prstGeom>
          <a:noFill/>
        </p:spPr>
        <p:txBody>
          <a:bodyPr wrap="square" rtlCol="0">
            <a:spAutoFit/>
          </a:bodyPr>
          <a:lstStyle/>
          <a:p>
            <a:pPr algn="ctr"/>
            <a:r>
              <a:rPr lang="en-US" sz="2400" b="1" dirty="0">
                <a:solidFill>
                  <a:schemeClr val="bg1"/>
                </a:solidFill>
              </a:rPr>
              <a:t>2022 Salary Majorities</a:t>
            </a:r>
          </a:p>
          <a:p>
            <a:pPr algn="ctr"/>
            <a:endParaRPr lang="en-US" dirty="0">
              <a:solidFill>
                <a:schemeClr val="bg1"/>
              </a:solidFill>
            </a:endParaRPr>
          </a:p>
        </p:txBody>
      </p:sp>
      <p:pic>
        <p:nvPicPr>
          <p:cNvPr id="6" name="Picture 5" descr="A graph of different colored bars">
            <a:extLst>
              <a:ext uri="{FF2B5EF4-FFF2-40B4-BE49-F238E27FC236}">
                <a16:creationId xmlns:a16="http://schemas.microsoft.com/office/drawing/2014/main" id="{435657A3-C440-7463-A442-C1DCD12029AE}"/>
              </a:ext>
            </a:extLst>
          </p:cNvPr>
          <p:cNvPicPr>
            <a:picLocks noChangeAspect="1"/>
          </p:cNvPicPr>
          <p:nvPr/>
        </p:nvPicPr>
        <p:blipFill>
          <a:blip r:embed="rId4"/>
          <a:stretch>
            <a:fillRect/>
          </a:stretch>
        </p:blipFill>
        <p:spPr>
          <a:xfrm>
            <a:off x="0" y="2573854"/>
            <a:ext cx="6534529" cy="4130468"/>
          </a:xfrm>
          <a:prstGeom prst="rect">
            <a:avLst/>
          </a:prstGeom>
        </p:spPr>
      </p:pic>
      <p:sp>
        <p:nvSpPr>
          <p:cNvPr id="3" name="TextBox 2">
            <a:extLst>
              <a:ext uri="{FF2B5EF4-FFF2-40B4-BE49-F238E27FC236}">
                <a16:creationId xmlns:a16="http://schemas.microsoft.com/office/drawing/2014/main" id="{4E481615-1E23-7060-BAAB-226B7E23AB3F}"/>
              </a:ext>
            </a:extLst>
          </p:cNvPr>
          <p:cNvSpPr txBox="1"/>
          <p:nvPr/>
        </p:nvSpPr>
        <p:spPr>
          <a:xfrm>
            <a:off x="1250814" y="1938832"/>
            <a:ext cx="4032899" cy="461665"/>
          </a:xfrm>
          <a:prstGeom prst="rect">
            <a:avLst/>
          </a:prstGeom>
          <a:noFill/>
        </p:spPr>
        <p:txBody>
          <a:bodyPr wrap="none" rtlCol="0">
            <a:spAutoFit/>
          </a:bodyPr>
          <a:lstStyle/>
          <a:p>
            <a:r>
              <a:rPr lang="en-US" sz="2400" b="1" dirty="0">
                <a:solidFill>
                  <a:schemeClr val="bg1"/>
                </a:solidFill>
              </a:rPr>
              <a:t>Overall Picture of Past Salaries</a:t>
            </a:r>
          </a:p>
        </p:txBody>
      </p:sp>
    </p:spTree>
    <p:extLst>
      <p:ext uri="{BB962C8B-B14F-4D97-AF65-F5344CB8AC3E}">
        <p14:creationId xmlns:p14="http://schemas.microsoft.com/office/powerpoint/2010/main" val="5484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Salary recommendations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Current Needs: *</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765420"/>
            <a:ext cx="3621024" cy="3425067"/>
          </a:xfrm>
        </p:spPr>
        <p:txBody>
          <a:bodyPr/>
          <a:lstStyle/>
          <a:p>
            <a:r>
              <a:rPr lang="en-US" dirty="0"/>
              <a:t>As a small company to stay competitive, these are your recommended pay ranges:</a:t>
            </a:r>
          </a:p>
          <a:p>
            <a:r>
              <a:rPr lang="en-US" dirty="0"/>
              <a:t>Entry:</a:t>
            </a:r>
            <a:br>
              <a:rPr lang="en-US" dirty="0"/>
            </a:br>
            <a:r>
              <a:rPr lang="en-US" dirty="0"/>
              <a:t>	$49k - $133k / $80k avg</a:t>
            </a:r>
          </a:p>
          <a:p>
            <a:r>
              <a:rPr lang="en-US" dirty="0"/>
              <a:t>Mid-Level:</a:t>
            </a:r>
          </a:p>
          <a:p>
            <a:pPr marL="0" indent="0">
              <a:buNone/>
            </a:pPr>
            <a:r>
              <a:rPr lang="en-US" dirty="0"/>
              <a:t>	 $62k- $102k/ $89k avg</a:t>
            </a:r>
          </a:p>
          <a:p>
            <a:r>
              <a:rPr lang="en-US" dirty="0"/>
              <a:t>Senior:</a:t>
            </a:r>
          </a:p>
          <a:p>
            <a:pPr marL="0" indent="0">
              <a:buNone/>
            </a:pPr>
            <a:r>
              <a:rPr lang="en-US" dirty="0"/>
              <a:t>	$104k - $146k/ $109 avg</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6247810" y="2185416"/>
            <a:ext cx="4407998" cy="493776"/>
          </a:xfrm>
        </p:spPr>
        <p:txBody>
          <a:bodyPr/>
          <a:lstStyle/>
          <a:p>
            <a:r>
              <a:rPr lang="en-US" dirty="0"/>
              <a:t>Inflation and Cost of Living</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6247809" y="2765419"/>
            <a:ext cx="3621023" cy="3425067"/>
          </a:xfrm>
        </p:spPr>
        <p:txBody>
          <a:bodyPr/>
          <a:lstStyle/>
          <a:p>
            <a:r>
              <a:rPr lang="en-US" dirty="0"/>
              <a:t>Inflation rates for 2023: 4.1% average</a:t>
            </a:r>
          </a:p>
          <a:p>
            <a:r>
              <a:rPr lang="en-US" dirty="0"/>
              <a:t>Inflation rates 2024: 2.4% projected</a:t>
            </a:r>
          </a:p>
          <a:p>
            <a:endParaRPr lang="en-US" dirty="0"/>
          </a:p>
          <a:p>
            <a:r>
              <a:rPr lang="en-US" dirty="0"/>
              <a:t>Cost of Living Adjustment 2024: 8.7% expected</a:t>
            </a:r>
          </a:p>
          <a:p>
            <a:endParaRPr lang="en-US" dirty="0"/>
          </a:p>
          <a:p>
            <a:r>
              <a:rPr lang="en-US" dirty="0"/>
              <a:t>To stay competitive, you must increase salaries by a total of 15.2% from 2022 rates</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*adjusted for 15.2%</a:t>
            </a:r>
          </a:p>
        </p:txBody>
      </p:sp>
    </p:spTree>
    <p:extLst>
      <p:ext uri="{BB962C8B-B14F-4D97-AF65-F5344CB8AC3E}">
        <p14:creationId xmlns:p14="http://schemas.microsoft.com/office/powerpoint/2010/main" val="76521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Team growth</a:t>
            </a:r>
            <a:br>
              <a:rPr lang="en-US" dirty="0"/>
            </a:br>
            <a:r>
              <a:rPr lang="en-US" dirty="0"/>
              <a:t>Top 5 positions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85" name="Picture Placeholder 84" descr="Programmer female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a:xfrm>
            <a:off x="1583555" y="2980517"/>
            <a:ext cx="713074" cy="713074"/>
          </a:xfrm>
        </p:spPr>
      </p:pic>
      <p:pic>
        <p:nvPicPr>
          <p:cNvPr id="86" name="Picture Placeholder 85" descr="Scientific Though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a:stretch/>
        </p:blipFill>
        <p:spPr/>
      </p:pic>
      <p:pic>
        <p:nvPicPr>
          <p:cNvPr id="87" name="Picture Placeholder 86" descr="Bar graph with upward trend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p:blipFill>
        <p:spPr/>
      </p:pic>
      <p:pic>
        <p:nvPicPr>
          <p:cNvPr id="88" name="Picture Placeholder 87" descr="Artificial Intelligence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a:blip r:embed="rId9">
            <a:extLst>
              <a:ext uri="{96DAC541-7B7A-43D3-8B79-37D633B846F1}">
                <asvg:svgBlip xmlns:asvg="http://schemas.microsoft.com/office/drawing/2016/SVG/main" r:embed="rId10"/>
              </a:ext>
            </a:extLst>
          </a:blip>
          <a:srcRect/>
          <a:stretch/>
        </p:blipFill>
        <p:spPr/>
      </p:pic>
      <p:pic>
        <p:nvPicPr>
          <p:cNvPr id="90" name="Picture Placeholder 89" descr="Construction worker male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a:blip r:embed="rId11">
            <a:extLst>
              <a:ext uri="{96DAC541-7B7A-43D3-8B79-37D633B846F1}">
                <asvg:svgBlip xmlns:asvg="http://schemas.microsoft.com/office/drawing/2016/SVG/main" r:embed="rId12"/>
              </a:ext>
            </a:extLst>
          </a:blip>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072051" y="3774186"/>
            <a:ext cx="1736082" cy="466344"/>
          </a:xfrm>
        </p:spPr>
        <p:txBody>
          <a:bodyPr/>
          <a:lstStyle/>
          <a:p>
            <a:r>
              <a:rPr lang="en-US" dirty="0"/>
              <a:t>Data Engineer</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207530" y="3813048"/>
            <a:ext cx="1362456" cy="466344"/>
          </a:xfrm>
        </p:spPr>
        <p:txBody>
          <a:bodyPr/>
          <a:lstStyle/>
          <a:p>
            <a:pPr lvl="0"/>
            <a:r>
              <a:rPr lang="en-US" dirty="0"/>
              <a:t>Data Scientist</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a:xfrm>
            <a:off x="5514908" y="3774186"/>
            <a:ext cx="1362456" cy="466344"/>
          </a:xfrm>
        </p:spPr>
        <p:txBody>
          <a:bodyPr/>
          <a:lstStyle/>
          <a:p>
            <a:pPr lvl="0"/>
            <a:r>
              <a:rPr lang="en-US" dirty="0"/>
              <a:t>Data Analyst</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a:xfrm>
            <a:off x="7479792" y="3768807"/>
            <a:ext cx="1362456" cy="466344"/>
          </a:xfrm>
        </p:spPr>
        <p:txBody>
          <a:bodyPr/>
          <a:lstStyle/>
          <a:p>
            <a:pPr lvl="0"/>
            <a:r>
              <a:rPr lang="en-US" dirty="0"/>
              <a:t>Machine Learning Engineer</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a:xfrm>
            <a:off x="9692640" y="3811997"/>
            <a:ext cx="1362456" cy="466344"/>
          </a:xfrm>
        </p:spPr>
        <p:txBody>
          <a:bodyPr/>
          <a:lstStyle/>
          <a:p>
            <a:pPr lvl="0"/>
            <a:r>
              <a:rPr lang="en-US" dirty="0"/>
              <a:t>Data Architect</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257300" y="4611266"/>
            <a:ext cx="1362456" cy="740664"/>
          </a:xfrm>
        </p:spPr>
        <p:txBody>
          <a:bodyPr/>
          <a:lstStyle/>
          <a:p>
            <a:r>
              <a:rPr lang="en-US" dirty="0"/>
              <a:t>MIDLEVEL</a:t>
            </a:r>
          </a:p>
          <a:p>
            <a:r>
              <a:rPr lang="en-US" dirty="0"/>
              <a:t>$76K-$113K</a:t>
            </a:r>
            <a:br>
              <a:rPr lang="en-US" dirty="0"/>
            </a:br>
            <a:r>
              <a:rPr lang="en-US" dirty="0"/>
              <a:t>AVG: $90K</a:t>
            </a:r>
          </a:p>
          <a:p>
            <a:endParaRPr lang="en-US" dirty="0"/>
          </a:p>
          <a:p>
            <a:r>
              <a:rPr lang="en-US" dirty="0"/>
              <a:t>SENIOR</a:t>
            </a:r>
          </a:p>
          <a:p>
            <a:r>
              <a:rPr lang="en-US" dirty="0"/>
              <a:t>$125K-$184K</a:t>
            </a:r>
          </a:p>
          <a:p>
            <a:r>
              <a:rPr lang="en-US" dirty="0"/>
              <a:t>AVG: $156K</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11296" y="4611266"/>
            <a:ext cx="1362456" cy="740664"/>
          </a:xfrm>
        </p:spPr>
        <p:txBody>
          <a:bodyPr/>
          <a:lstStyle/>
          <a:p>
            <a:r>
              <a:rPr lang="en-US" dirty="0"/>
              <a:t>MIDLEVEL</a:t>
            </a:r>
          </a:p>
          <a:p>
            <a:r>
              <a:rPr lang="en-US" dirty="0"/>
              <a:t>$83K-150K</a:t>
            </a:r>
            <a:br>
              <a:rPr lang="en-US" dirty="0"/>
            </a:br>
            <a:r>
              <a:rPr lang="en-US" dirty="0"/>
              <a:t>AVG: $115K</a:t>
            </a:r>
          </a:p>
          <a:p>
            <a:endParaRPr lang="en-US" dirty="0"/>
          </a:p>
          <a:p>
            <a:r>
              <a:rPr lang="en-US" dirty="0"/>
              <a:t>SENIOR</a:t>
            </a:r>
          </a:p>
          <a:p>
            <a:r>
              <a:rPr lang="en-US" dirty="0"/>
              <a:t>$146K-$212K</a:t>
            </a:r>
          </a:p>
          <a:p>
            <a:r>
              <a:rPr lang="en-US" dirty="0"/>
              <a:t>AVG: $167K</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765292" y="4611266"/>
            <a:ext cx="1362456" cy="740664"/>
          </a:xfrm>
        </p:spPr>
        <p:txBody>
          <a:bodyPr/>
          <a:lstStyle/>
          <a:p>
            <a:r>
              <a:rPr lang="en-US" dirty="0"/>
              <a:t>MIDLEVEL</a:t>
            </a:r>
          </a:p>
          <a:p>
            <a:r>
              <a:rPr lang="en-US" dirty="0"/>
              <a:t>$51K-$125K</a:t>
            </a:r>
            <a:br>
              <a:rPr lang="en-US" dirty="0"/>
            </a:br>
            <a:r>
              <a:rPr lang="en-US" dirty="0"/>
              <a:t>AVG: $68k</a:t>
            </a:r>
          </a:p>
          <a:p>
            <a:endParaRPr lang="en-US" dirty="0"/>
          </a:p>
          <a:p>
            <a:r>
              <a:rPr lang="en-US" dirty="0"/>
              <a:t>SENIOR</a:t>
            </a:r>
          </a:p>
          <a:p>
            <a:r>
              <a:rPr lang="en-US" dirty="0"/>
              <a:t>$105K-$149K</a:t>
            </a:r>
          </a:p>
          <a:p>
            <a:r>
              <a:rPr lang="en-US" dirty="0"/>
              <a:t>AVG: $130K</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911846" y="4969764"/>
            <a:ext cx="1362456" cy="740664"/>
          </a:xfrm>
        </p:spPr>
        <p:txBody>
          <a:bodyPr/>
          <a:lstStyle/>
          <a:p>
            <a:r>
              <a:rPr lang="en-US" dirty="0"/>
              <a:t>MIDLEVEL</a:t>
            </a:r>
          </a:p>
          <a:p>
            <a:r>
              <a:rPr lang="en-US" dirty="0"/>
              <a:t>$107K-$128K</a:t>
            </a:r>
            <a:br>
              <a:rPr lang="en-US" dirty="0"/>
            </a:br>
            <a:r>
              <a:rPr lang="en-US" dirty="0"/>
              <a:t>AVG: $113K</a:t>
            </a:r>
          </a:p>
          <a:p>
            <a:endParaRPr lang="en-US" dirty="0"/>
          </a:p>
          <a:p>
            <a:r>
              <a:rPr lang="en-US" dirty="0"/>
              <a:t>SENIOR</a:t>
            </a:r>
          </a:p>
          <a:p>
            <a:r>
              <a:rPr lang="en-US" dirty="0"/>
              <a:t>$190K-$228K</a:t>
            </a:r>
          </a:p>
          <a:p>
            <a:r>
              <a:rPr lang="en-US" dirty="0"/>
              <a:t>AVG: $218k</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10165842" y="4599432"/>
            <a:ext cx="1362456" cy="740664"/>
          </a:xfrm>
        </p:spPr>
        <p:txBody>
          <a:bodyPr/>
          <a:lstStyle/>
          <a:p>
            <a:r>
              <a:rPr lang="en-US" dirty="0"/>
              <a:t>Data for senior levels only</a:t>
            </a:r>
          </a:p>
          <a:p>
            <a:endParaRPr lang="en-US" dirty="0"/>
          </a:p>
          <a:p>
            <a:r>
              <a:rPr lang="en-US" dirty="0"/>
              <a:t>SENIOR</a:t>
            </a:r>
          </a:p>
          <a:p>
            <a:r>
              <a:rPr lang="en-US" dirty="0"/>
              <a:t>$169K-$242K</a:t>
            </a:r>
          </a:p>
          <a:p>
            <a:r>
              <a:rPr lang="en-US" dirty="0"/>
              <a:t>AVG: $222K</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a:xfrm>
            <a:off x="91440" y="6384664"/>
            <a:ext cx="2331720" cy="274320"/>
          </a:xfrm>
        </p:spPr>
        <p:txBody>
          <a:bodyPr/>
          <a:lstStyle/>
          <a:p>
            <a:r>
              <a:rPr lang="en-US" dirty="0"/>
              <a:t>Based on medium size companies , mid level and senior, and 15.2% ADJ</a:t>
            </a:r>
          </a:p>
        </p:txBody>
      </p:sp>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380</Words>
  <Application>Microsoft Office PowerPoint</Application>
  <PresentationFormat>Widescreen</PresentationFormat>
  <Paragraphs>63</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 New</vt:lpstr>
      <vt:lpstr>Segoe UI Light</vt:lpstr>
      <vt:lpstr>Tw Cen MT</vt:lpstr>
      <vt:lpstr>Office Theme</vt:lpstr>
      <vt:lpstr>Salary projections: competitive &amp; growing</vt:lpstr>
      <vt:lpstr>Breakdowns</vt:lpstr>
      <vt:lpstr>Salary recommendations</vt:lpstr>
      <vt:lpstr>Team growth Top 5 positions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2024-07-24T16:35:20Z</dcterms:created>
  <dcterms:modified xsi:type="dcterms:W3CDTF">2024-08-01T16:21:13Z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