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306" r:id="rId14"/>
    <p:sldId id="307" r:id="rId15"/>
    <p:sldId id="297" r:id="rId16"/>
    <p:sldId id="299" r:id="rId17"/>
    <p:sldId id="305" r:id="rId18"/>
    <p:sldId id="311" r:id="rId19"/>
    <p:sldId id="313" r:id="rId20"/>
    <p:sldId id="314" r:id="rId21"/>
    <p:sldId id="298" r:id="rId22"/>
    <p:sldId id="300" r:id="rId23"/>
    <p:sldId id="301" r:id="rId24"/>
    <p:sldId id="302" r:id="rId25"/>
    <p:sldId id="304" r:id="rId26"/>
    <p:sldId id="303" r:id="rId27"/>
    <p:sldId id="30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il" initials="s" lastIdx="1" clrIdx="0">
    <p:extLst>
      <p:ext uri="{19B8F6BF-5375-455C-9EA6-DF929625EA0E}">
        <p15:presenceInfo xmlns:p15="http://schemas.microsoft.com/office/powerpoint/2012/main" userId="seo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FEAE-7FB3-49DC-855E-1AEBE4764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9</a:t>
            </a:r>
            <a:r>
              <a:rPr lang="ko-KR" altLang="en-US" dirty="0"/>
              <a:t>조 </a:t>
            </a:r>
            <a:r>
              <a:rPr lang="en-US" altLang="ko-KR" dirty="0"/>
              <a:t>- </a:t>
            </a:r>
            <a:r>
              <a:rPr lang="ko-KR" altLang="en-US" dirty="0"/>
              <a:t>사업 계획서</a:t>
            </a:r>
            <a:br>
              <a:rPr lang="en-US" altLang="ko-KR" dirty="0"/>
            </a:br>
            <a:r>
              <a:rPr lang="ko-KR" altLang="en-US" sz="2400" dirty="0"/>
              <a:t>제출자명 </a:t>
            </a:r>
            <a:r>
              <a:rPr lang="en-US" altLang="ko-KR" sz="2400" dirty="0"/>
              <a:t>: </a:t>
            </a:r>
            <a:r>
              <a:rPr lang="ko-KR" altLang="en-US" sz="2400" dirty="0"/>
              <a:t>박선우</a:t>
            </a:r>
            <a:r>
              <a:rPr lang="en-US" altLang="ko-KR" sz="2400" dirty="0"/>
              <a:t>(202302615)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87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C334A-7B80-4EF2-AAC5-6E47915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99" y="609600"/>
            <a:ext cx="8596668" cy="79037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(Login-001)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78C519-6FAE-468B-A89F-9C8EE43CCF1F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6497D-A40C-49CD-8289-6F0053A1027C}"/>
              </a:ext>
            </a:extLst>
          </p:cNvPr>
          <p:cNvSpPr/>
          <p:nvPr/>
        </p:nvSpPr>
        <p:spPr>
          <a:xfrm>
            <a:off x="1557632" y="2109952"/>
            <a:ext cx="3682825" cy="1166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B1DA2-8C81-4E42-A7D5-BD3B59313F32}"/>
              </a:ext>
            </a:extLst>
          </p:cNvPr>
          <p:cNvSpPr/>
          <p:nvPr/>
        </p:nvSpPr>
        <p:spPr>
          <a:xfrm>
            <a:off x="1557633" y="4434315"/>
            <a:ext cx="3682825" cy="1166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2071BD-CC4C-465D-B627-E67D6469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37824"/>
              </p:ext>
            </p:extLst>
          </p:nvPr>
        </p:nvGraphicFramePr>
        <p:xfrm>
          <a:off x="6633758" y="1336916"/>
          <a:ext cx="3384376" cy="265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실행시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초기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회원 가입 페이지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(Login-002)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로그인 페이지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(Login-003)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EBCE305-CF7E-483C-9A08-574CA4F365DD}"/>
              </a:ext>
            </a:extLst>
          </p:cNvPr>
          <p:cNvSpPr/>
          <p:nvPr/>
        </p:nvSpPr>
        <p:spPr>
          <a:xfrm>
            <a:off x="1217098" y="2585545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C44CC8-032D-4A7A-90BA-2E662DFFA8A3}"/>
              </a:ext>
            </a:extLst>
          </p:cNvPr>
          <p:cNvSpPr/>
          <p:nvPr/>
        </p:nvSpPr>
        <p:spPr>
          <a:xfrm>
            <a:off x="1220807" y="488836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59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C334A-7B80-4EF2-AAC5-6E47915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99" y="609600"/>
            <a:ext cx="8596668" cy="79037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(Login-002)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78C519-6FAE-468B-A89F-9C8EE43CCF1F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6497D-A40C-49CD-8289-6F0053A1027C}"/>
              </a:ext>
            </a:extLst>
          </p:cNvPr>
          <p:cNvSpPr/>
          <p:nvPr/>
        </p:nvSpPr>
        <p:spPr>
          <a:xfrm>
            <a:off x="2768424" y="1399978"/>
            <a:ext cx="1242323" cy="55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2071BD-CC4C-465D-B627-E67D6469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44498"/>
              </p:ext>
            </p:extLst>
          </p:nvPr>
        </p:nvGraphicFramePr>
        <p:xfrm>
          <a:off x="6633758" y="1336916"/>
          <a:ext cx="3384376" cy="438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 가입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저장할 회원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저장할 회원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재검사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회원의 닉네임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중복 데이터가 있는지 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데이터를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보내고 로그인 페이지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(Login-001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EBCE305-CF7E-483C-9A08-574CA4F365DD}"/>
              </a:ext>
            </a:extLst>
          </p:cNvPr>
          <p:cNvSpPr/>
          <p:nvPr/>
        </p:nvSpPr>
        <p:spPr>
          <a:xfrm>
            <a:off x="689640" y="236706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B938DA-E295-4ABF-BACF-962A1FBD6AD0}"/>
              </a:ext>
            </a:extLst>
          </p:cNvPr>
          <p:cNvSpPr/>
          <p:nvPr/>
        </p:nvSpPr>
        <p:spPr>
          <a:xfrm>
            <a:off x="1066545" y="2321735"/>
            <a:ext cx="869462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71C7E-D6F5-432E-93E8-87D18C953299}"/>
              </a:ext>
            </a:extLst>
          </p:cNvPr>
          <p:cNvSpPr/>
          <p:nvPr/>
        </p:nvSpPr>
        <p:spPr>
          <a:xfrm>
            <a:off x="2333693" y="2321735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A41F5A-E010-4667-8B98-99276C02D0EC}"/>
              </a:ext>
            </a:extLst>
          </p:cNvPr>
          <p:cNvSpPr/>
          <p:nvPr/>
        </p:nvSpPr>
        <p:spPr>
          <a:xfrm>
            <a:off x="4146913" y="2321735"/>
            <a:ext cx="618007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1D7E10-BF29-4A37-9B9F-EC6CA7A2C9D3}"/>
              </a:ext>
            </a:extLst>
          </p:cNvPr>
          <p:cNvSpPr/>
          <p:nvPr/>
        </p:nvSpPr>
        <p:spPr>
          <a:xfrm>
            <a:off x="1066545" y="2947100"/>
            <a:ext cx="869462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A85B8C-D82C-4BCD-872E-31814F90E36F}"/>
              </a:ext>
            </a:extLst>
          </p:cNvPr>
          <p:cNvSpPr/>
          <p:nvPr/>
        </p:nvSpPr>
        <p:spPr>
          <a:xfrm>
            <a:off x="2333693" y="2947099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BF4A8B-6DDC-4CD1-B53F-55D44EDA9707}"/>
              </a:ext>
            </a:extLst>
          </p:cNvPr>
          <p:cNvSpPr/>
          <p:nvPr/>
        </p:nvSpPr>
        <p:spPr>
          <a:xfrm>
            <a:off x="1066545" y="3400621"/>
            <a:ext cx="869462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38717C-BBE4-44E2-BD5A-A952DD4CEB21}"/>
              </a:ext>
            </a:extLst>
          </p:cNvPr>
          <p:cNvSpPr/>
          <p:nvPr/>
        </p:nvSpPr>
        <p:spPr>
          <a:xfrm>
            <a:off x="2333693" y="3415333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486FC-3E51-4314-8A41-44824F5D5D68}"/>
              </a:ext>
            </a:extLst>
          </p:cNvPr>
          <p:cNvSpPr/>
          <p:nvPr/>
        </p:nvSpPr>
        <p:spPr>
          <a:xfrm>
            <a:off x="1066545" y="4127937"/>
            <a:ext cx="1230078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NickName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DBE04E-ABE2-4F58-8DA5-AF5086FAF7F0}"/>
              </a:ext>
            </a:extLst>
          </p:cNvPr>
          <p:cNvSpPr/>
          <p:nvPr/>
        </p:nvSpPr>
        <p:spPr>
          <a:xfrm>
            <a:off x="2333693" y="4109808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6C51875-5F13-4FCB-99EA-6F3D61416CAC}"/>
              </a:ext>
            </a:extLst>
          </p:cNvPr>
          <p:cNvSpPr/>
          <p:nvPr/>
        </p:nvSpPr>
        <p:spPr>
          <a:xfrm>
            <a:off x="4146913" y="4084057"/>
            <a:ext cx="618007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중복확인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65C3A9-9474-45AD-A32F-E3F59188EC89}"/>
              </a:ext>
            </a:extLst>
          </p:cNvPr>
          <p:cNvSpPr/>
          <p:nvPr/>
        </p:nvSpPr>
        <p:spPr>
          <a:xfrm>
            <a:off x="2768423" y="5159265"/>
            <a:ext cx="1242323" cy="434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72EA06-9648-45CA-B71D-54E957C39693}"/>
              </a:ext>
            </a:extLst>
          </p:cNvPr>
          <p:cNvSpPr/>
          <p:nvPr/>
        </p:nvSpPr>
        <p:spPr>
          <a:xfrm>
            <a:off x="4693684" y="2281534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F123FD3-2B55-400F-BA1B-26EB679E406B}"/>
              </a:ext>
            </a:extLst>
          </p:cNvPr>
          <p:cNvSpPr/>
          <p:nvPr/>
        </p:nvSpPr>
        <p:spPr>
          <a:xfrm>
            <a:off x="689639" y="2974951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343CE7-62ED-4299-81D3-BAFFF198ED0E}"/>
              </a:ext>
            </a:extLst>
          </p:cNvPr>
          <p:cNvSpPr/>
          <p:nvPr/>
        </p:nvSpPr>
        <p:spPr>
          <a:xfrm>
            <a:off x="4693683" y="4176549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334446-CDD7-4CC1-A35C-788B1753207C}"/>
              </a:ext>
            </a:extLst>
          </p:cNvPr>
          <p:cNvSpPr/>
          <p:nvPr/>
        </p:nvSpPr>
        <p:spPr>
          <a:xfrm>
            <a:off x="2422867" y="533505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E1B64C4-5999-4F7F-96E4-CB6F81B9DBBC}"/>
              </a:ext>
            </a:extLst>
          </p:cNvPr>
          <p:cNvSpPr/>
          <p:nvPr/>
        </p:nvSpPr>
        <p:spPr>
          <a:xfrm>
            <a:off x="689637" y="4154214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C0903F-4424-426A-9FA4-37DE1D9EEF69}"/>
              </a:ext>
            </a:extLst>
          </p:cNvPr>
          <p:cNvSpPr/>
          <p:nvPr/>
        </p:nvSpPr>
        <p:spPr>
          <a:xfrm>
            <a:off x="689638" y="348733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20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C334A-7B80-4EF2-AAC5-6E47915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99" y="609600"/>
            <a:ext cx="8596668" cy="79037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(Login-003)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78C519-6FAE-468B-A89F-9C8EE43CCF1F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6497D-A40C-49CD-8289-6F0053A1027C}"/>
              </a:ext>
            </a:extLst>
          </p:cNvPr>
          <p:cNvSpPr/>
          <p:nvPr/>
        </p:nvSpPr>
        <p:spPr>
          <a:xfrm>
            <a:off x="2768424" y="1399978"/>
            <a:ext cx="1242323" cy="55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2071BD-CC4C-465D-B627-E67D6469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43868"/>
              </p:ext>
            </p:extLst>
          </p:nvPr>
        </p:nvGraphicFramePr>
        <p:xfrm>
          <a:off x="6633758" y="1336916"/>
          <a:ext cx="3384376" cy="352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 계정 로그인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(Main-001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사용자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ID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찾기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(Login-004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EBCE305-CF7E-483C-9A08-574CA4F365DD}"/>
              </a:ext>
            </a:extLst>
          </p:cNvPr>
          <p:cNvSpPr/>
          <p:nvPr/>
        </p:nvSpPr>
        <p:spPr>
          <a:xfrm>
            <a:off x="1755389" y="304813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B938DA-E295-4ABF-BACF-962A1FBD6AD0}"/>
              </a:ext>
            </a:extLst>
          </p:cNvPr>
          <p:cNvSpPr/>
          <p:nvPr/>
        </p:nvSpPr>
        <p:spPr>
          <a:xfrm>
            <a:off x="2132294" y="3002806"/>
            <a:ext cx="869462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71C7E-D6F5-432E-93E8-87D18C953299}"/>
              </a:ext>
            </a:extLst>
          </p:cNvPr>
          <p:cNvSpPr/>
          <p:nvPr/>
        </p:nvSpPr>
        <p:spPr>
          <a:xfrm>
            <a:off x="3399442" y="3002806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1D7E10-BF29-4A37-9B9F-EC6CA7A2C9D3}"/>
              </a:ext>
            </a:extLst>
          </p:cNvPr>
          <p:cNvSpPr/>
          <p:nvPr/>
        </p:nvSpPr>
        <p:spPr>
          <a:xfrm>
            <a:off x="2132294" y="3628171"/>
            <a:ext cx="869462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A85B8C-D82C-4BCD-872E-31814F90E36F}"/>
              </a:ext>
            </a:extLst>
          </p:cNvPr>
          <p:cNvSpPr/>
          <p:nvPr/>
        </p:nvSpPr>
        <p:spPr>
          <a:xfrm>
            <a:off x="3399442" y="3628170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65C3A9-9474-45AD-A32F-E3F59188EC89}"/>
              </a:ext>
            </a:extLst>
          </p:cNvPr>
          <p:cNvSpPr/>
          <p:nvPr/>
        </p:nvSpPr>
        <p:spPr>
          <a:xfrm>
            <a:off x="2680137" y="4452574"/>
            <a:ext cx="1721596" cy="434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하기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F123FD3-2B55-400F-BA1B-26EB679E406B}"/>
              </a:ext>
            </a:extLst>
          </p:cNvPr>
          <p:cNvSpPr/>
          <p:nvPr/>
        </p:nvSpPr>
        <p:spPr>
          <a:xfrm>
            <a:off x="1755388" y="365602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334446-CDD7-4CC1-A35C-788B1753207C}"/>
              </a:ext>
            </a:extLst>
          </p:cNvPr>
          <p:cNvSpPr/>
          <p:nvPr/>
        </p:nvSpPr>
        <p:spPr>
          <a:xfrm>
            <a:off x="2334581" y="4628361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E588EF-67D9-4B92-9AC7-FED439E84E1C}"/>
              </a:ext>
            </a:extLst>
          </p:cNvPr>
          <p:cNvSpPr/>
          <p:nvPr/>
        </p:nvSpPr>
        <p:spPr>
          <a:xfrm>
            <a:off x="5292991" y="2992427"/>
            <a:ext cx="691599" cy="314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497017-C8CC-45DC-88B7-29968DEBC1FA}"/>
              </a:ext>
            </a:extLst>
          </p:cNvPr>
          <p:cNvSpPr/>
          <p:nvPr/>
        </p:nvSpPr>
        <p:spPr>
          <a:xfrm>
            <a:off x="5196709" y="3278441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70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C334A-7B80-4EF2-AAC5-6E47915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99" y="609600"/>
            <a:ext cx="8596668" cy="79037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(Login-004)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78C519-6FAE-468B-A89F-9C8EE43CCF1F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6497D-A40C-49CD-8289-6F0053A1027C}"/>
              </a:ext>
            </a:extLst>
          </p:cNvPr>
          <p:cNvSpPr/>
          <p:nvPr/>
        </p:nvSpPr>
        <p:spPr>
          <a:xfrm>
            <a:off x="2768424" y="1399978"/>
            <a:ext cx="1242323" cy="55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 찾기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2071BD-CC4C-465D-B627-E67D6469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70274"/>
              </p:ext>
            </p:extLst>
          </p:nvPr>
        </p:nvGraphicFramePr>
        <p:xfrm>
          <a:off x="6633758" y="1336916"/>
          <a:ext cx="3384376" cy="309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찾기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있는 고유 </a:t>
                      </a:r>
                      <a:r>
                        <a:rPr lang="en-US" altLang="ko-KR" sz="850" b="0" dirty="0" err="1">
                          <a:latin typeface="+mn-ea"/>
                          <a:ea typeface="+mn-ea"/>
                        </a:rPr>
                        <a:t>NickName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을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찾아낸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로그인 화면으로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(Login-003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48510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EBCE305-CF7E-483C-9A08-574CA4F365DD}"/>
              </a:ext>
            </a:extLst>
          </p:cNvPr>
          <p:cNvSpPr/>
          <p:nvPr/>
        </p:nvSpPr>
        <p:spPr>
          <a:xfrm>
            <a:off x="1755389" y="304813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B938DA-E295-4ABF-BACF-962A1FBD6AD0}"/>
              </a:ext>
            </a:extLst>
          </p:cNvPr>
          <p:cNvSpPr/>
          <p:nvPr/>
        </p:nvSpPr>
        <p:spPr>
          <a:xfrm>
            <a:off x="2132294" y="3002806"/>
            <a:ext cx="1242322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NickName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71C7E-D6F5-432E-93E8-87D18C953299}"/>
              </a:ext>
            </a:extLst>
          </p:cNvPr>
          <p:cNvSpPr/>
          <p:nvPr/>
        </p:nvSpPr>
        <p:spPr>
          <a:xfrm>
            <a:off x="3399442" y="3002806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1D7E10-BF29-4A37-9B9F-EC6CA7A2C9D3}"/>
              </a:ext>
            </a:extLst>
          </p:cNvPr>
          <p:cNvSpPr/>
          <p:nvPr/>
        </p:nvSpPr>
        <p:spPr>
          <a:xfrm>
            <a:off x="2132294" y="3628171"/>
            <a:ext cx="869462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A85B8C-D82C-4BCD-872E-31814F90E36F}"/>
              </a:ext>
            </a:extLst>
          </p:cNvPr>
          <p:cNvSpPr/>
          <p:nvPr/>
        </p:nvSpPr>
        <p:spPr>
          <a:xfrm>
            <a:off x="3399442" y="3628170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찾은 </a:t>
            </a:r>
            <a:r>
              <a:rPr lang="en-US" altLang="ko-KR" dirty="0">
                <a:solidFill>
                  <a:schemeClr val="tx1"/>
                </a:solidFill>
              </a:rPr>
              <a:t>ID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F123FD3-2B55-400F-BA1B-26EB679E406B}"/>
              </a:ext>
            </a:extLst>
          </p:cNvPr>
          <p:cNvSpPr/>
          <p:nvPr/>
        </p:nvSpPr>
        <p:spPr>
          <a:xfrm>
            <a:off x="1755388" y="365602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D492A0-7C5F-491C-B771-CF5E971EEFFC}"/>
              </a:ext>
            </a:extLst>
          </p:cNvPr>
          <p:cNvSpPr/>
          <p:nvPr/>
        </p:nvSpPr>
        <p:spPr>
          <a:xfrm>
            <a:off x="2655110" y="4605634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이동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A93D59-E0FF-4D6D-8F0A-D20769C71546}"/>
              </a:ext>
            </a:extLst>
          </p:cNvPr>
          <p:cNvSpPr/>
          <p:nvPr/>
        </p:nvSpPr>
        <p:spPr>
          <a:xfrm>
            <a:off x="2334263" y="4842640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4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C334A-7B80-4EF2-AAC5-6E47915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99" y="609600"/>
            <a:ext cx="8596668" cy="79037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(Login-005)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78C519-6FAE-468B-A89F-9C8EE43CCF1F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A6497D-A40C-49CD-8289-6F0053A1027C}"/>
              </a:ext>
            </a:extLst>
          </p:cNvPr>
          <p:cNvSpPr/>
          <p:nvPr/>
        </p:nvSpPr>
        <p:spPr>
          <a:xfrm>
            <a:off x="2768424" y="1399978"/>
            <a:ext cx="1242323" cy="55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 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2071BD-CC4C-465D-B627-E67D6469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71848"/>
              </p:ext>
            </p:extLst>
          </p:nvPr>
        </p:nvGraphicFramePr>
        <p:xfrm>
          <a:off x="6633758" y="1336916"/>
          <a:ext cx="3384376" cy="309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PW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변경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 기능은 이미 로그인 한 상태에서만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로그인된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계정의 비밀번호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새로 저장할  바꿀 비밀번호를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비밀번호를 변경 후 마이페이지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(Main-002)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53243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EBCE305-CF7E-483C-9A08-574CA4F365DD}"/>
              </a:ext>
            </a:extLst>
          </p:cNvPr>
          <p:cNvSpPr/>
          <p:nvPr/>
        </p:nvSpPr>
        <p:spPr>
          <a:xfrm>
            <a:off x="1755389" y="304813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B938DA-E295-4ABF-BACF-962A1FBD6AD0}"/>
              </a:ext>
            </a:extLst>
          </p:cNvPr>
          <p:cNvSpPr/>
          <p:nvPr/>
        </p:nvSpPr>
        <p:spPr>
          <a:xfrm>
            <a:off x="2132294" y="3002806"/>
            <a:ext cx="1525306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기존의 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71C7E-D6F5-432E-93E8-87D18C953299}"/>
              </a:ext>
            </a:extLst>
          </p:cNvPr>
          <p:cNvSpPr/>
          <p:nvPr/>
        </p:nvSpPr>
        <p:spPr>
          <a:xfrm>
            <a:off x="3923458" y="3002806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1D7E10-BF29-4A37-9B9F-EC6CA7A2C9D3}"/>
              </a:ext>
            </a:extLst>
          </p:cNvPr>
          <p:cNvSpPr/>
          <p:nvPr/>
        </p:nvSpPr>
        <p:spPr>
          <a:xfrm>
            <a:off x="2132294" y="3628171"/>
            <a:ext cx="1677054" cy="31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바꿀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A85B8C-D82C-4BCD-872E-31814F90E36F}"/>
              </a:ext>
            </a:extLst>
          </p:cNvPr>
          <p:cNvSpPr/>
          <p:nvPr/>
        </p:nvSpPr>
        <p:spPr>
          <a:xfrm>
            <a:off x="3923458" y="3628170"/>
            <a:ext cx="1677054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F123FD3-2B55-400F-BA1B-26EB679E406B}"/>
              </a:ext>
            </a:extLst>
          </p:cNvPr>
          <p:cNvSpPr/>
          <p:nvPr/>
        </p:nvSpPr>
        <p:spPr>
          <a:xfrm>
            <a:off x="1755388" y="365602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3374D5-0087-481F-9725-347A82A4A1AB}"/>
              </a:ext>
            </a:extLst>
          </p:cNvPr>
          <p:cNvSpPr/>
          <p:nvPr/>
        </p:nvSpPr>
        <p:spPr>
          <a:xfrm>
            <a:off x="2655110" y="4605634"/>
            <a:ext cx="2169138" cy="314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A991BD-A16C-4CC5-A60D-141A3E977561}"/>
              </a:ext>
            </a:extLst>
          </p:cNvPr>
          <p:cNvSpPr/>
          <p:nvPr/>
        </p:nvSpPr>
        <p:spPr>
          <a:xfrm>
            <a:off x="2334263" y="4842640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42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(Main-001)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9534"/>
              </p:ext>
            </p:extLst>
          </p:nvPr>
        </p:nvGraphicFramePr>
        <p:xfrm>
          <a:off x="6633758" y="1336916"/>
          <a:ext cx="3384376" cy="309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로그인한 사용자의 정보를 보여주는 페이지로 이동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(Main-002)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스토리 모드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(Story-001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모드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(Challenge-001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173866" y="1431509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614C-860B-4C36-B82D-F1C4D0759CB4}"/>
              </a:ext>
            </a:extLst>
          </p:cNvPr>
          <p:cNvSpPr/>
          <p:nvPr/>
        </p:nvSpPr>
        <p:spPr>
          <a:xfrm>
            <a:off x="2173866" y="2565750"/>
            <a:ext cx="2516176" cy="712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CF13C1-60C5-4A87-BE6F-2C7B41B4F6AF}"/>
              </a:ext>
            </a:extLst>
          </p:cNvPr>
          <p:cNvSpPr/>
          <p:nvPr/>
        </p:nvSpPr>
        <p:spPr>
          <a:xfrm>
            <a:off x="2173866" y="3831021"/>
            <a:ext cx="2516176" cy="712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모드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5D98A2-AAAC-415C-902C-272C45FA5D3F}"/>
              </a:ext>
            </a:extLst>
          </p:cNvPr>
          <p:cNvSpPr/>
          <p:nvPr/>
        </p:nvSpPr>
        <p:spPr>
          <a:xfrm>
            <a:off x="2173866" y="5164783"/>
            <a:ext cx="2516176" cy="712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챌린지</a:t>
            </a:r>
            <a:r>
              <a:rPr lang="ko-KR" altLang="en-US" dirty="0"/>
              <a:t> 모드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1748383" y="279277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1741970" y="4020557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B8EA25-FDCC-4E54-8BB7-7FB66348AD13}"/>
              </a:ext>
            </a:extLst>
          </p:cNvPr>
          <p:cNvSpPr/>
          <p:nvPr/>
        </p:nvSpPr>
        <p:spPr>
          <a:xfrm>
            <a:off x="1741971" y="5391806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3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(Main-002)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99075"/>
              </p:ext>
            </p:extLst>
          </p:nvPr>
        </p:nvGraphicFramePr>
        <p:xfrm>
          <a:off x="6633758" y="1336916"/>
          <a:ext cx="3384376" cy="352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마이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내정보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오답노트 기능이 존재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커뮤니티 게시판 이동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로그인한 사용자의 정보를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.(Main-002)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오답노트 페이지로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(WrongNote-001)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사용자들 간 커뮤니티 게시판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(Community-001)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496719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변경하기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(Login-005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0331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173866" y="1431509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928020" y="2945875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928020" y="396361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515B8-882A-478C-9EEC-CF39B0453B53}"/>
              </a:ext>
            </a:extLst>
          </p:cNvPr>
          <p:cNvSpPr/>
          <p:nvPr/>
        </p:nvSpPr>
        <p:spPr>
          <a:xfrm>
            <a:off x="1305385" y="2352916"/>
            <a:ext cx="4622449" cy="3480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닉네임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melly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최대 </a:t>
            </a:r>
            <a:r>
              <a:rPr lang="ko-KR" altLang="en-US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챌린지</a:t>
            </a:r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점수 </a:t>
            </a:r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127</a:t>
            </a:r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단계</a:t>
            </a:r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3686CE-C0F9-4D79-9FB5-4CD23994DEE7}"/>
              </a:ext>
            </a:extLst>
          </p:cNvPr>
          <p:cNvSpPr/>
          <p:nvPr/>
        </p:nvSpPr>
        <p:spPr>
          <a:xfrm>
            <a:off x="1205493" y="2871777"/>
            <a:ext cx="711594" cy="332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1D8FAC-FF51-432E-A11D-473CA7EEA164}"/>
              </a:ext>
            </a:extLst>
          </p:cNvPr>
          <p:cNvSpPr/>
          <p:nvPr/>
        </p:nvSpPr>
        <p:spPr>
          <a:xfrm>
            <a:off x="1205493" y="3931745"/>
            <a:ext cx="711594" cy="332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오답노트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6DB2C-AD7E-468C-A5F8-3E256E1B755E}"/>
              </a:ext>
            </a:extLst>
          </p:cNvPr>
          <p:cNvSpPr/>
          <p:nvPr/>
        </p:nvSpPr>
        <p:spPr>
          <a:xfrm>
            <a:off x="2430857" y="4511813"/>
            <a:ext cx="2438400" cy="578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한줄소개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BD0AC5-D156-4EB9-9A2E-1930935D59AB}"/>
              </a:ext>
            </a:extLst>
          </p:cNvPr>
          <p:cNvSpPr/>
          <p:nvPr/>
        </p:nvSpPr>
        <p:spPr>
          <a:xfrm>
            <a:off x="2837792" y="5243449"/>
            <a:ext cx="1721596" cy="434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r>
              <a:rPr lang="ko-KR" altLang="en-US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897DD6-07AC-46C5-BFB1-5307FEC49165}"/>
              </a:ext>
            </a:extLst>
          </p:cNvPr>
          <p:cNvSpPr/>
          <p:nvPr/>
        </p:nvSpPr>
        <p:spPr>
          <a:xfrm>
            <a:off x="2648976" y="5651814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3A7F3C-B851-4BE1-9C0D-CFD9C7C403BE}"/>
              </a:ext>
            </a:extLst>
          </p:cNvPr>
          <p:cNvSpPr/>
          <p:nvPr/>
        </p:nvSpPr>
        <p:spPr>
          <a:xfrm>
            <a:off x="928020" y="4942664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AC7783D-6E1C-4F32-9A50-A9D194EAF60A}"/>
              </a:ext>
            </a:extLst>
          </p:cNvPr>
          <p:cNvSpPr/>
          <p:nvPr/>
        </p:nvSpPr>
        <p:spPr>
          <a:xfrm>
            <a:off x="1205493" y="4910797"/>
            <a:ext cx="711594" cy="332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5919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(WrongNote-001)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60321"/>
              </p:ext>
            </p:extLst>
          </p:nvPr>
        </p:nvGraphicFramePr>
        <p:xfrm>
          <a:off x="6633758" y="1336916"/>
          <a:ext cx="3384376" cy="395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각 모드에서 틀리거나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하여 저장된 문제들을 집계한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 오답노트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로그인한 사용자의 정보를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.(Main-002)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오답노트 페이지로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(WrongNote-001)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국어사전과 영어사전을 비교하여 볼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247660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틀린 단어나 문항 혹은 문제를 볼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55079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사용자들 간 커뮤니티 게시판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(Community-001)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8253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173866" y="1431509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928020" y="2945875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930670" y="4011347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515B8-882A-478C-9EEC-CF39B0453B53}"/>
              </a:ext>
            </a:extLst>
          </p:cNvPr>
          <p:cNvSpPr/>
          <p:nvPr/>
        </p:nvSpPr>
        <p:spPr>
          <a:xfrm>
            <a:off x="1305385" y="2352916"/>
            <a:ext cx="4622449" cy="3480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3686CE-C0F9-4D79-9FB5-4CD23994DEE7}"/>
              </a:ext>
            </a:extLst>
          </p:cNvPr>
          <p:cNvSpPr/>
          <p:nvPr/>
        </p:nvSpPr>
        <p:spPr>
          <a:xfrm>
            <a:off x="1205493" y="2871777"/>
            <a:ext cx="711594" cy="332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내정보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1D8FAC-FF51-432E-A11D-473CA7EEA164}"/>
              </a:ext>
            </a:extLst>
          </p:cNvPr>
          <p:cNvSpPr/>
          <p:nvPr/>
        </p:nvSpPr>
        <p:spPr>
          <a:xfrm>
            <a:off x="1208143" y="3979480"/>
            <a:ext cx="711594" cy="332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오답노트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FB13E9-2E50-44C8-8FA2-D5D8752F5EE7}"/>
              </a:ext>
            </a:extLst>
          </p:cNvPr>
          <p:cNvSpPr/>
          <p:nvPr/>
        </p:nvSpPr>
        <p:spPr>
          <a:xfrm>
            <a:off x="2251316" y="2585545"/>
            <a:ext cx="3310758" cy="29355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틀린 문제 </a:t>
            </a:r>
            <a:endParaRPr lang="en-US" altLang="ko-KR" dirty="0"/>
          </a:p>
          <a:p>
            <a:pPr algn="ctr"/>
            <a:r>
              <a:rPr lang="en-US" altLang="ko-KR" dirty="0"/>
              <a:t>Trust</a:t>
            </a:r>
          </a:p>
          <a:p>
            <a:pPr algn="ctr"/>
            <a:r>
              <a:rPr lang="en-US" altLang="ko-KR" dirty="0"/>
              <a:t>Believe</a:t>
            </a:r>
          </a:p>
          <a:p>
            <a:pPr algn="ctr"/>
            <a:r>
              <a:rPr lang="en-US" altLang="ko-KR" dirty="0"/>
              <a:t>Aspect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2C4DB131-B1EF-4A4B-AF2B-DCBA8B0B3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430" y="2481352"/>
            <a:ext cx="493670" cy="27308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ko-KR" altLang="en-US" sz="900" dirty="0"/>
              <a:t>영어 사전</a:t>
            </a:r>
          </a:p>
        </p:txBody>
      </p:sp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id="{60FCEBD5-5074-4F84-A1EC-EAF9394F359F}"/>
              </a:ext>
            </a:extLst>
          </p:cNvPr>
          <p:cNvSpPr txBox="1">
            <a:spLocks/>
          </p:cNvSpPr>
          <p:nvPr/>
        </p:nvSpPr>
        <p:spPr>
          <a:xfrm>
            <a:off x="3307524" y="2472220"/>
            <a:ext cx="493670" cy="27308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ko-KR" altLang="en-US" sz="900" dirty="0"/>
              <a:t>국어 사전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6646A16-B9BF-40F3-A25C-D72FD371ED8D}"/>
              </a:ext>
            </a:extLst>
          </p:cNvPr>
          <p:cNvSpPr/>
          <p:nvPr/>
        </p:nvSpPr>
        <p:spPr>
          <a:xfrm>
            <a:off x="3814579" y="2456268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A87CEF-5978-4C7D-B258-A2995B24C0A9}"/>
              </a:ext>
            </a:extLst>
          </p:cNvPr>
          <p:cNvSpPr/>
          <p:nvPr/>
        </p:nvSpPr>
        <p:spPr>
          <a:xfrm>
            <a:off x="4836931" y="4796089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223953-E7AE-4AC0-9440-C9222D2294A9}"/>
              </a:ext>
            </a:extLst>
          </p:cNvPr>
          <p:cNvSpPr/>
          <p:nvPr/>
        </p:nvSpPr>
        <p:spPr>
          <a:xfrm>
            <a:off x="928020" y="5039915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4CB5E5-95ED-470B-87ED-F5F636BB3A35}"/>
              </a:ext>
            </a:extLst>
          </p:cNvPr>
          <p:cNvSpPr/>
          <p:nvPr/>
        </p:nvSpPr>
        <p:spPr>
          <a:xfrm>
            <a:off x="1205493" y="5008048"/>
            <a:ext cx="711594" cy="332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88591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</a:t>
            </a:r>
            <a:r>
              <a:rPr lang="en-US" altLang="ko-KR" dirty="0">
                <a:latin typeface="+mn-ea"/>
              </a:rPr>
              <a:t>Community-001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7202"/>
              </p:ext>
            </p:extLst>
          </p:nvPr>
        </p:nvGraphicFramePr>
        <p:xfrm>
          <a:off x="6633758" y="1336916"/>
          <a:ext cx="3384376" cy="438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사용자들 간 글을 작성할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수있는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공간인 커뮤니티 게시판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자유 게시판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자유게시판 목록을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(Community-001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건의게시판 목록을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(Community-002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각 항목에 맞는 게시판 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목록를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247660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글 제목을 누를 시 해당 작성 글 화면으로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(Community-003)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95545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게시판 제목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글내용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작성자 등을 통한 검색기능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55079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사용자의 마이페이지로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(Main-002)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8253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173866" y="1431509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커뮤니티 게시판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1362141" y="2395964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E3D70C-1A98-47D6-8ACD-7FFA5C5F0B57}"/>
              </a:ext>
            </a:extLst>
          </p:cNvPr>
          <p:cNvSpPr/>
          <p:nvPr/>
        </p:nvSpPr>
        <p:spPr>
          <a:xfrm>
            <a:off x="1500878" y="2612827"/>
            <a:ext cx="1021606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자유게시판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DAF832-2CAF-493B-8573-46F0E98104DB}"/>
              </a:ext>
            </a:extLst>
          </p:cNvPr>
          <p:cNvSpPr/>
          <p:nvPr/>
        </p:nvSpPr>
        <p:spPr>
          <a:xfrm>
            <a:off x="2667524" y="2612827"/>
            <a:ext cx="1021606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 게시판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9D9BE54-E518-4A28-86D5-B0AF111B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50837"/>
              </p:ext>
            </p:extLst>
          </p:nvPr>
        </p:nvGraphicFramePr>
        <p:xfrm>
          <a:off x="1500878" y="3041913"/>
          <a:ext cx="4237770" cy="199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03">
                  <a:extLst>
                    <a:ext uri="{9D8B030D-6E8A-4147-A177-3AD203B41FA5}">
                      <a16:colId xmlns:a16="http://schemas.microsoft.com/office/drawing/2014/main" val="428305184"/>
                    </a:ext>
                  </a:extLst>
                </a:gridCol>
                <a:gridCol w="3260667">
                  <a:extLst>
                    <a:ext uri="{9D8B030D-6E8A-4147-A177-3AD203B41FA5}">
                      <a16:colId xmlns:a16="http://schemas.microsoft.com/office/drawing/2014/main" val="2033164728"/>
                    </a:ext>
                  </a:extLst>
                </a:gridCol>
              </a:tblGrid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18034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 제목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72212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 제목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20462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 제목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5099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 제목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3985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DF2A3E3-5018-470C-86FE-1724B90A7BB1}"/>
              </a:ext>
            </a:extLst>
          </p:cNvPr>
          <p:cNvSpPr/>
          <p:nvPr/>
        </p:nvSpPr>
        <p:spPr>
          <a:xfrm>
            <a:off x="2541032" y="235979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8BF5BE8-1D60-4B21-A8EC-783048490125}"/>
              </a:ext>
            </a:extLst>
          </p:cNvPr>
          <p:cNvSpPr/>
          <p:nvPr/>
        </p:nvSpPr>
        <p:spPr>
          <a:xfrm>
            <a:off x="1343593" y="4910126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8E80F0-C71B-42F7-B508-21E6EB1DB571}"/>
              </a:ext>
            </a:extLst>
          </p:cNvPr>
          <p:cNvSpPr/>
          <p:nvPr/>
        </p:nvSpPr>
        <p:spPr>
          <a:xfrm>
            <a:off x="4414345" y="5910406"/>
            <a:ext cx="1324303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마이 페이지 이동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6576D81-731D-4227-B485-CF301A890FB5}"/>
              </a:ext>
            </a:extLst>
          </p:cNvPr>
          <p:cNvSpPr/>
          <p:nvPr/>
        </p:nvSpPr>
        <p:spPr>
          <a:xfrm>
            <a:off x="4207662" y="6058295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79D7B6-BE31-49F3-B3CA-3C8DA6478AF3}"/>
              </a:ext>
            </a:extLst>
          </p:cNvPr>
          <p:cNvSpPr/>
          <p:nvPr/>
        </p:nvSpPr>
        <p:spPr>
          <a:xfrm>
            <a:off x="4414345" y="5074570"/>
            <a:ext cx="1324303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194A11B-E34D-42CB-A1EF-D3E0B0246B80}"/>
              </a:ext>
            </a:extLst>
          </p:cNvPr>
          <p:cNvSpPr/>
          <p:nvPr/>
        </p:nvSpPr>
        <p:spPr>
          <a:xfrm>
            <a:off x="4207662" y="5222459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DDD101-E5EB-4AB0-99A1-576D4D7ED6D6}"/>
              </a:ext>
            </a:extLst>
          </p:cNvPr>
          <p:cNvSpPr/>
          <p:nvPr/>
        </p:nvSpPr>
        <p:spPr>
          <a:xfrm>
            <a:off x="3105126" y="3661849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74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</a:t>
            </a:r>
            <a:r>
              <a:rPr lang="en-US" altLang="ko-KR" dirty="0">
                <a:latin typeface="+mn-ea"/>
              </a:rPr>
              <a:t>Community-002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07543"/>
              </p:ext>
            </p:extLst>
          </p:nvPr>
        </p:nvGraphicFramePr>
        <p:xfrm>
          <a:off x="6633758" y="1336916"/>
          <a:ext cx="3384376" cy="438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사용자들 간 글을 작성할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수있는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공간인 커뮤니티 게시판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건의 게시판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자유게시판 목록을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(Community-001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건의게시판 목록을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(Community-002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각 항목에 맞는 게시판 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목록를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247660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글 제목을 누를 시 해당 작성 글 화면으로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(Community-003)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7237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게시판 제목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글내용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작성자 등을 통한 검색기능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55079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사용자의 마이페이지로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(Main-002)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8253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173866" y="1431509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커뮤니티 게시판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1362141" y="2395964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E3D70C-1A98-47D6-8ACD-7FFA5C5F0B57}"/>
              </a:ext>
            </a:extLst>
          </p:cNvPr>
          <p:cNvSpPr/>
          <p:nvPr/>
        </p:nvSpPr>
        <p:spPr>
          <a:xfrm>
            <a:off x="1500878" y="2612827"/>
            <a:ext cx="1021606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자유게시판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DAF832-2CAF-493B-8573-46F0E98104DB}"/>
              </a:ext>
            </a:extLst>
          </p:cNvPr>
          <p:cNvSpPr/>
          <p:nvPr/>
        </p:nvSpPr>
        <p:spPr>
          <a:xfrm>
            <a:off x="2667524" y="2612827"/>
            <a:ext cx="1021606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 게시판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9D9BE54-E518-4A28-86D5-B0AF111BA8EF}"/>
              </a:ext>
            </a:extLst>
          </p:cNvPr>
          <p:cNvGraphicFramePr>
            <a:graphicFrameLocks noGrp="1"/>
          </p:cNvGraphicFramePr>
          <p:nvPr/>
        </p:nvGraphicFramePr>
        <p:xfrm>
          <a:off x="1500878" y="3041913"/>
          <a:ext cx="4237770" cy="199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03">
                  <a:extLst>
                    <a:ext uri="{9D8B030D-6E8A-4147-A177-3AD203B41FA5}">
                      <a16:colId xmlns:a16="http://schemas.microsoft.com/office/drawing/2014/main" val="428305184"/>
                    </a:ext>
                  </a:extLst>
                </a:gridCol>
                <a:gridCol w="3260667">
                  <a:extLst>
                    <a:ext uri="{9D8B030D-6E8A-4147-A177-3AD203B41FA5}">
                      <a16:colId xmlns:a16="http://schemas.microsoft.com/office/drawing/2014/main" val="2033164728"/>
                    </a:ext>
                  </a:extLst>
                </a:gridCol>
              </a:tblGrid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18034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건의 제목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72212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건의 제목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20462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건의 제목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5099"/>
                  </a:ext>
                </a:extLst>
              </a:tr>
              <a:tr h="399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건의 제목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3985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DF2A3E3-5018-470C-86FE-1724B90A7BB1}"/>
              </a:ext>
            </a:extLst>
          </p:cNvPr>
          <p:cNvSpPr/>
          <p:nvPr/>
        </p:nvSpPr>
        <p:spPr>
          <a:xfrm>
            <a:off x="2541032" y="235979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8BF5BE8-1D60-4B21-A8EC-783048490125}"/>
              </a:ext>
            </a:extLst>
          </p:cNvPr>
          <p:cNvSpPr/>
          <p:nvPr/>
        </p:nvSpPr>
        <p:spPr>
          <a:xfrm>
            <a:off x="1343593" y="4910126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8E80F0-C71B-42F7-B508-21E6EB1DB571}"/>
              </a:ext>
            </a:extLst>
          </p:cNvPr>
          <p:cNvSpPr/>
          <p:nvPr/>
        </p:nvSpPr>
        <p:spPr>
          <a:xfrm>
            <a:off x="4414345" y="5910406"/>
            <a:ext cx="1324303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마이 페이지 이동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6576D81-731D-4227-B485-CF301A890FB5}"/>
              </a:ext>
            </a:extLst>
          </p:cNvPr>
          <p:cNvSpPr/>
          <p:nvPr/>
        </p:nvSpPr>
        <p:spPr>
          <a:xfrm>
            <a:off x="4207662" y="6058295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79D7B6-BE31-49F3-B3CA-3C8DA6478AF3}"/>
              </a:ext>
            </a:extLst>
          </p:cNvPr>
          <p:cNvSpPr/>
          <p:nvPr/>
        </p:nvSpPr>
        <p:spPr>
          <a:xfrm>
            <a:off x="4414345" y="5074570"/>
            <a:ext cx="1324303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194A11B-E34D-42CB-A1EF-D3E0B0246B80}"/>
              </a:ext>
            </a:extLst>
          </p:cNvPr>
          <p:cNvSpPr/>
          <p:nvPr/>
        </p:nvSpPr>
        <p:spPr>
          <a:xfrm>
            <a:off x="4207662" y="5222459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1F25CC-5792-488E-97D2-7F4454390EC9}"/>
              </a:ext>
            </a:extLst>
          </p:cNvPr>
          <p:cNvSpPr/>
          <p:nvPr/>
        </p:nvSpPr>
        <p:spPr>
          <a:xfrm>
            <a:off x="3154481" y="3661849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8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3B2E8-71F3-4151-8202-416557D6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목차 </a:t>
            </a:r>
            <a:r>
              <a:rPr lang="en-US" altLang="ko-KR" dirty="0"/>
              <a:t>–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2C2D0-C30D-41E7-98A4-0C4C6BD5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007"/>
            <a:ext cx="8596668" cy="540685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latin typeface="+mj-lt"/>
              </a:rPr>
              <a:t>1. </a:t>
            </a:r>
            <a:r>
              <a:rPr lang="ko-KR" altLang="en-US" sz="1400" b="1" dirty="0">
                <a:latin typeface="+mj-lt"/>
              </a:rPr>
              <a:t>사업 개요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사업명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사업 기간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사업 인원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개발 환경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주요 기능 및 시스템 특징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endParaRPr lang="en-US" altLang="ko-KR" sz="1400" b="1" dirty="0">
              <a:latin typeface="+mj-lt"/>
            </a:endParaRPr>
          </a:p>
          <a:p>
            <a:r>
              <a:rPr lang="en-US" altLang="ko-KR" sz="1400" b="1" dirty="0">
                <a:latin typeface="+mj-lt"/>
              </a:rPr>
              <a:t>2. </a:t>
            </a:r>
            <a:r>
              <a:rPr lang="ko-KR" altLang="en-US" sz="1400" b="1" dirty="0">
                <a:latin typeface="+mj-lt"/>
              </a:rPr>
              <a:t>사업 배경 및 목표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추진 배경 및 목표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기대효과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endParaRPr lang="en-US" altLang="ko-KR" sz="1400" b="1" dirty="0">
              <a:latin typeface="+mj-lt"/>
            </a:endParaRPr>
          </a:p>
          <a:p>
            <a:r>
              <a:rPr lang="en-US" altLang="ko-KR" sz="1400" b="1" dirty="0">
                <a:latin typeface="+mj-lt"/>
              </a:rPr>
              <a:t>3. </a:t>
            </a:r>
            <a:r>
              <a:rPr lang="ko-KR" altLang="en-US" sz="1400" b="1" dirty="0">
                <a:latin typeface="+mj-lt"/>
              </a:rPr>
              <a:t>화면 설계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endParaRPr lang="en-US" altLang="ko-KR" sz="1400" b="1" dirty="0">
              <a:latin typeface="+mj-lt"/>
            </a:endParaRPr>
          </a:p>
          <a:p>
            <a:r>
              <a:rPr lang="en-US" altLang="ko-KR" sz="1400" b="1" dirty="0">
                <a:latin typeface="+mj-lt"/>
              </a:rPr>
              <a:t>4. </a:t>
            </a:r>
            <a:r>
              <a:rPr lang="ko-KR" altLang="en-US" sz="1400" b="1" dirty="0">
                <a:latin typeface="+mj-lt"/>
              </a:rPr>
              <a:t>요구 사항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lt"/>
              </a:rPr>
              <a:t>	- </a:t>
            </a:r>
            <a:r>
              <a:rPr lang="ko-KR" altLang="en-US" sz="1400" b="1" dirty="0">
                <a:latin typeface="+mj-lt"/>
              </a:rPr>
              <a:t>요구사항 목록</a:t>
            </a: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endParaRPr lang="en-US" altLang="ko-KR" sz="1400" b="1" dirty="0">
              <a:latin typeface="+mj-lt"/>
            </a:endParaRPr>
          </a:p>
          <a:p>
            <a:pPr marL="0" indent="0">
              <a:buNone/>
            </a:pPr>
            <a:endParaRPr lang="en-US" altLang="ko-K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42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</a:t>
            </a:r>
            <a:r>
              <a:rPr lang="en-US" altLang="ko-KR" dirty="0">
                <a:latin typeface="+mn-ea"/>
              </a:rPr>
              <a:t>Community-003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99777"/>
              </p:ext>
            </p:extLst>
          </p:nvPr>
        </p:nvGraphicFramePr>
        <p:xfrm>
          <a:off x="6633758" y="1336916"/>
          <a:ext cx="3384376" cy="395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게시판의 해당 글에 대한 상세 내용 및 댓글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게시판의 해당 글을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게시판의 해당 글의 댓글들을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글의 좋아요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247660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댓글의 좋아요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7237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이전 커뮤니티 게시판으로 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(Community-001 or 002)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8253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173866" y="1431509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커뮤니티 게시판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996381" y="2654518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8E80F0-C71B-42F7-B508-21E6EB1DB571}"/>
              </a:ext>
            </a:extLst>
          </p:cNvPr>
          <p:cNvSpPr/>
          <p:nvPr/>
        </p:nvSpPr>
        <p:spPr>
          <a:xfrm>
            <a:off x="4414345" y="5910406"/>
            <a:ext cx="1324303" cy="354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마이 페이지 이동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6576D81-731D-4227-B485-CF301A890FB5}"/>
              </a:ext>
            </a:extLst>
          </p:cNvPr>
          <p:cNvSpPr/>
          <p:nvPr/>
        </p:nvSpPr>
        <p:spPr>
          <a:xfrm>
            <a:off x="4207662" y="6058295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7E6D6-DBD2-4A38-9088-BF3B5587481A}"/>
              </a:ext>
            </a:extLst>
          </p:cNvPr>
          <p:cNvSpPr/>
          <p:nvPr/>
        </p:nvSpPr>
        <p:spPr>
          <a:xfrm>
            <a:off x="1362141" y="2654518"/>
            <a:ext cx="4376507" cy="2866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글 제목</a:t>
            </a:r>
            <a:endParaRPr lang="en-US" altLang="ko-KR" dirty="0"/>
          </a:p>
          <a:p>
            <a:pPr algn="ctr"/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사용자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글 내용</a:t>
            </a:r>
            <a:r>
              <a:rPr lang="en-US" altLang="ko-KR" dirty="0"/>
              <a:t>: </a:t>
            </a:r>
            <a:r>
              <a:rPr lang="ko-KR" altLang="en-US" dirty="0"/>
              <a:t>내용입니다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1AE265-4A17-4033-B6C2-E9A91A21A80F}"/>
              </a:ext>
            </a:extLst>
          </p:cNvPr>
          <p:cNvSpPr/>
          <p:nvPr/>
        </p:nvSpPr>
        <p:spPr>
          <a:xfrm>
            <a:off x="1582858" y="4840015"/>
            <a:ext cx="4054891" cy="501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  <a:r>
              <a:rPr lang="en-US" altLang="ko-KR" dirty="0"/>
              <a:t>: </a:t>
            </a:r>
            <a:r>
              <a:rPr lang="ko-KR" altLang="en-US" dirty="0"/>
              <a:t>댓글입니다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AC0723-A01A-4695-8916-24A93677AA40}"/>
              </a:ext>
            </a:extLst>
          </p:cNvPr>
          <p:cNvSpPr/>
          <p:nvPr/>
        </p:nvSpPr>
        <p:spPr>
          <a:xfrm>
            <a:off x="4761186" y="4979933"/>
            <a:ext cx="687377" cy="23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좋아요 누르기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FE3C06-16FB-43F5-9928-CC03DADC2B05}"/>
              </a:ext>
            </a:extLst>
          </p:cNvPr>
          <p:cNvSpPr/>
          <p:nvPr/>
        </p:nvSpPr>
        <p:spPr>
          <a:xfrm>
            <a:off x="4761186" y="4500661"/>
            <a:ext cx="687377" cy="23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좋아요 누르기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9A17B79-D93B-4095-8597-D1CE92C04A76}"/>
              </a:ext>
            </a:extLst>
          </p:cNvPr>
          <p:cNvSpPr/>
          <p:nvPr/>
        </p:nvSpPr>
        <p:spPr>
          <a:xfrm>
            <a:off x="5360276" y="4332057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E2EA3-C88C-4C8A-B6DA-41E8F5EEE5B8}"/>
              </a:ext>
            </a:extLst>
          </p:cNvPr>
          <p:cNvSpPr/>
          <p:nvPr/>
        </p:nvSpPr>
        <p:spPr>
          <a:xfrm>
            <a:off x="1434848" y="4733991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B7F9DC-B7AE-4C2D-9186-67B15DCC0F46}"/>
              </a:ext>
            </a:extLst>
          </p:cNvPr>
          <p:cNvSpPr/>
          <p:nvPr/>
        </p:nvSpPr>
        <p:spPr>
          <a:xfrm>
            <a:off x="5309826" y="5097866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60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(Story-001)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61958"/>
              </p:ext>
            </p:extLst>
          </p:nvPr>
        </p:nvGraphicFramePr>
        <p:xfrm>
          <a:off x="6633758" y="1336916"/>
          <a:ext cx="3384376" cy="265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스토리모드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/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모드 선택 시 나오는 언어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게임 진행을 국어 사전으로 시작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(Story-002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게임 진행을 영어 사전으로 시작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((Story-002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236928" y="1815488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언어 선택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614C-860B-4C36-B82D-F1C4D0759CB4}"/>
              </a:ext>
            </a:extLst>
          </p:cNvPr>
          <p:cNvSpPr/>
          <p:nvPr/>
        </p:nvSpPr>
        <p:spPr>
          <a:xfrm>
            <a:off x="2236928" y="2949729"/>
            <a:ext cx="2516176" cy="712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국어 사전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CF13C1-60C5-4A87-BE6F-2C7B41B4F6AF}"/>
              </a:ext>
            </a:extLst>
          </p:cNvPr>
          <p:cNvSpPr/>
          <p:nvPr/>
        </p:nvSpPr>
        <p:spPr>
          <a:xfrm>
            <a:off x="2236928" y="4215000"/>
            <a:ext cx="2516176" cy="712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영어 사전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1811445" y="317675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1805032" y="4404536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3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(Story-002)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46360"/>
              </p:ext>
            </p:extLst>
          </p:nvPr>
        </p:nvGraphicFramePr>
        <p:xfrm>
          <a:off x="6633758" y="1336916"/>
          <a:ext cx="3384376" cy="331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스토리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진행시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중간 이벤트 발생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여러 이벤트 화면을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(ex.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영어사전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영단어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맞추기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영어 회화 맞추기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동의어 찾기 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번의 중간 이벤트가 지나가야 다음 파트로 지나갈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문제에 맞는 정답을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1247774" y="180112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301E5D-F28C-4FBA-9CF4-5745A46BC0A1}"/>
              </a:ext>
            </a:extLst>
          </p:cNvPr>
          <p:cNvSpPr/>
          <p:nvPr/>
        </p:nvSpPr>
        <p:spPr>
          <a:xfrm>
            <a:off x="1702684" y="1398613"/>
            <a:ext cx="3748609" cy="23466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61EDF-58C3-4F1D-9904-D8D5CBBEB256}"/>
              </a:ext>
            </a:extLst>
          </p:cNvPr>
          <p:cNvSpPr txBox="1"/>
          <p:nvPr/>
        </p:nvSpPr>
        <p:spPr>
          <a:xfrm>
            <a:off x="2078288" y="2174869"/>
            <a:ext cx="48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</a:t>
            </a:r>
            <a:endParaRPr lang="ko-KR" altLang="en-US" sz="3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8E063C2-BE1C-4BA0-95D3-9ECB49C52EF9}"/>
              </a:ext>
            </a:extLst>
          </p:cNvPr>
          <p:cNvSpPr/>
          <p:nvPr/>
        </p:nvSpPr>
        <p:spPr>
          <a:xfrm>
            <a:off x="2660387" y="2202292"/>
            <a:ext cx="498283" cy="5914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D56FDB5-3E17-4AD6-9ABC-BE8DE7164029}"/>
              </a:ext>
            </a:extLst>
          </p:cNvPr>
          <p:cNvSpPr/>
          <p:nvPr/>
        </p:nvSpPr>
        <p:spPr>
          <a:xfrm>
            <a:off x="3302829" y="2202292"/>
            <a:ext cx="498283" cy="5914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2C3477-201C-40DE-B93D-2D1BBFDE89CE}"/>
              </a:ext>
            </a:extLst>
          </p:cNvPr>
          <p:cNvSpPr/>
          <p:nvPr/>
        </p:nvSpPr>
        <p:spPr>
          <a:xfrm>
            <a:off x="3926763" y="2195212"/>
            <a:ext cx="498283" cy="5914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AED88D-8F0E-463D-B5CA-182FB331DE83}"/>
              </a:ext>
            </a:extLst>
          </p:cNvPr>
          <p:cNvSpPr txBox="1"/>
          <p:nvPr/>
        </p:nvSpPr>
        <p:spPr>
          <a:xfrm>
            <a:off x="4517909" y="2174869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D</a:t>
            </a:r>
            <a:endParaRPr lang="ko-KR" altLang="en-US" sz="3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8AD3DD9-71EA-45C4-89CB-7CECF0E9137D}"/>
              </a:ext>
            </a:extLst>
          </p:cNvPr>
          <p:cNvCxnSpPr/>
          <p:nvPr/>
        </p:nvCxnSpPr>
        <p:spPr>
          <a:xfrm>
            <a:off x="2335032" y="1869953"/>
            <a:ext cx="251472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511737-704A-4F8D-AC2C-7B0920840AE8}"/>
              </a:ext>
            </a:extLst>
          </p:cNvPr>
          <p:cNvSpPr txBox="1"/>
          <p:nvPr/>
        </p:nvSpPr>
        <p:spPr>
          <a:xfrm>
            <a:off x="2594988" y="14982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영어 단어 맞추기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E0D450-7BEF-47A0-BD8B-756D21820E23}"/>
              </a:ext>
            </a:extLst>
          </p:cNvPr>
          <p:cNvSpPr txBox="1"/>
          <p:nvPr/>
        </p:nvSpPr>
        <p:spPr>
          <a:xfrm>
            <a:off x="1986350" y="3032577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다른 사람들이 들을 수 있게</a:t>
            </a:r>
            <a:r>
              <a:rPr lang="en-US" altLang="ko-KR" sz="1400" dirty="0"/>
              <a:t>) </a:t>
            </a:r>
            <a:r>
              <a:rPr lang="ko-KR" altLang="en-US" sz="1400" dirty="0"/>
              <a:t>소리 내어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3561E2-06E7-4900-ABDA-31B44AEA3E76}"/>
              </a:ext>
            </a:extLst>
          </p:cNvPr>
          <p:cNvSpPr/>
          <p:nvPr/>
        </p:nvSpPr>
        <p:spPr>
          <a:xfrm>
            <a:off x="3102850" y="2842808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5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(Story-003)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21560"/>
              </p:ext>
            </p:extLst>
          </p:nvPr>
        </p:nvGraphicFramePr>
        <p:xfrm>
          <a:off x="6633758" y="1336916"/>
          <a:ext cx="3384376" cy="347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스토리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진행시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보스 이벤트 발생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여러 이벤트 화면을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(ex.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영어사전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영단어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맞추기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영어 회화 맞추기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동의어 찾기 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보스 페이지는 연속된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개의 이벤트가 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문제에 맞는 정답을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문제를 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번의 기회를 제공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만약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3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번의 기회를 놓칠 경우 챕터 재시작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7145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1247774" y="180112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19FD7A-0439-45C3-98EE-27DB4061EF49}"/>
              </a:ext>
            </a:extLst>
          </p:cNvPr>
          <p:cNvSpPr/>
          <p:nvPr/>
        </p:nvSpPr>
        <p:spPr>
          <a:xfrm>
            <a:off x="1765746" y="1484380"/>
            <a:ext cx="3748609" cy="2346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0D4CC9-EFAD-4E4A-B12A-EB858CAEF148}"/>
              </a:ext>
            </a:extLst>
          </p:cNvPr>
          <p:cNvCxnSpPr/>
          <p:nvPr/>
        </p:nvCxnSpPr>
        <p:spPr>
          <a:xfrm>
            <a:off x="2398094" y="1955720"/>
            <a:ext cx="251472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9BB036-0A95-475A-8945-6CB0BE9524D2}"/>
              </a:ext>
            </a:extLst>
          </p:cNvPr>
          <p:cNvSpPr txBox="1"/>
          <p:nvPr/>
        </p:nvSpPr>
        <p:spPr>
          <a:xfrm>
            <a:off x="2996914" y="15720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문제 </a:t>
            </a:r>
            <a:r>
              <a:rPr lang="en-US" altLang="ko-KR" dirty="0">
                <a:solidFill>
                  <a:srgbClr val="7030A0"/>
                </a:solidFill>
              </a:rPr>
              <a:t>1 / 5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11A6-5550-475B-9158-A0C9CEE003CC}"/>
              </a:ext>
            </a:extLst>
          </p:cNvPr>
          <p:cNvSpPr txBox="1"/>
          <p:nvPr/>
        </p:nvSpPr>
        <p:spPr>
          <a:xfrm>
            <a:off x="2652915" y="1977966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아래 빈칸에 들어갈 단어는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A8B021-B576-4A39-A850-8596C14EA9E8}"/>
              </a:ext>
            </a:extLst>
          </p:cNvPr>
          <p:cNvSpPr txBox="1"/>
          <p:nvPr/>
        </p:nvSpPr>
        <p:spPr>
          <a:xfrm>
            <a:off x="1765745" y="2449662"/>
            <a:ext cx="3039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teacher listened to the children reading  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C2A4683-7D4D-461F-9EA4-01B4C64C1CB7}"/>
              </a:ext>
            </a:extLst>
          </p:cNvPr>
          <p:cNvSpPr/>
          <p:nvPr/>
        </p:nvSpPr>
        <p:spPr>
          <a:xfrm>
            <a:off x="4725858" y="2471532"/>
            <a:ext cx="684803" cy="217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B4181A7-35B8-41F8-9526-EB221A167FFF}"/>
              </a:ext>
            </a:extLst>
          </p:cNvPr>
          <p:cNvSpPr/>
          <p:nvPr/>
        </p:nvSpPr>
        <p:spPr>
          <a:xfrm>
            <a:off x="2167840" y="2852025"/>
            <a:ext cx="1275592" cy="3236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fundamentallly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A568218-9BDD-44A9-AE07-0BC6D5B2380F}"/>
              </a:ext>
            </a:extLst>
          </p:cNvPr>
          <p:cNvSpPr/>
          <p:nvPr/>
        </p:nvSpPr>
        <p:spPr>
          <a:xfrm>
            <a:off x="3799259" y="2854000"/>
            <a:ext cx="1275592" cy="3236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ashore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528CA50-3ECA-49C5-836D-F1651078B192}"/>
              </a:ext>
            </a:extLst>
          </p:cNvPr>
          <p:cNvSpPr/>
          <p:nvPr/>
        </p:nvSpPr>
        <p:spPr>
          <a:xfrm>
            <a:off x="2167840" y="3343911"/>
            <a:ext cx="1275592" cy="3236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61E9841-92E3-4A7F-91F3-C738778135A7}"/>
              </a:ext>
            </a:extLst>
          </p:cNvPr>
          <p:cNvSpPr/>
          <p:nvPr/>
        </p:nvSpPr>
        <p:spPr>
          <a:xfrm>
            <a:off x="3805475" y="3345246"/>
            <a:ext cx="1269375" cy="3236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pretty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6D112FD-D91A-42A5-B963-FD8C78292BD4}"/>
              </a:ext>
            </a:extLst>
          </p:cNvPr>
          <p:cNvSpPr/>
          <p:nvPr/>
        </p:nvSpPr>
        <p:spPr>
          <a:xfrm>
            <a:off x="1828057" y="324717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C5F11E3-4122-4EAC-BE7B-9D7982213814}"/>
              </a:ext>
            </a:extLst>
          </p:cNvPr>
          <p:cNvSpPr/>
          <p:nvPr/>
        </p:nvSpPr>
        <p:spPr>
          <a:xfrm>
            <a:off x="561252" y="4874698"/>
            <a:ext cx="1544278" cy="83872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기회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7D94297-5665-47FE-B953-4576C10E3B5D}"/>
              </a:ext>
            </a:extLst>
          </p:cNvPr>
          <p:cNvSpPr/>
          <p:nvPr/>
        </p:nvSpPr>
        <p:spPr>
          <a:xfrm>
            <a:off x="1890367" y="558450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865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(Challenge-001)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02471"/>
              </p:ext>
            </p:extLst>
          </p:nvPr>
        </p:nvGraphicFramePr>
        <p:xfrm>
          <a:off x="6633758" y="1336916"/>
          <a:ext cx="3384376" cy="265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모드 선택 시 나오는 언어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게임 진행을 국어 사전으로 시작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Challenge-002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게임 진행을 영어 사전으로 시작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Challenge-002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4904BF2-7005-434A-9B6D-0A4A9C25A57C}"/>
              </a:ext>
            </a:extLst>
          </p:cNvPr>
          <p:cNvSpPr/>
          <p:nvPr/>
        </p:nvSpPr>
        <p:spPr>
          <a:xfrm>
            <a:off x="2236928" y="1815488"/>
            <a:ext cx="2516176" cy="58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엔코</a:t>
            </a:r>
            <a:r>
              <a:rPr lang="ko-KR" altLang="en-US" dirty="0"/>
              <a:t> 퀘스트</a:t>
            </a:r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언어 선택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614C-860B-4C36-B82D-F1C4D0759CB4}"/>
              </a:ext>
            </a:extLst>
          </p:cNvPr>
          <p:cNvSpPr/>
          <p:nvPr/>
        </p:nvSpPr>
        <p:spPr>
          <a:xfrm>
            <a:off x="2236928" y="2949729"/>
            <a:ext cx="2516176" cy="712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국어 사전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CF13C1-60C5-4A87-BE6F-2C7B41B4F6AF}"/>
              </a:ext>
            </a:extLst>
          </p:cNvPr>
          <p:cNvSpPr/>
          <p:nvPr/>
        </p:nvSpPr>
        <p:spPr>
          <a:xfrm>
            <a:off x="2236928" y="4215000"/>
            <a:ext cx="2516176" cy="712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영어 사전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DC8A5-44FE-4054-9B7B-9DCC3A753A26}"/>
              </a:ext>
            </a:extLst>
          </p:cNvPr>
          <p:cNvSpPr/>
          <p:nvPr/>
        </p:nvSpPr>
        <p:spPr>
          <a:xfrm>
            <a:off x="1811445" y="3176752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1805032" y="4404536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(Challenge-002)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09453"/>
              </p:ext>
            </p:extLst>
          </p:nvPr>
        </p:nvGraphicFramePr>
        <p:xfrm>
          <a:off x="6633758" y="1336916"/>
          <a:ext cx="3384376" cy="265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모드 선택 시 나오는 도전 테마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게임 진행을 위한 도전 테마를 고르는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테마를 고를 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모드 시작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Challenge-003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82D0DEB-1D03-48E7-B65A-DCC699AE2C60}"/>
              </a:ext>
            </a:extLst>
          </p:cNvPr>
          <p:cNvSpPr/>
          <p:nvPr/>
        </p:nvSpPr>
        <p:spPr>
          <a:xfrm>
            <a:off x="1582858" y="1463040"/>
            <a:ext cx="3979216" cy="4540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890C0E-776C-49EE-8B5D-365A74809918}"/>
              </a:ext>
            </a:extLst>
          </p:cNvPr>
          <p:cNvSpPr/>
          <p:nvPr/>
        </p:nvSpPr>
        <p:spPr>
          <a:xfrm>
            <a:off x="2049517" y="1589164"/>
            <a:ext cx="3102654" cy="7252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챌린지</a:t>
            </a:r>
            <a:r>
              <a:rPr lang="ko-KR" altLang="en-US" b="1" dirty="0"/>
              <a:t> 모드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5AD9125-1611-495F-90B5-5BF70B652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4670"/>
              </p:ext>
            </p:extLst>
          </p:nvPr>
        </p:nvGraphicFramePr>
        <p:xfrm>
          <a:off x="2024642" y="2573691"/>
          <a:ext cx="3127529" cy="25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529">
                  <a:extLst>
                    <a:ext uri="{9D8B030D-6E8A-4147-A177-3AD203B41FA5}">
                      <a16:colId xmlns:a16="http://schemas.microsoft.com/office/drawing/2014/main" val="2034576469"/>
                    </a:ext>
                  </a:extLst>
                </a:gridCol>
              </a:tblGrid>
              <a:tr h="64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한글 맞춤법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46975"/>
                  </a:ext>
                </a:extLst>
              </a:tr>
              <a:tr h="64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속담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관용어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71817"/>
                  </a:ext>
                </a:extLst>
              </a:tr>
              <a:tr h="64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로마자 표기법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33096"/>
                  </a:ext>
                </a:extLst>
              </a:tr>
              <a:tr h="646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외래어 표기법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27126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F82F50CD-C176-4B48-8CC2-1852AC7BE41D}"/>
              </a:ext>
            </a:extLst>
          </p:cNvPr>
          <p:cNvSpPr/>
          <p:nvPr/>
        </p:nvSpPr>
        <p:spPr>
          <a:xfrm>
            <a:off x="1759606" y="2094361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64CE4DE-A82C-4DDC-92CC-291B3F97766B}"/>
              </a:ext>
            </a:extLst>
          </p:cNvPr>
          <p:cNvSpPr/>
          <p:nvPr/>
        </p:nvSpPr>
        <p:spPr>
          <a:xfrm>
            <a:off x="1759606" y="3080231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05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416F5-0734-4F33-8E8A-111FC8F1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 </a:t>
            </a:r>
            <a:r>
              <a:rPr lang="en-US" altLang="ko-KR" dirty="0"/>
              <a:t>(</a:t>
            </a:r>
            <a:r>
              <a:rPr lang="en-US" altLang="ko-KR" dirty="0">
                <a:ea typeface="+mn-ea"/>
              </a:rPr>
              <a:t>Challenge-003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586D00-E0EC-4905-BB2F-8F29E4E73C94}"/>
              </a:ext>
            </a:extLst>
          </p:cNvPr>
          <p:cNvSpPr/>
          <p:nvPr/>
        </p:nvSpPr>
        <p:spPr>
          <a:xfrm>
            <a:off x="372065" y="1336916"/>
            <a:ext cx="6243145" cy="50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CD8776-CF08-4217-9165-088B2AA7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99486"/>
              </p:ext>
            </p:extLst>
          </p:nvPr>
        </p:nvGraphicFramePr>
        <p:xfrm>
          <a:off x="6633758" y="1336916"/>
          <a:ext cx="3384376" cy="331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6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75366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모드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여러 이벤트 화면을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(ex.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영어사전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영단어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맞추기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영어 회화 맞추기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동의어 찾기 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문제에 맞는 정답을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31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모드 진행한 레벨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7552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C0E8CA1-FD86-4864-8841-AF3B09D21D17}"/>
              </a:ext>
            </a:extLst>
          </p:cNvPr>
          <p:cNvSpPr/>
          <p:nvPr/>
        </p:nvSpPr>
        <p:spPr>
          <a:xfrm>
            <a:off x="1247774" y="180112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301E5D-F28C-4FBA-9CF4-5745A46BC0A1}"/>
              </a:ext>
            </a:extLst>
          </p:cNvPr>
          <p:cNvSpPr/>
          <p:nvPr/>
        </p:nvSpPr>
        <p:spPr>
          <a:xfrm>
            <a:off x="1702684" y="1398613"/>
            <a:ext cx="3748609" cy="23466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61EDF-58C3-4F1D-9904-D8D5CBBEB256}"/>
              </a:ext>
            </a:extLst>
          </p:cNvPr>
          <p:cNvSpPr txBox="1"/>
          <p:nvPr/>
        </p:nvSpPr>
        <p:spPr>
          <a:xfrm>
            <a:off x="2078288" y="2174869"/>
            <a:ext cx="48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</a:t>
            </a:r>
            <a:endParaRPr lang="ko-KR" altLang="en-US" sz="3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8E063C2-BE1C-4BA0-95D3-9ECB49C52EF9}"/>
              </a:ext>
            </a:extLst>
          </p:cNvPr>
          <p:cNvSpPr/>
          <p:nvPr/>
        </p:nvSpPr>
        <p:spPr>
          <a:xfrm>
            <a:off x="2660387" y="2202292"/>
            <a:ext cx="498283" cy="5914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D56FDB5-3E17-4AD6-9ABC-BE8DE7164029}"/>
              </a:ext>
            </a:extLst>
          </p:cNvPr>
          <p:cNvSpPr/>
          <p:nvPr/>
        </p:nvSpPr>
        <p:spPr>
          <a:xfrm>
            <a:off x="3302829" y="2202292"/>
            <a:ext cx="498283" cy="5914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2C3477-201C-40DE-B93D-2D1BBFDE89CE}"/>
              </a:ext>
            </a:extLst>
          </p:cNvPr>
          <p:cNvSpPr/>
          <p:nvPr/>
        </p:nvSpPr>
        <p:spPr>
          <a:xfrm>
            <a:off x="3926763" y="2195212"/>
            <a:ext cx="498283" cy="5914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AED88D-8F0E-463D-B5CA-182FB331DE83}"/>
              </a:ext>
            </a:extLst>
          </p:cNvPr>
          <p:cNvSpPr txBox="1"/>
          <p:nvPr/>
        </p:nvSpPr>
        <p:spPr>
          <a:xfrm>
            <a:off x="4517909" y="2174869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D</a:t>
            </a:r>
            <a:endParaRPr lang="ko-KR" altLang="en-US" sz="3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8AD3DD9-71EA-45C4-89CB-7CECF0E9137D}"/>
              </a:ext>
            </a:extLst>
          </p:cNvPr>
          <p:cNvCxnSpPr/>
          <p:nvPr/>
        </p:nvCxnSpPr>
        <p:spPr>
          <a:xfrm>
            <a:off x="2335032" y="1869953"/>
            <a:ext cx="251472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511737-704A-4F8D-AC2C-7B0920840AE8}"/>
              </a:ext>
            </a:extLst>
          </p:cNvPr>
          <p:cNvSpPr txBox="1"/>
          <p:nvPr/>
        </p:nvSpPr>
        <p:spPr>
          <a:xfrm>
            <a:off x="2594988" y="14982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영어 단어 맞추기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E0D450-7BEF-47A0-BD8B-756D21820E23}"/>
              </a:ext>
            </a:extLst>
          </p:cNvPr>
          <p:cNvSpPr txBox="1"/>
          <p:nvPr/>
        </p:nvSpPr>
        <p:spPr>
          <a:xfrm>
            <a:off x="1986350" y="3032577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다른 사람들이 들을 수 있게</a:t>
            </a:r>
            <a:r>
              <a:rPr lang="en-US" altLang="ko-KR" sz="1400" dirty="0"/>
              <a:t>) </a:t>
            </a:r>
            <a:r>
              <a:rPr lang="ko-KR" altLang="en-US" sz="1400" dirty="0"/>
              <a:t>소리 내어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3561E2-06E7-4900-ABDA-31B44AEA3E76}"/>
              </a:ext>
            </a:extLst>
          </p:cNvPr>
          <p:cNvSpPr/>
          <p:nvPr/>
        </p:nvSpPr>
        <p:spPr>
          <a:xfrm>
            <a:off x="3102850" y="2842808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0F67D4-5F6F-45AD-9A5F-7DC32ECF7B9D}"/>
              </a:ext>
            </a:extLst>
          </p:cNvPr>
          <p:cNvSpPr/>
          <p:nvPr/>
        </p:nvSpPr>
        <p:spPr>
          <a:xfrm>
            <a:off x="2173866" y="4300833"/>
            <a:ext cx="2946774" cy="901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Level_127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637D54-0D36-441A-B7CD-C620D7530507}"/>
              </a:ext>
            </a:extLst>
          </p:cNvPr>
          <p:cNvSpPr/>
          <p:nvPr/>
        </p:nvSpPr>
        <p:spPr>
          <a:xfrm>
            <a:off x="1832344" y="4798723"/>
            <a:ext cx="277473" cy="25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901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FC0F7-1064-440D-BCB8-7AFF473C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요구 사항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FA31E3-4188-4C9D-B75C-34B40064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28677"/>
              </p:ext>
            </p:extLst>
          </p:nvPr>
        </p:nvGraphicFramePr>
        <p:xfrm>
          <a:off x="775663" y="1210792"/>
          <a:ext cx="8784546" cy="5234143"/>
        </p:xfrm>
        <a:graphic>
          <a:graphicData uri="http://schemas.openxmlformats.org/drawingml/2006/table">
            <a:tbl>
              <a:tblPr/>
              <a:tblGrid>
                <a:gridCol w="423352">
                  <a:extLst>
                    <a:ext uri="{9D8B030D-6E8A-4147-A177-3AD203B41FA5}">
                      <a16:colId xmlns:a16="http://schemas.microsoft.com/office/drawing/2014/main" val="2596729725"/>
                    </a:ext>
                  </a:extLst>
                </a:gridCol>
                <a:gridCol w="752625">
                  <a:extLst>
                    <a:ext uri="{9D8B030D-6E8A-4147-A177-3AD203B41FA5}">
                      <a16:colId xmlns:a16="http://schemas.microsoft.com/office/drawing/2014/main" val="1685092768"/>
                    </a:ext>
                  </a:extLst>
                </a:gridCol>
                <a:gridCol w="746745">
                  <a:extLst>
                    <a:ext uri="{9D8B030D-6E8A-4147-A177-3AD203B41FA5}">
                      <a16:colId xmlns:a16="http://schemas.microsoft.com/office/drawing/2014/main" val="925045876"/>
                    </a:ext>
                  </a:extLst>
                </a:gridCol>
                <a:gridCol w="452750">
                  <a:extLst>
                    <a:ext uri="{9D8B030D-6E8A-4147-A177-3AD203B41FA5}">
                      <a16:colId xmlns:a16="http://schemas.microsoft.com/office/drawing/2014/main" val="2985958242"/>
                    </a:ext>
                  </a:extLst>
                </a:gridCol>
                <a:gridCol w="752625">
                  <a:extLst>
                    <a:ext uri="{9D8B030D-6E8A-4147-A177-3AD203B41FA5}">
                      <a16:colId xmlns:a16="http://schemas.microsoft.com/office/drawing/2014/main" val="2400638911"/>
                    </a:ext>
                  </a:extLst>
                </a:gridCol>
                <a:gridCol w="2822344">
                  <a:extLst>
                    <a:ext uri="{9D8B030D-6E8A-4147-A177-3AD203B41FA5}">
                      <a16:colId xmlns:a16="http://schemas.microsoft.com/office/drawing/2014/main" val="1187899765"/>
                    </a:ext>
                  </a:extLst>
                </a:gridCol>
                <a:gridCol w="1822765">
                  <a:extLst>
                    <a:ext uri="{9D8B030D-6E8A-4147-A177-3AD203B41FA5}">
                      <a16:colId xmlns:a16="http://schemas.microsoft.com/office/drawing/2014/main" val="3858681166"/>
                    </a:ext>
                  </a:extLst>
                </a:gridCol>
                <a:gridCol w="335154">
                  <a:extLst>
                    <a:ext uri="{9D8B030D-6E8A-4147-A177-3AD203B41FA5}">
                      <a16:colId xmlns:a16="http://schemas.microsoft.com/office/drawing/2014/main" val="2135250096"/>
                    </a:ext>
                  </a:extLst>
                </a:gridCol>
                <a:gridCol w="676186">
                  <a:extLst>
                    <a:ext uri="{9D8B030D-6E8A-4147-A177-3AD203B41FA5}">
                      <a16:colId xmlns:a16="http://schemas.microsoft.com/office/drawing/2014/main" val="2292556613"/>
                    </a:ext>
                  </a:extLst>
                </a:gridCol>
              </a:tblGrid>
              <a:tr h="28986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83221"/>
                  </a:ext>
                </a:extLst>
              </a:tr>
              <a:tr h="1822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RQ_ID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유형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내용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Y/N)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0841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login-001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확인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 을 필수로 입력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패스워드는 최소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 이상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김성민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244149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login-002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사용자 계정의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보여줌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NickName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김성민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810909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login-003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사용자 계정의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변경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김성민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보류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771562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login-004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 시 아이디와 닉네임 중복여부 판별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김성민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025610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login-005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를 통한 로그인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김성민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27071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login-006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보안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비밀번호는 해시되어 저장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김성민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67957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78368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main-001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컨텐츠이동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 모드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챌린지 모드 이동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23957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main-002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오답노트 및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카테고리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변경은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login-003 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764627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wrong_note-001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오답노트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모드에서 틀리거나 즐겨찾기 하여 저장된 문제들을 집계 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사전별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국어사전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영어사전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620609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8540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story-001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사전분류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모드에서 사용 할 사전을 설정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국어사전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영어사전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강준서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34728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story-002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스토리를 진행하다 중간마다 이벤트 출현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 맞추기 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챕터당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번의 이벤트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강준서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6494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story-003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 한 챕터당 보스 출현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5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번의 이벤트 발생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 맞추기 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번의 기회가 끝날 경우 챕터 재시작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강준서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606192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71928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챌린지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challenge-001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사전분류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모드에서 사용 할 사전을 설정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국어사전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영어사전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강준서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46184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challenge-002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테마설정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할 테마를 설정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속담 맞추기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한글맞춤법 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강준서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027990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challenge-003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문제풀이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틀릴 때까지 해당 테마의 문제풀이 계속 진행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기회는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맞출 경우 레벨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강준서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81311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51" marR="5751" marT="57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93387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community-001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항목분류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게시판의 종류를 구분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건의게시판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524581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community-002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게시판에 자유로운 글 추가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187078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community-003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게시판에 해당 앱의 건의사항 추가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4905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community-004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글에 댓글 추가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13640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community-005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글에 좋아요 추가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820779"/>
                  </a:ext>
                </a:extLst>
              </a:tr>
              <a:tr h="19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community-006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찾고자하는 작성자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검색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박선우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5751" marR="5751" marT="5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44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D3F4A-9BA8-4652-89BE-A86E26E9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FC002-1FDE-42A2-BC6D-0B5B242D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j-lt"/>
                <a:ea typeface="+mj-ea"/>
              </a:rPr>
              <a:t>사업명 </a:t>
            </a:r>
            <a:r>
              <a:rPr lang="en-US" altLang="ko-KR" sz="2000" dirty="0">
                <a:latin typeface="+mj-lt"/>
                <a:ea typeface="+mj-ea"/>
              </a:rPr>
              <a:t>: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엔코퀘스트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EnKoQuest</a:t>
            </a:r>
            <a:r>
              <a:rPr lang="en-US" altLang="ko-KR" sz="2000" dirty="0">
                <a:latin typeface="+mj-lt"/>
              </a:rPr>
              <a:t>)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ko-KR" altLang="en-US" sz="2000" dirty="0">
                <a:latin typeface="+mj-lt"/>
                <a:ea typeface="+mj-ea"/>
              </a:rPr>
              <a:t>사업 기간 </a:t>
            </a:r>
            <a:r>
              <a:rPr lang="en-US" altLang="ko-KR" sz="2000" dirty="0">
                <a:latin typeface="+mj-lt"/>
                <a:ea typeface="+mj-ea"/>
              </a:rPr>
              <a:t>: </a:t>
            </a:r>
            <a:r>
              <a:rPr lang="en-US" altLang="ko-KR" sz="2000" dirty="0">
                <a:latin typeface="+mj-lt"/>
              </a:rPr>
              <a:t>2024.10 ~ 2024.12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ko-KR" altLang="en-US" sz="2000" dirty="0">
                <a:latin typeface="+mj-lt"/>
                <a:ea typeface="+mj-ea"/>
              </a:rPr>
              <a:t>사업 인원 </a:t>
            </a:r>
            <a:r>
              <a:rPr lang="en-US" altLang="ko-KR" sz="2000" dirty="0">
                <a:latin typeface="+mj-lt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			</a:t>
            </a:r>
            <a:r>
              <a:rPr lang="ko-KR" altLang="en-US" sz="2000" dirty="0">
                <a:latin typeface="+mj-lt"/>
              </a:rPr>
              <a:t>박선우</a:t>
            </a:r>
            <a:r>
              <a:rPr lang="en-US" altLang="ko-KR" sz="2000" dirty="0">
                <a:latin typeface="+mj-lt"/>
              </a:rPr>
              <a:t>( Server/DB </a:t>
            </a:r>
            <a:r>
              <a:rPr lang="ko-KR" altLang="en-US" sz="2000" dirty="0">
                <a:latin typeface="+mj-lt"/>
              </a:rPr>
              <a:t>설계 및 커뮤니티 구현 </a:t>
            </a:r>
            <a:r>
              <a:rPr lang="en-US" altLang="ko-KR" sz="20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			</a:t>
            </a:r>
            <a:r>
              <a:rPr lang="ko-KR" altLang="en-US" sz="2000" dirty="0">
                <a:latin typeface="+mj-lt"/>
              </a:rPr>
              <a:t>강준서</a:t>
            </a:r>
            <a:r>
              <a:rPr lang="en-US" altLang="ko-KR" sz="2000" dirty="0">
                <a:latin typeface="+mj-lt"/>
              </a:rPr>
              <a:t>( </a:t>
            </a:r>
            <a:r>
              <a:rPr lang="ko-KR" altLang="en-US" sz="2000" dirty="0">
                <a:latin typeface="+mj-lt"/>
              </a:rPr>
              <a:t>게임모드 기능 구현 </a:t>
            </a:r>
            <a:r>
              <a:rPr lang="en-US" altLang="ko-KR" sz="20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			</a:t>
            </a:r>
            <a:r>
              <a:rPr lang="ko-KR" altLang="en-US" sz="2000" dirty="0">
                <a:latin typeface="+mj-lt"/>
              </a:rPr>
              <a:t>김성민</a:t>
            </a:r>
            <a:r>
              <a:rPr lang="en-US" altLang="ko-KR" sz="2000" dirty="0">
                <a:latin typeface="+mj-lt"/>
              </a:rPr>
              <a:t>( </a:t>
            </a:r>
            <a:r>
              <a:rPr lang="ko-KR" altLang="en-US" sz="2000" dirty="0">
                <a:latin typeface="+mj-lt"/>
              </a:rPr>
              <a:t>회원가입</a:t>
            </a:r>
            <a:r>
              <a:rPr lang="en-US" altLang="ko-KR" sz="2000" dirty="0">
                <a:latin typeface="+mj-lt"/>
              </a:rPr>
              <a:t>/</a:t>
            </a:r>
            <a:r>
              <a:rPr lang="ko-KR" altLang="en-US" sz="2000" dirty="0">
                <a:latin typeface="+mj-lt"/>
              </a:rPr>
              <a:t>로그인 기능구현 및 화면</a:t>
            </a:r>
            <a:r>
              <a:rPr lang="en-US" altLang="ko-KR" sz="2000" dirty="0">
                <a:latin typeface="+mj-lt"/>
              </a:rPr>
              <a:t>UI </a:t>
            </a:r>
            <a:r>
              <a:rPr lang="ko-KR" altLang="en-US" sz="2000" dirty="0">
                <a:latin typeface="+mj-lt"/>
              </a:rPr>
              <a:t>설계 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665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78D46-961A-4144-B3CC-4271B812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DE49D-A42F-4295-AE10-AE2F8B39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개발 환경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플랫폼 </a:t>
            </a:r>
            <a:r>
              <a:rPr lang="en-US" altLang="ko-KR" sz="2400" dirty="0"/>
              <a:t>: Android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개발 도구 </a:t>
            </a:r>
            <a:r>
              <a:rPr lang="en-US" altLang="ko-KR" sz="2400" dirty="0"/>
              <a:t>: Android Studio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언 어 </a:t>
            </a:r>
            <a:r>
              <a:rPr lang="en-US" altLang="ko-KR" sz="2400" dirty="0"/>
              <a:t>: Java, JavaScript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Server/DB : </a:t>
            </a:r>
            <a:r>
              <a:rPr lang="en-US" altLang="ko-KR" sz="2400" dirty="0" err="1"/>
              <a:t>FireBase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0804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7967-E17D-4723-B46C-2D692DFF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881B8-32AD-47AF-918E-DFAA5375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557"/>
            <a:ext cx="8596668" cy="5160917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주요 기능 및 시스템 특징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회원 가입 및 로그인 </a:t>
            </a:r>
            <a:r>
              <a:rPr lang="en-US" altLang="ko-KR" sz="1600" b="1" dirty="0">
                <a:latin typeface="+mj-ea"/>
                <a:ea typeface="+mj-ea"/>
              </a:rPr>
              <a:t>-</a:t>
            </a:r>
          </a:p>
          <a:p>
            <a:pPr marL="0" indent="0">
              <a:buNone/>
            </a:pPr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마이페이지 </a:t>
            </a:r>
            <a:r>
              <a:rPr lang="en-US" altLang="ko-KR" sz="1600" b="1" dirty="0">
                <a:latin typeface="+mj-ea"/>
                <a:ea typeface="+mj-ea"/>
              </a:rPr>
              <a:t>/ </a:t>
            </a:r>
            <a:r>
              <a:rPr lang="ko-KR" altLang="en-US" sz="1600" b="1" dirty="0">
                <a:latin typeface="+mj-ea"/>
                <a:ea typeface="+mj-ea"/>
              </a:rPr>
              <a:t>오답 노트</a:t>
            </a:r>
            <a:r>
              <a:rPr lang="en-US" altLang="ko-KR" sz="1600" b="1" dirty="0">
                <a:latin typeface="+mj-ea"/>
                <a:ea typeface="+mj-ea"/>
              </a:rPr>
              <a:t> -</a:t>
            </a: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a). </a:t>
            </a:r>
            <a:r>
              <a:rPr lang="ko-KR" altLang="en-US" sz="1600" dirty="0">
                <a:latin typeface="+mj-ea"/>
                <a:ea typeface="+mj-ea"/>
              </a:rPr>
              <a:t>닉네임 및 비밀번호 변경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b). </a:t>
            </a:r>
            <a:r>
              <a:rPr lang="ko-KR" altLang="en-US" sz="1600" dirty="0">
                <a:latin typeface="+mj-ea"/>
                <a:ea typeface="+mj-ea"/>
              </a:rPr>
              <a:t>사용자가 틀린 문제를 자동으로 저장하여 복습할 수 있게 </a:t>
            </a:r>
            <a:r>
              <a:rPr lang="ko-KR" altLang="en-US" sz="1600" dirty="0" err="1">
                <a:latin typeface="+mj-ea"/>
                <a:ea typeface="+mj-ea"/>
              </a:rPr>
              <a:t>도와줌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커뮤니티 게시판 </a:t>
            </a:r>
            <a:r>
              <a:rPr lang="en-US" altLang="ko-KR" sz="1600" b="1" dirty="0">
                <a:latin typeface="+mj-ea"/>
                <a:ea typeface="+mj-ea"/>
              </a:rPr>
              <a:t>–</a:t>
            </a: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a). </a:t>
            </a:r>
            <a:r>
              <a:rPr lang="ko-KR" altLang="en-US" sz="1600" dirty="0">
                <a:latin typeface="+mj-ea"/>
                <a:ea typeface="+mj-ea"/>
              </a:rPr>
              <a:t>자유 게시판 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건의 게시판을 통해서 사용자들의 소통을 유도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b). </a:t>
            </a:r>
            <a:r>
              <a:rPr lang="ko-KR" altLang="en-US" sz="1600" dirty="0">
                <a:latin typeface="+mj-ea"/>
                <a:ea typeface="+mj-ea"/>
              </a:rPr>
              <a:t>게시판의 검색 기능을 통해 게시글 필터링 제공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c). </a:t>
            </a:r>
            <a:r>
              <a:rPr lang="ko-KR" altLang="en-US" sz="1600" dirty="0">
                <a:latin typeface="+mj-ea"/>
                <a:ea typeface="+mj-ea"/>
              </a:rPr>
              <a:t>댓글과 좋아요 기능 제공</a:t>
            </a:r>
          </a:p>
        </p:txBody>
      </p:sp>
    </p:spTree>
    <p:extLst>
      <p:ext uri="{BB962C8B-B14F-4D97-AF65-F5344CB8AC3E}">
        <p14:creationId xmlns:p14="http://schemas.microsoft.com/office/powerpoint/2010/main" val="87163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7967-E17D-4723-B46C-2D692DFF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881B8-32AD-47AF-918E-DFAA5375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557"/>
            <a:ext cx="8596668" cy="5160917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주요 기능 및 시스템 특징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>
                <a:latin typeface="+mj-ea"/>
                <a:ea typeface="+mj-ea"/>
              </a:rPr>
              <a:t>스토리 모드</a:t>
            </a:r>
            <a:r>
              <a:rPr lang="en-US" altLang="ko-KR" sz="1600" b="1" dirty="0">
                <a:latin typeface="+mj-ea"/>
                <a:ea typeface="+mj-ea"/>
              </a:rPr>
              <a:t> -</a:t>
            </a: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a). </a:t>
            </a:r>
            <a:r>
              <a:rPr lang="ko-KR" altLang="en-US" sz="1600" dirty="0">
                <a:latin typeface="+mj-ea"/>
                <a:ea typeface="+mj-ea"/>
              </a:rPr>
              <a:t>사용자가 주인공이 되어 다양한 스토리를 진행하며 국어와 영어를 학습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b). </a:t>
            </a:r>
            <a:r>
              <a:rPr lang="ko-KR" altLang="en-US" sz="1600" dirty="0">
                <a:latin typeface="+mj-ea"/>
                <a:ea typeface="+mj-ea"/>
              </a:rPr>
              <a:t>스토리 중간에 단어 맞추기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동의어 찾기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문법 맞추기 등 다양한 학습 이벤트를 진행</a:t>
            </a: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c). </a:t>
            </a:r>
            <a:r>
              <a:rPr lang="ko-KR" altLang="en-US" sz="1600" dirty="0">
                <a:latin typeface="+mj-ea"/>
                <a:ea typeface="+mj-ea"/>
              </a:rPr>
              <a:t>보스전과 같은 특별한 이벤트를 통해 집중적인 학습을 유도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ko-KR" altLang="en-US" sz="1600" b="1" dirty="0" err="1">
                <a:latin typeface="+mj-ea"/>
                <a:ea typeface="+mj-ea"/>
              </a:rPr>
              <a:t>챌린지</a:t>
            </a:r>
            <a:r>
              <a:rPr lang="ko-KR" altLang="en-US" sz="1600" b="1" dirty="0">
                <a:latin typeface="+mj-ea"/>
                <a:ea typeface="+mj-ea"/>
              </a:rPr>
              <a:t> 모드</a:t>
            </a:r>
            <a:r>
              <a:rPr lang="en-US" altLang="ko-KR" sz="1600" b="1" dirty="0">
                <a:latin typeface="+mj-ea"/>
                <a:ea typeface="+mj-ea"/>
              </a:rPr>
              <a:t> -</a:t>
            </a: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a). </a:t>
            </a:r>
            <a:r>
              <a:rPr lang="ko-KR" altLang="en-US" sz="1600" dirty="0">
                <a:latin typeface="+mj-ea"/>
                <a:ea typeface="+mj-ea"/>
              </a:rPr>
              <a:t>스토리와 무관하게 순수하게 문제 풀이를 진행할 수 있는 모드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b). </a:t>
            </a:r>
            <a:r>
              <a:rPr lang="ko-KR" altLang="en-US" sz="1600" dirty="0">
                <a:latin typeface="+mj-ea"/>
                <a:ea typeface="+mj-ea"/>
              </a:rPr>
              <a:t>사용자는 국어사전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맞춤법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속담 및 관용구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외래어표기법 등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과 영어사전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동의어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영단어</a:t>
            </a:r>
            <a:r>
              <a:rPr lang="ko-KR" altLang="en-US" sz="1600" dirty="0">
                <a:latin typeface="+mj-ea"/>
                <a:ea typeface="+mj-ea"/>
              </a:rPr>
              <a:t> 맞추기 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다양한 테마를 선택하여 학습을 이어갈 수 있음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  <a:ea typeface="+mj-ea"/>
              </a:rPr>
              <a:t>c). </a:t>
            </a:r>
            <a:r>
              <a:rPr lang="ko-KR" altLang="en-US" sz="1600" dirty="0">
                <a:latin typeface="+mj-ea"/>
                <a:ea typeface="+mj-ea"/>
              </a:rPr>
              <a:t>반복 진행이 가능함</a:t>
            </a:r>
          </a:p>
        </p:txBody>
      </p:sp>
    </p:spTree>
    <p:extLst>
      <p:ext uri="{BB962C8B-B14F-4D97-AF65-F5344CB8AC3E}">
        <p14:creationId xmlns:p14="http://schemas.microsoft.com/office/powerpoint/2010/main" val="412524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7B0031-EF50-4E28-A36B-CBC1B0734F73}"/>
              </a:ext>
            </a:extLst>
          </p:cNvPr>
          <p:cNvSpPr/>
          <p:nvPr/>
        </p:nvSpPr>
        <p:spPr>
          <a:xfrm>
            <a:off x="5609307" y="2631561"/>
            <a:ext cx="868712" cy="11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Focus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7AF64B-8E8E-4D35-99FB-FE4801493069}"/>
              </a:ext>
            </a:extLst>
          </p:cNvPr>
          <p:cNvSpPr/>
          <p:nvPr/>
        </p:nvSpPr>
        <p:spPr>
          <a:xfrm>
            <a:off x="5830041" y="2286994"/>
            <a:ext cx="679509" cy="1710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CA5A4B-0A3A-43D8-87E9-07641151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684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2. </a:t>
            </a:r>
            <a:r>
              <a:rPr lang="ko-KR" altLang="en-US" dirty="0">
                <a:latin typeface="+mj-ea"/>
              </a:rPr>
              <a:t>사업 배경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40209-85F6-4716-BAC4-F77AE7F3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6284"/>
            <a:ext cx="8596668" cy="3880773"/>
          </a:xfrm>
        </p:spPr>
        <p:txBody>
          <a:bodyPr/>
          <a:lstStyle/>
          <a:p>
            <a:r>
              <a:rPr lang="ko-KR" altLang="en-US" b="1" dirty="0"/>
              <a:t>추진 배경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837F9-2D78-4D46-8779-9BD5BEF36FB6}"/>
              </a:ext>
            </a:extLst>
          </p:cNvPr>
          <p:cNvSpPr/>
          <p:nvPr/>
        </p:nvSpPr>
        <p:spPr>
          <a:xfrm>
            <a:off x="755592" y="1875798"/>
            <a:ext cx="4257842" cy="5205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애플리케이션 개발 시장 규모의 연평균 성장률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223E658A-7E85-4EA2-9CED-709D15DD5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593" y="2524882"/>
            <a:ext cx="4232428" cy="193675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C4BEBC-92CB-4339-BA2F-B60960EC55FD}"/>
              </a:ext>
            </a:extLst>
          </p:cNvPr>
          <p:cNvSpPr/>
          <p:nvPr/>
        </p:nvSpPr>
        <p:spPr>
          <a:xfrm>
            <a:off x="5201625" y="2066986"/>
            <a:ext cx="4150636" cy="329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/>
              <a:t>모바일 사용의 증가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900" dirty="0"/>
              <a:t>스마트폰 사용자가 전 세계적으로 증가하고 있으며</a:t>
            </a:r>
            <a:r>
              <a:rPr lang="en-US" altLang="ko-KR" sz="900" dirty="0"/>
              <a:t>, </a:t>
            </a:r>
            <a:r>
              <a:rPr lang="ko-KR" altLang="en-US" sz="900" dirty="0"/>
              <a:t>이는 앱 사용의 기반이 됩니다</a:t>
            </a:r>
            <a:r>
              <a:rPr lang="en-US" altLang="ko-KR" sz="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900" dirty="0"/>
              <a:t>사람들은 정보를 얻고</a:t>
            </a:r>
            <a:r>
              <a:rPr lang="en-US" altLang="ko-KR" sz="900" dirty="0"/>
              <a:t>, </a:t>
            </a:r>
            <a:r>
              <a:rPr lang="ko-KR" altLang="en-US" sz="900" dirty="0"/>
              <a:t>소통하고</a:t>
            </a:r>
            <a:r>
              <a:rPr lang="en-US" altLang="ko-KR" sz="900" dirty="0"/>
              <a:t>, </a:t>
            </a:r>
            <a:r>
              <a:rPr lang="ko-KR" altLang="en-US" sz="900" dirty="0"/>
              <a:t>쇼핑하고</a:t>
            </a:r>
            <a:r>
              <a:rPr lang="en-US" altLang="ko-KR" sz="900" dirty="0"/>
              <a:t>, </a:t>
            </a:r>
            <a:r>
              <a:rPr lang="ko-KR" altLang="en-US" sz="900" dirty="0"/>
              <a:t>엔터테인먼트를 즐기기 위해 모바일 기기를 주로 사용합니다</a:t>
            </a:r>
            <a:r>
              <a:rPr lang="en-US" altLang="ko-KR" sz="900" dirty="0"/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1B7B86-3D7F-4051-85AE-86E21496EC84}"/>
              </a:ext>
            </a:extLst>
          </p:cNvPr>
          <p:cNvCxnSpPr>
            <a:cxnSpLocks/>
          </p:cNvCxnSpPr>
          <p:nvPr/>
        </p:nvCxnSpPr>
        <p:spPr>
          <a:xfrm>
            <a:off x="6268294" y="2479685"/>
            <a:ext cx="126200" cy="33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520F3A-340A-4DF2-A937-007369B8BBA6}"/>
              </a:ext>
            </a:extLst>
          </p:cNvPr>
          <p:cNvSpPr/>
          <p:nvPr/>
        </p:nvSpPr>
        <p:spPr>
          <a:xfrm>
            <a:off x="5201625" y="2934915"/>
            <a:ext cx="3324367" cy="988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b="1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모바일 학습 </a:t>
            </a:r>
            <a:r>
              <a:rPr lang="en-US" altLang="ko-KR" sz="900" b="1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ko-KR" altLang="en-US" sz="900" b="1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교육용 모바일 앱</a:t>
            </a:r>
          </a:p>
          <a:p>
            <a:pPr algn="l"/>
            <a:r>
              <a:rPr lang="ko-KR" altLang="en-US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점점 더 빠르게 변화하는 세상에서 교육에 쉽게 접근하는 것이 점점 더 중요해지고 있습니다</a:t>
            </a:r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ko-KR" altLang="en-US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특히 코로나</a:t>
            </a:r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19</a:t>
            </a:r>
            <a:r>
              <a:rPr lang="ko-KR" altLang="en-US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로 인해 교육용 모바일 앱의 개발이 그 어느 때보다 중요해지고 있습니다</a:t>
            </a:r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algn="l"/>
            <a:r>
              <a:rPr lang="ko-KR" altLang="en-US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모바일 학습은 모바일 앱 개발에서 가장 유망한 트렌드 중 하나이며 둔화될 기미를 보이지 않습니다</a:t>
            </a:r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ko-KR" altLang="en-US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데이터에 따르면 전 세계 이러닝 시장은 </a:t>
            </a:r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2026</a:t>
            </a:r>
            <a:r>
              <a:rPr lang="ko-KR" altLang="en-US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년까지 </a:t>
            </a:r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3,700</a:t>
            </a:r>
            <a:r>
              <a:rPr lang="ko-KR" altLang="en-US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억 달러 이상 성장할 것으로 예상됩니다</a:t>
            </a:r>
            <a:r>
              <a:rPr lang="en-US" altLang="ko-KR" sz="900" b="0" i="0" dirty="0">
                <a:solidFill>
                  <a:srgbClr val="1E183F"/>
                </a:solidFill>
                <a:effectLst/>
                <a:latin typeface="Helvetica" panose="020B0604020202020204" pitchFamily="34" charset="0"/>
              </a:rPr>
              <a:t>.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2187628E-0134-4172-ACEF-E32EA89C5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592" y="5015573"/>
            <a:ext cx="4232428" cy="18424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D316A8-6E2A-4AE0-87BE-D35730946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213" y="4461639"/>
            <a:ext cx="2699057" cy="24076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8A4B83-5C29-44F7-9154-2C793B4C3EA3}"/>
              </a:ext>
            </a:extLst>
          </p:cNvPr>
          <p:cNvSpPr/>
          <p:nvPr/>
        </p:nvSpPr>
        <p:spPr>
          <a:xfrm>
            <a:off x="755592" y="4545902"/>
            <a:ext cx="4232428" cy="4170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학습</a:t>
            </a:r>
            <a:r>
              <a:rPr lang="en-US" altLang="ko-KR" dirty="0"/>
              <a:t>(</a:t>
            </a:r>
            <a:r>
              <a:rPr lang="ko-KR" altLang="en-US" dirty="0"/>
              <a:t>이러닝</a:t>
            </a:r>
            <a:r>
              <a:rPr lang="en-US" altLang="ko-KR" dirty="0"/>
              <a:t>) </a:t>
            </a:r>
            <a:r>
              <a:rPr lang="ko-KR" altLang="en-US" dirty="0"/>
              <a:t>증가율</a:t>
            </a:r>
          </a:p>
        </p:txBody>
      </p:sp>
    </p:spTree>
    <p:extLst>
      <p:ext uri="{BB962C8B-B14F-4D97-AF65-F5344CB8AC3E}">
        <p14:creationId xmlns:p14="http://schemas.microsoft.com/office/powerpoint/2010/main" val="127724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84B3-1BCB-4146-8E22-2484A134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789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2. </a:t>
            </a:r>
            <a:r>
              <a:rPr lang="ko-KR" altLang="en-US" dirty="0">
                <a:latin typeface="+mj-ea"/>
              </a:rPr>
              <a:t>사업 배경 및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E717A-9B59-4F5A-95DB-1E885C8B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5107"/>
            <a:ext cx="8596668" cy="4206256"/>
          </a:xfrm>
        </p:spPr>
        <p:txBody>
          <a:bodyPr/>
          <a:lstStyle/>
          <a:p>
            <a:r>
              <a:rPr lang="ko-KR" altLang="en-US" sz="2400" b="1" dirty="0">
                <a:latin typeface="+mj-ea"/>
                <a:ea typeface="+mj-ea"/>
              </a:rPr>
              <a:t>사업 목표 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엔코퀘스트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는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영어사전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(English)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과 국어사전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(Korean)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기능을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결합하여 교육적인 텍스트 기반의 게임 요소를 추가한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모바일 애플리케이션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이 프로젝트는 기존의 전통적인 학습 방식을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게임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과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융합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하여 사용자들이 언어를 더욱 흥미롭고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몰입감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있게 배울 수 있도록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유도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교육적인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측면뿐만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아니라 사용자가 지속적으로 도전하고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성취감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을 느낄 수 있는 구조로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학습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과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재미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를 모두 추구하는 것이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목표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000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90202-945A-4C50-9D20-85A51B69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21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2. </a:t>
            </a:r>
            <a:r>
              <a:rPr lang="ko-KR" altLang="en-US" dirty="0">
                <a:latin typeface="+mj-ea"/>
              </a:rPr>
              <a:t>사업 배경 및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3F9CB-D56B-4CB7-A63B-B4B19AA7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8532"/>
            <a:ext cx="8596668" cy="49882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기대 효과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endParaRPr lang="ko-KR" altLang="en-US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교육 효과 극대화 </a:t>
            </a:r>
            <a:r>
              <a:rPr lang="en-US" altLang="ko-KR" sz="1400" b="1" dirty="0">
                <a:latin typeface="+mj-ea"/>
                <a:ea typeface="+mj-ea"/>
              </a:rPr>
              <a:t>:</a:t>
            </a:r>
            <a:endParaRPr lang="en-US" altLang="ko-KR" sz="14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 err="1">
                <a:latin typeface="+mj-ea"/>
                <a:ea typeface="+mj-ea"/>
              </a:rPr>
              <a:t>게임화된</a:t>
            </a:r>
            <a:r>
              <a:rPr lang="ko-KR" altLang="en-US" sz="1400" dirty="0">
                <a:latin typeface="+mj-ea"/>
                <a:ea typeface="+mj-ea"/>
              </a:rPr>
              <a:t> 학습 환경을 통해 학습자들이 자발적으로 공부하고 집중력을 유지하도록 유도합니다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영어와 국어 학습을 동시에 진행할 수 있어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다중 언어 학습의 시너지를 기대할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지속적인 사용자 참여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스토리 모드의 스토리라인은 사용자가 몰입하여 즐길 수 있도록 설계되었습니다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학습 데이터 기반 피드백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오답 노트를 통해 학습자 개인의 학습 패턴을 분석하여 맞춤형 학습 플랜을 제공할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응용 분야</a:t>
            </a:r>
            <a:r>
              <a:rPr lang="en-US" altLang="ko-KR" sz="1400" b="1" dirty="0">
                <a:latin typeface="+mj-ea"/>
                <a:ea typeface="+mj-ea"/>
              </a:rPr>
              <a:t> -</a:t>
            </a:r>
            <a:endParaRPr lang="ko-KR" altLang="en-US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교육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학생들이 교과서적인 학습 대신 게임을 통해 자연스럽게 언어를 배우도록 지원합니다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게임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교육적 목적을 가진 게임 형태의 앱으로서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엔터테인먼트와 학습을 동시에 제공합니다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자기 계발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영어 및 한국어 학습에 관심이 있는 성인들에게 새로운 학습 방법을 제시할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ko-KR" altLang="en-US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295860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2006</Words>
  <Application>Microsoft Office PowerPoint</Application>
  <PresentationFormat>와이드스크린</PresentationFormat>
  <Paragraphs>660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HY궁서B</vt:lpstr>
      <vt:lpstr>HY그래픽M</vt:lpstr>
      <vt:lpstr>맑은 고딕</vt:lpstr>
      <vt:lpstr>맑은 고딕 Semilight</vt:lpstr>
      <vt:lpstr>Arial</vt:lpstr>
      <vt:lpstr>Helvetica</vt:lpstr>
      <vt:lpstr>Trebuchet MS</vt:lpstr>
      <vt:lpstr>Wingdings 3</vt:lpstr>
      <vt:lpstr>패싯</vt:lpstr>
      <vt:lpstr>  9조 - 사업 계획서 제출자명 : 박선우(202302615) </vt:lpstr>
      <vt:lpstr>- 목차 – </vt:lpstr>
      <vt:lpstr>1. 사업 개요</vt:lpstr>
      <vt:lpstr>1. 사업 개요</vt:lpstr>
      <vt:lpstr>1. 사업 개요</vt:lpstr>
      <vt:lpstr>1. 사업 개요</vt:lpstr>
      <vt:lpstr>2. 사업 배경 및 목표</vt:lpstr>
      <vt:lpstr>2. 사업 배경 및 목표</vt:lpstr>
      <vt:lpstr>2. 사업 배경 및 목표</vt:lpstr>
      <vt:lpstr>3. 화면 설계 (Login-001)</vt:lpstr>
      <vt:lpstr>3. 화면 설계 (Login-002)</vt:lpstr>
      <vt:lpstr>3. 화면 설계 (Login-003)</vt:lpstr>
      <vt:lpstr>3. 화면 설계 (Login-004)</vt:lpstr>
      <vt:lpstr>3. 화면 설계 (Login-005)</vt:lpstr>
      <vt:lpstr>3. 화면 설계 (Main-001)</vt:lpstr>
      <vt:lpstr>3. 화면 설계 (Main-002)</vt:lpstr>
      <vt:lpstr>3. 화면 설계 (WrongNote-001)</vt:lpstr>
      <vt:lpstr>3. 화면 설계 (Community-001)</vt:lpstr>
      <vt:lpstr>3. 화면 설계 (Community-002)</vt:lpstr>
      <vt:lpstr>3. 화면 설계 (Community-003)</vt:lpstr>
      <vt:lpstr>3. 화면 설계 (Story-001)</vt:lpstr>
      <vt:lpstr>3. 화면 설계 (Story-002)</vt:lpstr>
      <vt:lpstr>3. 화면 설계 (Story-003)</vt:lpstr>
      <vt:lpstr>3. 화면 설계 (Challenge-001)</vt:lpstr>
      <vt:lpstr>3. 화면 설계 (Challenge-002)</vt:lpstr>
      <vt:lpstr>3. 화면 설계 (Challenge-003)</vt:lpstr>
      <vt:lpstr>4. 요구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엔코퀘스트 </dc:title>
  <dc:creator>seoil</dc:creator>
  <cp:lastModifiedBy>admin</cp:lastModifiedBy>
  <cp:revision>365</cp:revision>
  <dcterms:created xsi:type="dcterms:W3CDTF">2024-10-07T00:49:31Z</dcterms:created>
  <dcterms:modified xsi:type="dcterms:W3CDTF">2024-10-24T05:39:08Z</dcterms:modified>
</cp:coreProperties>
</file>