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B925862-38B9-44FD-917A-1EDDDA9AE43B}">
  <a:tblStyle styleId="{1B925862-38B9-44FD-917A-1EDDDA9AE4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1424"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645504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fea0672d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fea0672d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0320bb1e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0320bb1e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clearer what bills these are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0320bb1e0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0320bb1e0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gridsearch or large differences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de9154bd9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de9154bd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Break the yaxis into groups, maybe include years to show change over time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de9154bd9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de9154bd9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0320bb1e0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0320bb1e0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SHOULD I TALK MORE ABOUT the single topic model?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6034fdda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6034fdda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Recall more important because want to knwo if there is any chance of the bill passing at all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de9154bd9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de9154bd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final and what are the inputs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de9154bd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de9154bd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60320bb1e0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60320bb1e0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fea0672d6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fea0672d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fea0672d6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fea0672d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from Congressional BIlls.org and webscraped Congress.gov.</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03a837cb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03a837cb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fea0672d6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fea0672d6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034fdda04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034fdda0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 a total 51,000 bills over 10 years, less than 5000 were passed.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fea0672d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fea0672d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de9154bd9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de9154bd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de9154bd9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de9154bd9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Proportion of bill proposed by month</a:t>
            </a:r>
            <a:endParaRPr/>
          </a:p>
          <a:p>
            <a:pPr marL="0" lvl="0" indent="0" algn="l" rtl="0">
              <a:spcBef>
                <a:spcPts val="0"/>
              </a:spcBef>
              <a:spcAft>
                <a:spcPts val="0"/>
              </a:spcAft>
              <a:buNone/>
            </a:pPr>
            <a:r>
              <a:rPr lang="en"/>
              <a:t>Another that scales proportion of bills passed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de9154bd9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de9154bd9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6de9154bd9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6de9154bd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1" Type="http://schemas.openxmlformats.org/officeDocument/2006/relationships/slideMaster" Target="../slideMasters/slideMaster1.xml"/><Relationship Id="rId2" Type="http://schemas.openxmlformats.org/officeDocument/2006/relationships/hyperlink" Target="http://bit.ly/2Tynxth"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cSld name="SECTION_HEADER_1">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4072675" y="2608050"/>
            <a:ext cx="3957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Poppins SemiBold"/>
              <a:buNone/>
              <a:defRPr sz="3000">
                <a:latin typeface="Poppins SemiBold"/>
                <a:ea typeface="Poppins SemiBold"/>
                <a:cs typeface="Poppins SemiBold"/>
                <a:sym typeface="Poppins Semi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 name="Google Shape;10;p2"/>
          <p:cNvSpPr txBox="1">
            <a:spLocks noGrp="1"/>
          </p:cNvSpPr>
          <p:nvPr>
            <p:ph type="subTitle" idx="1"/>
          </p:nvPr>
        </p:nvSpPr>
        <p:spPr>
          <a:xfrm>
            <a:off x="4525525" y="3353736"/>
            <a:ext cx="3051900" cy="7959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100"/>
            </a:lvl1pPr>
            <a:lvl2pPr lvl="1" algn="ctr">
              <a:spcBef>
                <a:spcPts val="1600"/>
              </a:spcBef>
              <a:spcAft>
                <a:spcPts val="0"/>
              </a:spcAft>
              <a:buNone/>
              <a:defRPr/>
            </a:lvl2pPr>
            <a:lvl3pPr lvl="2" algn="ctr">
              <a:spcBef>
                <a:spcPts val="1600"/>
              </a:spcBef>
              <a:spcAft>
                <a:spcPts val="0"/>
              </a:spcAft>
              <a:buNone/>
              <a:defRPr/>
            </a:lvl3pPr>
            <a:lvl4pPr lvl="3" algn="ctr">
              <a:spcBef>
                <a:spcPts val="1600"/>
              </a:spcBef>
              <a:spcAft>
                <a:spcPts val="0"/>
              </a:spcAft>
              <a:buNone/>
              <a:defRPr/>
            </a:lvl4pPr>
            <a:lvl5pPr lvl="4" algn="ctr">
              <a:spcBef>
                <a:spcPts val="1600"/>
              </a:spcBef>
              <a:spcAft>
                <a:spcPts val="0"/>
              </a:spcAft>
              <a:buNone/>
              <a:defRPr/>
            </a:lvl5pPr>
            <a:lvl6pPr lvl="5" algn="ctr">
              <a:spcBef>
                <a:spcPts val="1600"/>
              </a:spcBef>
              <a:spcAft>
                <a:spcPts val="0"/>
              </a:spcAft>
              <a:buNone/>
              <a:defRPr/>
            </a:lvl6pPr>
            <a:lvl7pPr lvl="6" algn="ctr">
              <a:spcBef>
                <a:spcPts val="1600"/>
              </a:spcBef>
              <a:spcAft>
                <a:spcPts val="0"/>
              </a:spcAft>
              <a:buNone/>
              <a:defRPr/>
            </a:lvl7pPr>
            <a:lvl8pPr lvl="7" algn="ctr">
              <a:spcBef>
                <a:spcPts val="1600"/>
              </a:spcBef>
              <a:spcAft>
                <a:spcPts val="0"/>
              </a:spcAft>
              <a:buNone/>
              <a:defRPr/>
            </a:lvl8pPr>
            <a:lvl9pPr lvl="8" algn="ctr">
              <a:spcBef>
                <a:spcPts val="1600"/>
              </a:spcBef>
              <a:spcAft>
                <a:spcPts val="160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IG NUMBER">
  <p:cSld name="SECTION_HEADER_2_1_1_1_1_1">
    <p:spTree>
      <p:nvGrpSpPr>
        <p:cNvPr id="1" name="Shape 84"/>
        <p:cNvGrpSpPr/>
        <p:nvPr/>
      </p:nvGrpSpPr>
      <p:grpSpPr>
        <a:xfrm>
          <a:off x="0" y="0"/>
          <a:ext cx="0" cy="0"/>
          <a:chOff x="0" y="0"/>
          <a:chExt cx="0" cy="0"/>
        </a:xfrm>
      </p:grpSpPr>
      <p:sp>
        <p:nvSpPr>
          <p:cNvPr id="85" name="Google Shape;85;p11"/>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87" name="Google Shape;87;p11"/>
          <p:cNvSpPr txBox="1">
            <a:spLocks noGrp="1"/>
          </p:cNvSpPr>
          <p:nvPr>
            <p:ph type="title" idx="2" hasCustomPrompt="1"/>
          </p:nvPr>
        </p:nvSpPr>
        <p:spPr>
          <a:xfrm>
            <a:off x="3375750" y="2209200"/>
            <a:ext cx="2392500" cy="66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D33B3B"/>
              </a:buClr>
              <a:buSzPts val="7200"/>
              <a:buNone/>
              <a:defRPr sz="7200">
                <a:solidFill>
                  <a:srgbClr val="D33B3B"/>
                </a:solidFill>
              </a:defRPr>
            </a:lvl1pPr>
            <a:lvl2pPr lvl="1" algn="ctr" rtl="0">
              <a:spcBef>
                <a:spcPts val="0"/>
              </a:spcBef>
              <a:spcAft>
                <a:spcPts val="0"/>
              </a:spcAft>
              <a:buClr>
                <a:srgbClr val="D33B3B"/>
              </a:buClr>
              <a:buSzPts val="6000"/>
              <a:buNone/>
              <a:defRPr sz="6000">
                <a:solidFill>
                  <a:srgbClr val="D33B3B"/>
                </a:solidFill>
              </a:defRPr>
            </a:lvl2pPr>
            <a:lvl3pPr lvl="2" algn="ctr" rtl="0">
              <a:spcBef>
                <a:spcPts val="0"/>
              </a:spcBef>
              <a:spcAft>
                <a:spcPts val="0"/>
              </a:spcAft>
              <a:buClr>
                <a:srgbClr val="D33B3B"/>
              </a:buClr>
              <a:buSzPts val="6000"/>
              <a:buNone/>
              <a:defRPr sz="6000">
                <a:solidFill>
                  <a:srgbClr val="D33B3B"/>
                </a:solidFill>
              </a:defRPr>
            </a:lvl3pPr>
            <a:lvl4pPr lvl="3" algn="ctr" rtl="0">
              <a:spcBef>
                <a:spcPts val="0"/>
              </a:spcBef>
              <a:spcAft>
                <a:spcPts val="0"/>
              </a:spcAft>
              <a:buClr>
                <a:srgbClr val="D33B3B"/>
              </a:buClr>
              <a:buSzPts val="6000"/>
              <a:buNone/>
              <a:defRPr sz="6000">
                <a:solidFill>
                  <a:srgbClr val="D33B3B"/>
                </a:solidFill>
              </a:defRPr>
            </a:lvl4pPr>
            <a:lvl5pPr lvl="4" algn="ctr" rtl="0">
              <a:spcBef>
                <a:spcPts val="0"/>
              </a:spcBef>
              <a:spcAft>
                <a:spcPts val="0"/>
              </a:spcAft>
              <a:buClr>
                <a:srgbClr val="D33B3B"/>
              </a:buClr>
              <a:buSzPts val="6000"/>
              <a:buNone/>
              <a:defRPr sz="6000">
                <a:solidFill>
                  <a:srgbClr val="D33B3B"/>
                </a:solidFill>
              </a:defRPr>
            </a:lvl5pPr>
            <a:lvl6pPr lvl="5" algn="ctr" rtl="0">
              <a:spcBef>
                <a:spcPts val="0"/>
              </a:spcBef>
              <a:spcAft>
                <a:spcPts val="0"/>
              </a:spcAft>
              <a:buClr>
                <a:srgbClr val="D33B3B"/>
              </a:buClr>
              <a:buSzPts val="6000"/>
              <a:buNone/>
              <a:defRPr sz="6000">
                <a:solidFill>
                  <a:srgbClr val="D33B3B"/>
                </a:solidFill>
              </a:defRPr>
            </a:lvl6pPr>
            <a:lvl7pPr lvl="6" algn="ctr" rtl="0">
              <a:spcBef>
                <a:spcPts val="0"/>
              </a:spcBef>
              <a:spcAft>
                <a:spcPts val="0"/>
              </a:spcAft>
              <a:buClr>
                <a:srgbClr val="D33B3B"/>
              </a:buClr>
              <a:buSzPts val="6000"/>
              <a:buNone/>
              <a:defRPr sz="6000">
                <a:solidFill>
                  <a:srgbClr val="D33B3B"/>
                </a:solidFill>
              </a:defRPr>
            </a:lvl7pPr>
            <a:lvl8pPr lvl="7" algn="ctr" rtl="0">
              <a:spcBef>
                <a:spcPts val="0"/>
              </a:spcBef>
              <a:spcAft>
                <a:spcPts val="0"/>
              </a:spcAft>
              <a:buClr>
                <a:srgbClr val="D33B3B"/>
              </a:buClr>
              <a:buSzPts val="6000"/>
              <a:buNone/>
              <a:defRPr sz="6000">
                <a:solidFill>
                  <a:srgbClr val="D33B3B"/>
                </a:solidFill>
              </a:defRPr>
            </a:lvl8pPr>
            <a:lvl9pPr lvl="8" algn="ctr" rtl="0">
              <a:spcBef>
                <a:spcPts val="0"/>
              </a:spcBef>
              <a:spcAft>
                <a:spcPts val="0"/>
              </a:spcAft>
              <a:buClr>
                <a:srgbClr val="D33B3B"/>
              </a:buClr>
              <a:buSzPts val="6000"/>
              <a:buNone/>
              <a:defRPr sz="6000">
                <a:solidFill>
                  <a:srgbClr val="D33B3B"/>
                </a:solidFill>
              </a:defRPr>
            </a:lvl9pPr>
          </a:lstStyle>
          <a:p>
            <a:r>
              <a:t>xx%</a:t>
            </a:r>
          </a:p>
        </p:txBody>
      </p:sp>
      <p:sp>
        <p:nvSpPr>
          <p:cNvPr id="88" name="Google Shape;88;p11"/>
          <p:cNvSpPr txBox="1">
            <a:spLocks noGrp="1"/>
          </p:cNvSpPr>
          <p:nvPr>
            <p:ph type="title" idx="3"/>
          </p:nvPr>
        </p:nvSpPr>
        <p:spPr>
          <a:xfrm>
            <a:off x="3750000" y="29230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89" name="Google Shape;89;p11"/>
          <p:cNvSpPr txBox="1">
            <a:spLocks noGrp="1"/>
          </p:cNvSpPr>
          <p:nvPr>
            <p:ph type="title" idx="4" hasCustomPrompt="1"/>
          </p:nvPr>
        </p:nvSpPr>
        <p:spPr>
          <a:xfrm>
            <a:off x="6236150" y="2547900"/>
            <a:ext cx="2392500" cy="327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D33B3B"/>
              </a:buClr>
              <a:buSzPts val="3600"/>
              <a:buNone/>
              <a:defRPr sz="3600">
                <a:solidFill>
                  <a:srgbClr val="D33B3B"/>
                </a:solidFill>
              </a:defRPr>
            </a:lvl1pPr>
            <a:lvl2pPr lvl="1" algn="ctr" rtl="0">
              <a:spcBef>
                <a:spcPts val="0"/>
              </a:spcBef>
              <a:spcAft>
                <a:spcPts val="0"/>
              </a:spcAft>
              <a:buClr>
                <a:srgbClr val="D33B3B"/>
              </a:buClr>
              <a:buSzPts val="6000"/>
              <a:buNone/>
              <a:defRPr sz="6000">
                <a:solidFill>
                  <a:srgbClr val="D33B3B"/>
                </a:solidFill>
              </a:defRPr>
            </a:lvl2pPr>
            <a:lvl3pPr lvl="2" algn="ctr" rtl="0">
              <a:spcBef>
                <a:spcPts val="0"/>
              </a:spcBef>
              <a:spcAft>
                <a:spcPts val="0"/>
              </a:spcAft>
              <a:buClr>
                <a:srgbClr val="D33B3B"/>
              </a:buClr>
              <a:buSzPts val="6000"/>
              <a:buNone/>
              <a:defRPr sz="6000">
                <a:solidFill>
                  <a:srgbClr val="D33B3B"/>
                </a:solidFill>
              </a:defRPr>
            </a:lvl3pPr>
            <a:lvl4pPr lvl="3" algn="ctr" rtl="0">
              <a:spcBef>
                <a:spcPts val="0"/>
              </a:spcBef>
              <a:spcAft>
                <a:spcPts val="0"/>
              </a:spcAft>
              <a:buClr>
                <a:srgbClr val="D33B3B"/>
              </a:buClr>
              <a:buSzPts val="6000"/>
              <a:buNone/>
              <a:defRPr sz="6000">
                <a:solidFill>
                  <a:srgbClr val="D33B3B"/>
                </a:solidFill>
              </a:defRPr>
            </a:lvl4pPr>
            <a:lvl5pPr lvl="4" algn="ctr" rtl="0">
              <a:spcBef>
                <a:spcPts val="0"/>
              </a:spcBef>
              <a:spcAft>
                <a:spcPts val="0"/>
              </a:spcAft>
              <a:buClr>
                <a:srgbClr val="D33B3B"/>
              </a:buClr>
              <a:buSzPts val="6000"/>
              <a:buNone/>
              <a:defRPr sz="6000">
                <a:solidFill>
                  <a:srgbClr val="D33B3B"/>
                </a:solidFill>
              </a:defRPr>
            </a:lvl5pPr>
            <a:lvl6pPr lvl="5" algn="ctr" rtl="0">
              <a:spcBef>
                <a:spcPts val="0"/>
              </a:spcBef>
              <a:spcAft>
                <a:spcPts val="0"/>
              </a:spcAft>
              <a:buClr>
                <a:srgbClr val="D33B3B"/>
              </a:buClr>
              <a:buSzPts val="6000"/>
              <a:buNone/>
              <a:defRPr sz="6000">
                <a:solidFill>
                  <a:srgbClr val="D33B3B"/>
                </a:solidFill>
              </a:defRPr>
            </a:lvl6pPr>
            <a:lvl7pPr lvl="6" algn="ctr" rtl="0">
              <a:spcBef>
                <a:spcPts val="0"/>
              </a:spcBef>
              <a:spcAft>
                <a:spcPts val="0"/>
              </a:spcAft>
              <a:buClr>
                <a:srgbClr val="D33B3B"/>
              </a:buClr>
              <a:buSzPts val="6000"/>
              <a:buNone/>
              <a:defRPr sz="6000">
                <a:solidFill>
                  <a:srgbClr val="D33B3B"/>
                </a:solidFill>
              </a:defRPr>
            </a:lvl7pPr>
            <a:lvl8pPr lvl="7" algn="ctr" rtl="0">
              <a:spcBef>
                <a:spcPts val="0"/>
              </a:spcBef>
              <a:spcAft>
                <a:spcPts val="0"/>
              </a:spcAft>
              <a:buClr>
                <a:srgbClr val="D33B3B"/>
              </a:buClr>
              <a:buSzPts val="6000"/>
              <a:buNone/>
              <a:defRPr sz="6000">
                <a:solidFill>
                  <a:srgbClr val="D33B3B"/>
                </a:solidFill>
              </a:defRPr>
            </a:lvl8pPr>
            <a:lvl9pPr lvl="8" algn="ctr" rtl="0">
              <a:spcBef>
                <a:spcPts val="0"/>
              </a:spcBef>
              <a:spcAft>
                <a:spcPts val="0"/>
              </a:spcAft>
              <a:buClr>
                <a:srgbClr val="D33B3B"/>
              </a:buClr>
              <a:buSzPts val="6000"/>
              <a:buNone/>
              <a:defRPr sz="6000">
                <a:solidFill>
                  <a:srgbClr val="D33B3B"/>
                </a:solidFill>
              </a:defRPr>
            </a:lvl9pPr>
          </a:lstStyle>
          <a:p>
            <a:r>
              <a:t>xx%</a:t>
            </a:r>
          </a:p>
        </p:txBody>
      </p:sp>
      <p:sp>
        <p:nvSpPr>
          <p:cNvPr id="90" name="Google Shape;90;p11"/>
          <p:cNvSpPr txBox="1">
            <a:spLocks noGrp="1"/>
          </p:cNvSpPr>
          <p:nvPr>
            <p:ph type="title" idx="5"/>
          </p:nvPr>
        </p:nvSpPr>
        <p:spPr>
          <a:xfrm>
            <a:off x="6610400" y="29230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91" name="Google Shape;91;p11"/>
          <p:cNvSpPr txBox="1">
            <a:spLocks noGrp="1"/>
          </p:cNvSpPr>
          <p:nvPr>
            <p:ph type="title" idx="6" hasCustomPrompt="1"/>
          </p:nvPr>
        </p:nvSpPr>
        <p:spPr>
          <a:xfrm>
            <a:off x="515350" y="2547900"/>
            <a:ext cx="2392500" cy="327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D33B3B"/>
              </a:buClr>
              <a:buSzPts val="3600"/>
              <a:buNone/>
              <a:defRPr sz="3600">
                <a:solidFill>
                  <a:srgbClr val="D33B3B"/>
                </a:solidFill>
              </a:defRPr>
            </a:lvl1pPr>
            <a:lvl2pPr lvl="1" algn="ctr" rtl="0">
              <a:spcBef>
                <a:spcPts val="0"/>
              </a:spcBef>
              <a:spcAft>
                <a:spcPts val="0"/>
              </a:spcAft>
              <a:buClr>
                <a:srgbClr val="D33B3B"/>
              </a:buClr>
              <a:buSzPts val="6000"/>
              <a:buNone/>
              <a:defRPr sz="6000">
                <a:solidFill>
                  <a:srgbClr val="D33B3B"/>
                </a:solidFill>
              </a:defRPr>
            </a:lvl2pPr>
            <a:lvl3pPr lvl="2" algn="ctr" rtl="0">
              <a:spcBef>
                <a:spcPts val="0"/>
              </a:spcBef>
              <a:spcAft>
                <a:spcPts val="0"/>
              </a:spcAft>
              <a:buClr>
                <a:srgbClr val="D33B3B"/>
              </a:buClr>
              <a:buSzPts val="6000"/>
              <a:buNone/>
              <a:defRPr sz="6000">
                <a:solidFill>
                  <a:srgbClr val="D33B3B"/>
                </a:solidFill>
              </a:defRPr>
            </a:lvl3pPr>
            <a:lvl4pPr lvl="3" algn="ctr" rtl="0">
              <a:spcBef>
                <a:spcPts val="0"/>
              </a:spcBef>
              <a:spcAft>
                <a:spcPts val="0"/>
              </a:spcAft>
              <a:buClr>
                <a:srgbClr val="D33B3B"/>
              </a:buClr>
              <a:buSzPts val="6000"/>
              <a:buNone/>
              <a:defRPr sz="6000">
                <a:solidFill>
                  <a:srgbClr val="D33B3B"/>
                </a:solidFill>
              </a:defRPr>
            </a:lvl4pPr>
            <a:lvl5pPr lvl="4" algn="ctr" rtl="0">
              <a:spcBef>
                <a:spcPts val="0"/>
              </a:spcBef>
              <a:spcAft>
                <a:spcPts val="0"/>
              </a:spcAft>
              <a:buClr>
                <a:srgbClr val="D33B3B"/>
              </a:buClr>
              <a:buSzPts val="6000"/>
              <a:buNone/>
              <a:defRPr sz="6000">
                <a:solidFill>
                  <a:srgbClr val="D33B3B"/>
                </a:solidFill>
              </a:defRPr>
            </a:lvl5pPr>
            <a:lvl6pPr lvl="5" algn="ctr" rtl="0">
              <a:spcBef>
                <a:spcPts val="0"/>
              </a:spcBef>
              <a:spcAft>
                <a:spcPts val="0"/>
              </a:spcAft>
              <a:buClr>
                <a:srgbClr val="D33B3B"/>
              </a:buClr>
              <a:buSzPts val="6000"/>
              <a:buNone/>
              <a:defRPr sz="6000">
                <a:solidFill>
                  <a:srgbClr val="D33B3B"/>
                </a:solidFill>
              </a:defRPr>
            </a:lvl6pPr>
            <a:lvl7pPr lvl="6" algn="ctr" rtl="0">
              <a:spcBef>
                <a:spcPts val="0"/>
              </a:spcBef>
              <a:spcAft>
                <a:spcPts val="0"/>
              </a:spcAft>
              <a:buClr>
                <a:srgbClr val="D33B3B"/>
              </a:buClr>
              <a:buSzPts val="6000"/>
              <a:buNone/>
              <a:defRPr sz="6000">
                <a:solidFill>
                  <a:srgbClr val="D33B3B"/>
                </a:solidFill>
              </a:defRPr>
            </a:lvl7pPr>
            <a:lvl8pPr lvl="7" algn="ctr" rtl="0">
              <a:spcBef>
                <a:spcPts val="0"/>
              </a:spcBef>
              <a:spcAft>
                <a:spcPts val="0"/>
              </a:spcAft>
              <a:buClr>
                <a:srgbClr val="D33B3B"/>
              </a:buClr>
              <a:buSzPts val="6000"/>
              <a:buNone/>
              <a:defRPr sz="6000">
                <a:solidFill>
                  <a:srgbClr val="D33B3B"/>
                </a:solidFill>
              </a:defRPr>
            </a:lvl8pPr>
            <a:lvl9pPr lvl="8" algn="ctr" rtl="0">
              <a:spcBef>
                <a:spcPts val="0"/>
              </a:spcBef>
              <a:spcAft>
                <a:spcPts val="0"/>
              </a:spcAft>
              <a:buClr>
                <a:srgbClr val="D33B3B"/>
              </a:buClr>
              <a:buSzPts val="6000"/>
              <a:buNone/>
              <a:defRPr sz="6000">
                <a:solidFill>
                  <a:srgbClr val="D33B3B"/>
                </a:solidFill>
              </a:defRPr>
            </a:lvl9pPr>
          </a:lstStyle>
          <a:p>
            <a:r>
              <a:t>xx%</a:t>
            </a:r>
          </a:p>
        </p:txBody>
      </p:sp>
      <p:sp>
        <p:nvSpPr>
          <p:cNvPr id="92" name="Google Shape;92;p11"/>
          <p:cNvSpPr txBox="1">
            <a:spLocks noGrp="1"/>
          </p:cNvSpPr>
          <p:nvPr>
            <p:ph type="title" idx="7"/>
          </p:nvPr>
        </p:nvSpPr>
        <p:spPr>
          <a:xfrm>
            <a:off x="889600" y="29230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2">
  <p:cSld name="SECTION_HEADER_3">
    <p:spTree>
      <p:nvGrpSpPr>
        <p:cNvPr id="1" name="Shape 93"/>
        <p:cNvGrpSpPr/>
        <p:nvPr/>
      </p:nvGrpSpPr>
      <p:grpSpPr>
        <a:xfrm>
          <a:off x="0" y="0"/>
          <a:ext cx="0" cy="0"/>
          <a:chOff x="0" y="0"/>
          <a:chExt cx="0" cy="0"/>
        </a:xfrm>
      </p:grpSpPr>
      <p:sp>
        <p:nvSpPr>
          <p:cNvPr id="94" name="Google Shape;94;p12"/>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96" name="Google Shape;96;p12"/>
          <p:cNvSpPr txBox="1">
            <a:spLocks noGrp="1"/>
          </p:cNvSpPr>
          <p:nvPr>
            <p:ph type="subTitle" idx="1"/>
          </p:nvPr>
        </p:nvSpPr>
        <p:spPr>
          <a:xfrm>
            <a:off x="5316800" y="1832675"/>
            <a:ext cx="2796300" cy="1951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000"/>
            </a:lvl1pPr>
            <a:lvl2pPr lvl="1" rtl="0">
              <a:spcBef>
                <a:spcPts val="1600"/>
              </a:spcBef>
              <a:spcAft>
                <a:spcPts val="0"/>
              </a:spcAft>
              <a:buNone/>
              <a:defRPr sz="1000"/>
            </a:lvl2pPr>
            <a:lvl3pPr lvl="2" rtl="0">
              <a:spcBef>
                <a:spcPts val="1600"/>
              </a:spcBef>
              <a:spcAft>
                <a:spcPts val="0"/>
              </a:spcAft>
              <a:buNone/>
              <a:defRPr sz="1000"/>
            </a:lvl3pPr>
            <a:lvl4pPr lvl="3" rtl="0">
              <a:spcBef>
                <a:spcPts val="1600"/>
              </a:spcBef>
              <a:spcAft>
                <a:spcPts val="0"/>
              </a:spcAft>
              <a:buNone/>
              <a:defRPr sz="1000"/>
            </a:lvl4pPr>
            <a:lvl5pPr lvl="4" rtl="0">
              <a:spcBef>
                <a:spcPts val="1600"/>
              </a:spcBef>
              <a:spcAft>
                <a:spcPts val="0"/>
              </a:spcAft>
              <a:buNone/>
              <a:defRPr sz="1000"/>
            </a:lvl5pPr>
            <a:lvl6pPr lvl="5" rtl="0">
              <a:spcBef>
                <a:spcPts val="1600"/>
              </a:spcBef>
              <a:spcAft>
                <a:spcPts val="0"/>
              </a:spcAft>
              <a:buNone/>
              <a:defRPr sz="1000"/>
            </a:lvl6pPr>
            <a:lvl7pPr lvl="6" rtl="0">
              <a:spcBef>
                <a:spcPts val="1600"/>
              </a:spcBef>
              <a:spcAft>
                <a:spcPts val="0"/>
              </a:spcAft>
              <a:buNone/>
              <a:defRPr sz="1000"/>
            </a:lvl7pPr>
            <a:lvl8pPr lvl="7" rtl="0">
              <a:spcBef>
                <a:spcPts val="1600"/>
              </a:spcBef>
              <a:spcAft>
                <a:spcPts val="0"/>
              </a:spcAft>
              <a:buNone/>
              <a:defRPr sz="1000"/>
            </a:lvl8pPr>
            <a:lvl9pPr lvl="8" rtl="0">
              <a:spcBef>
                <a:spcPts val="1600"/>
              </a:spcBef>
              <a:spcAft>
                <a:spcPts val="1600"/>
              </a:spcAft>
              <a:buNone/>
              <a:defRPr sz="1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SECTION_HEADER_3_1">
    <p:spTree>
      <p:nvGrpSpPr>
        <p:cNvPr id="1" name="Shape 97"/>
        <p:cNvGrpSpPr/>
        <p:nvPr/>
      </p:nvGrpSpPr>
      <p:grpSpPr>
        <a:xfrm>
          <a:off x="0" y="0"/>
          <a:ext cx="0" cy="0"/>
          <a:chOff x="0" y="0"/>
          <a:chExt cx="0" cy="0"/>
        </a:xfrm>
      </p:grpSpPr>
      <p:sp>
        <p:nvSpPr>
          <p:cNvPr id="98" name="Google Shape;98;p13"/>
          <p:cNvSpPr/>
          <p:nvPr/>
        </p:nvSpPr>
        <p:spPr>
          <a:xfrm>
            <a:off x="1878750" y="1855500"/>
            <a:ext cx="5386500" cy="32880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txBox="1"/>
          <p:nvPr/>
        </p:nvSpPr>
        <p:spPr>
          <a:xfrm>
            <a:off x="2878949" y="3857950"/>
            <a:ext cx="3386100" cy="1032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800">
                <a:solidFill>
                  <a:srgbClr val="D33B3B"/>
                </a:solidFill>
                <a:latin typeface="Nunito Light"/>
                <a:ea typeface="Nunito Light"/>
                <a:cs typeface="Nunito Light"/>
                <a:sym typeface="Nunito Light"/>
              </a:rPr>
              <a:t>CREDITS: This presentation template was created by </a:t>
            </a:r>
            <a:r>
              <a:rPr lang="en" sz="800">
                <a:solidFill>
                  <a:srgbClr val="D33B3B"/>
                </a:solidFill>
                <a:uFill>
                  <a:noFill/>
                </a:uFill>
                <a:latin typeface="Nunito Light"/>
                <a:ea typeface="Nunito Light"/>
                <a:cs typeface="Nunito Light"/>
                <a:sym typeface="Nunito Light"/>
                <a:hlinkClick r:id="rId2"/>
              </a:rPr>
              <a:t>Slidesgo</a:t>
            </a:r>
            <a:r>
              <a:rPr lang="en" sz="800">
                <a:solidFill>
                  <a:srgbClr val="D33B3B"/>
                </a:solidFill>
                <a:latin typeface="Nunito Light"/>
                <a:ea typeface="Nunito Light"/>
                <a:cs typeface="Nunito Light"/>
                <a:sym typeface="Nunito Light"/>
              </a:rPr>
              <a:t>, including icons by </a:t>
            </a:r>
            <a:r>
              <a:rPr lang="en" sz="800">
                <a:solidFill>
                  <a:srgbClr val="D33B3B"/>
                </a:solidFill>
                <a:uFill>
                  <a:noFill/>
                </a:uFill>
                <a:latin typeface="Nunito Light"/>
                <a:ea typeface="Nunito Light"/>
                <a:cs typeface="Nunito Light"/>
                <a:sym typeface="Nunito Light"/>
                <a:hlinkClick r:id="rId3"/>
              </a:rPr>
              <a:t>Flaticon</a:t>
            </a:r>
            <a:r>
              <a:rPr lang="en" sz="800">
                <a:solidFill>
                  <a:srgbClr val="D33B3B"/>
                </a:solidFill>
                <a:latin typeface="Nunito Light"/>
                <a:ea typeface="Nunito Light"/>
                <a:cs typeface="Nunito Light"/>
                <a:sym typeface="Nunito Light"/>
              </a:rPr>
              <a:t>, and infographics &amp; images by </a:t>
            </a:r>
            <a:r>
              <a:rPr lang="en" sz="800">
                <a:solidFill>
                  <a:srgbClr val="D33B3B"/>
                </a:solidFill>
                <a:uFill>
                  <a:noFill/>
                </a:uFill>
                <a:latin typeface="Nunito Light"/>
                <a:ea typeface="Nunito Light"/>
                <a:cs typeface="Nunito Light"/>
                <a:sym typeface="Nunito Light"/>
                <a:hlinkClick r:id="rId4"/>
              </a:rPr>
              <a:t>Freepik</a:t>
            </a:r>
            <a:r>
              <a:rPr lang="en" sz="800">
                <a:solidFill>
                  <a:srgbClr val="D33B3B"/>
                </a:solidFill>
                <a:latin typeface="Nunito Light"/>
                <a:ea typeface="Nunito Light"/>
                <a:cs typeface="Nunito Light"/>
                <a:sym typeface="Nunito Light"/>
              </a:rPr>
              <a:t>. </a:t>
            </a:r>
            <a:endParaRPr sz="800">
              <a:solidFill>
                <a:srgbClr val="D33B3B"/>
              </a:solidFill>
              <a:latin typeface="Nunito Light"/>
              <a:ea typeface="Nunito Light"/>
              <a:cs typeface="Nunito Light"/>
              <a:sym typeface="Nunito Light"/>
            </a:endParaRPr>
          </a:p>
          <a:p>
            <a:pPr marL="0" lvl="0" indent="0" algn="ctr" rtl="0">
              <a:spcBef>
                <a:spcPts val="300"/>
              </a:spcBef>
              <a:spcAft>
                <a:spcPts val="0"/>
              </a:spcAft>
              <a:buNone/>
            </a:pPr>
            <a:r>
              <a:rPr lang="en" sz="800">
                <a:solidFill>
                  <a:srgbClr val="D33B3B"/>
                </a:solidFill>
                <a:latin typeface="Nunito Light"/>
                <a:ea typeface="Nunito Light"/>
                <a:cs typeface="Nunito Light"/>
                <a:sym typeface="Nunito Light"/>
              </a:rPr>
              <a:t>Please keep this slide for attribution.</a:t>
            </a:r>
            <a:endParaRPr sz="800">
              <a:solidFill>
                <a:srgbClr val="D33B3B"/>
              </a:solidFill>
              <a:latin typeface="Nunito Light"/>
              <a:ea typeface="Nunito Light"/>
              <a:cs typeface="Nunito Light"/>
              <a:sym typeface="Nunito Light"/>
            </a:endParaRPr>
          </a:p>
          <a:p>
            <a:pPr marL="0" lvl="0" indent="0" algn="ctr" rtl="0">
              <a:lnSpc>
                <a:spcPct val="115000"/>
              </a:lnSpc>
              <a:spcBef>
                <a:spcPts val="300"/>
              </a:spcBef>
              <a:spcAft>
                <a:spcPts val="0"/>
              </a:spcAft>
              <a:buNone/>
            </a:pPr>
            <a:endParaRPr sz="800">
              <a:solidFill>
                <a:srgbClr val="D33B3B"/>
              </a:solidFill>
              <a:latin typeface="Nunito Light"/>
              <a:ea typeface="Nunito Light"/>
              <a:cs typeface="Nunito Light"/>
              <a:sym typeface="Nunito Light"/>
            </a:endParaRPr>
          </a:p>
        </p:txBody>
      </p:sp>
      <p:sp>
        <p:nvSpPr>
          <p:cNvPr id="100" name="Google Shape;100;p13"/>
          <p:cNvSpPr txBox="1">
            <a:spLocks noGrp="1"/>
          </p:cNvSpPr>
          <p:nvPr>
            <p:ph type="title"/>
          </p:nvPr>
        </p:nvSpPr>
        <p:spPr>
          <a:xfrm>
            <a:off x="2576850" y="1398300"/>
            <a:ext cx="3990300" cy="696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D33B3B"/>
              </a:buClr>
              <a:buSzPts val="4800"/>
              <a:buFont typeface="Poppins"/>
              <a:buNone/>
              <a:defRPr sz="4800" b="1">
                <a:solidFill>
                  <a:srgbClr val="D33B3B"/>
                </a:solidFill>
                <a:latin typeface="Poppins"/>
                <a:ea typeface="Poppins"/>
                <a:cs typeface="Poppins"/>
                <a:sym typeface="Poppins"/>
              </a:defRPr>
            </a:lvl1pPr>
            <a:lvl2pPr lvl="1" algn="ctr" rtl="0">
              <a:spcBef>
                <a:spcPts val="0"/>
              </a:spcBef>
              <a:spcAft>
                <a:spcPts val="0"/>
              </a:spcAft>
              <a:buClr>
                <a:srgbClr val="EE5839"/>
              </a:buClr>
              <a:buSzPts val="4800"/>
              <a:buFont typeface="Poppins"/>
              <a:buNone/>
              <a:defRPr sz="4800" b="1">
                <a:solidFill>
                  <a:srgbClr val="EE5839"/>
                </a:solidFill>
                <a:latin typeface="Poppins"/>
                <a:ea typeface="Poppins"/>
                <a:cs typeface="Poppins"/>
                <a:sym typeface="Poppins"/>
              </a:defRPr>
            </a:lvl2pPr>
            <a:lvl3pPr lvl="2" algn="ctr" rtl="0">
              <a:spcBef>
                <a:spcPts val="0"/>
              </a:spcBef>
              <a:spcAft>
                <a:spcPts val="0"/>
              </a:spcAft>
              <a:buClr>
                <a:srgbClr val="EE5839"/>
              </a:buClr>
              <a:buSzPts val="4800"/>
              <a:buFont typeface="Poppins"/>
              <a:buNone/>
              <a:defRPr sz="4800" b="1">
                <a:solidFill>
                  <a:srgbClr val="EE5839"/>
                </a:solidFill>
                <a:latin typeface="Poppins"/>
                <a:ea typeface="Poppins"/>
                <a:cs typeface="Poppins"/>
                <a:sym typeface="Poppins"/>
              </a:defRPr>
            </a:lvl3pPr>
            <a:lvl4pPr lvl="3" algn="ctr" rtl="0">
              <a:spcBef>
                <a:spcPts val="0"/>
              </a:spcBef>
              <a:spcAft>
                <a:spcPts val="0"/>
              </a:spcAft>
              <a:buClr>
                <a:srgbClr val="EE5839"/>
              </a:buClr>
              <a:buSzPts val="4800"/>
              <a:buFont typeface="Poppins"/>
              <a:buNone/>
              <a:defRPr sz="4800" b="1">
                <a:solidFill>
                  <a:srgbClr val="EE5839"/>
                </a:solidFill>
                <a:latin typeface="Poppins"/>
                <a:ea typeface="Poppins"/>
                <a:cs typeface="Poppins"/>
                <a:sym typeface="Poppins"/>
              </a:defRPr>
            </a:lvl4pPr>
            <a:lvl5pPr lvl="4" algn="ctr" rtl="0">
              <a:spcBef>
                <a:spcPts val="0"/>
              </a:spcBef>
              <a:spcAft>
                <a:spcPts val="0"/>
              </a:spcAft>
              <a:buClr>
                <a:srgbClr val="EE5839"/>
              </a:buClr>
              <a:buSzPts val="4800"/>
              <a:buFont typeface="Poppins"/>
              <a:buNone/>
              <a:defRPr sz="4800" b="1">
                <a:solidFill>
                  <a:srgbClr val="EE5839"/>
                </a:solidFill>
                <a:latin typeface="Poppins"/>
                <a:ea typeface="Poppins"/>
                <a:cs typeface="Poppins"/>
                <a:sym typeface="Poppins"/>
              </a:defRPr>
            </a:lvl5pPr>
            <a:lvl6pPr lvl="5" algn="ctr" rtl="0">
              <a:spcBef>
                <a:spcPts val="0"/>
              </a:spcBef>
              <a:spcAft>
                <a:spcPts val="0"/>
              </a:spcAft>
              <a:buClr>
                <a:srgbClr val="EE5839"/>
              </a:buClr>
              <a:buSzPts val="4800"/>
              <a:buFont typeface="Poppins"/>
              <a:buNone/>
              <a:defRPr sz="4800" b="1">
                <a:solidFill>
                  <a:srgbClr val="EE5839"/>
                </a:solidFill>
                <a:latin typeface="Poppins"/>
                <a:ea typeface="Poppins"/>
                <a:cs typeface="Poppins"/>
                <a:sym typeface="Poppins"/>
              </a:defRPr>
            </a:lvl6pPr>
            <a:lvl7pPr lvl="6" algn="ctr" rtl="0">
              <a:spcBef>
                <a:spcPts val="0"/>
              </a:spcBef>
              <a:spcAft>
                <a:spcPts val="0"/>
              </a:spcAft>
              <a:buClr>
                <a:srgbClr val="EE5839"/>
              </a:buClr>
              <a:buSzPts val="4800"/>
              <a:buFont typeface="Poppins"/>
              <a:buNone/>
              <a:defRPr sz="4800" b="1">
                <a:solidFill>
                  <a:srgbClr val="EE5839"/>
                </a:solidFill>
                <a:latin typeface="Poppins"/>
                <a:ea typeface="Poppins"/>
                <a:cs typeface="Poppins"/>
                <a:sym typeface="Poppins"/>
              </a:defRPr>
            </a:lvl7pPr>
            <a:lvl8pPr lvl="7" algn="ctr" rtl="0">
              <a:spcBef>
                <a:spcPts val="0"/>
              </a:spcBef>
              <a:spcAft>
                <a:spcPts val="0"/>
              </a:spcAft>
              <a:buClr>
                <a:srgbClr val="EE5839"/>
              </a:buClr>
              <a:buSzPts val="4800"/>
              <a:buFont typeface="Poppins"/>
              <a:buNone/>
              <a:defRPr sz="4800" b="1">
                <a:solidFill>
                  <a:srgbClr val="EE5839"/>
                </a:solidFill>
                <a:latin typeface="Poppins"/>
                <a:ea typeface="Poppins"/>
                <a:cs typeface="Poppins"/>
                <a:sym typeface="Poppins"/>
              </a:defRPr>
            </a:lvl8pPr>
            <a:lvl9pPr lvl="8" algn="ctr" rtl="0">
              <a:spcBef>
                <a:spcPts val="0"/>
              </a:spcBef>
              <a:spcAft>
                <a:spcPts val="0"/>
              </a:spcAft>
              <a:buClr>
                <a:srgbClr val="EE5839"/>
              </a:buClr>
              <a:buSzPts val="4800"/>
              <a:buFont typeface="Poppins"/>
              <a:buNone/>
              <a:defRPr sz="4800" b="1">
                <a:solidFill>
                  <a:srgbClr val="EE5839"/>
                </a:solidFill>
                <a:latin typeface="Poppins"/>
                <a:ea typeface="Poppins"/>
                <a:cs typeface="Poppins"/>
                <a:sym typeface="Poppins"/>
              </a:defRPr>
            </a:lvl9pPr>
          </a:lstStyle>
          <a:p>
            <a:endParaRPr/>
          </a:p>
        </p:txBody>
      </p:sp>
      <p:sp>
        <p:nvSpPr>
          <p:cNvPr id="101" name="Google Shape;101;p13"/>
          <p:cNvSpPr txBox="1">
            <a:spLocks noGrp="1"/>
          </p:cNvSpPr>
          <p:nvPr>
            <p:ph type="subTitle" idx="1"/>
          </p:nvPr>
        </p:nvSpPr>
        <p:spPr>
          <a:xfrm>
            <a:off x="3199200" y="2472850"/>
            <a:ext cx="2745600" cy="1198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BULLET POINTS ">
  <p:cSld name="SECTION_HEADER_2_1_1_2_1">
    <p:spTree>
      <p:nvGrpSpPr>
        <p:cNvPr id="1" name="Shape 102"/>
        <p:cNvGrpSpPr/>
        <p:nvPr/>
      </p:nvGrpSpPr>
      <p:grpSpPr>
        <a:xfrm>
          <a:off x="0" y="0"/>
          <a:ext cx="0" cy="0"/>
          <a:chOff x="0" y="0"/>
          <a:chExt cx="0" cy="0"/>
        </a:xfrm>
      </p:grpSpPr>
      <p:sp>
        <p:nvSpPr>
          <p:cNvPr id="103" name="Google Shape;103;p14"/>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105" name="Google Shape;105;p14"/>
          <p:cNvSpPr txBox="1">
            <a:spLocks noGrp="1"/>
          </p:cNvSpPr>
          <p:nvPr>
            <p:ph type="body" idx="1"/>
          </p:nvPr>
        </p:nvSpPr>
        <p:spPr>
          <a:xfrm>
            <a:off x="1070725" y="1687150"/>
            <a:ext cx="3400500" cy="2722500"/>
          </a:xfrm>
          <a:prstGeom prst="rect">
            <a:avLst/>
          </a:prstGeom>
        </p:spPr>
        <p:txBody>
          <a:bodyPr spcFirstLastPara="1" wrap="square" lIns="91425" tIns="91425" rIns="91425" bIns="91425" anchor="t" anchorCtr="0">
            <a:noAutofit/>
          </a:bodyPr>
          <a:lstStyle>
            <a:lvl1pPr marL="457200" lvl="0" indent="-285750" rtl="0">
              <a:lnSpc>
                <a:spcPct val="115000"/>
              </a:lnSpc>
              <a:spcBef>
                <a:spcPts val="0"/>
              </a:spcBef>
              <a:spcAft>
                <a:spcPts val="0"/>
              </a:spcAft>
              <a:buSzPts val="900"/>
              <a:buChar char="●"/>
              <a:defRPr sz="900"/>
            </a:lvl1pPr>
            <a:lvl2pPr marL="914400" lvl="1" indent="-285750" rtl="0">
              <a:lnSpc>
                <a:spcPct val="115000"/>
              </a:lnSpc>
              <a:spcBef>
                <a:spcPts val="1600"/>
              </a:spcBef>
              <a:spcAft>
                <a:spcPts val="0"/>
              </a:spcAft>
              <a:buSzPts val="900"/>
              <a:buChar char="○"/>
              <a:defRPr sz="900"/>
            </a:lvl2pPr>
            <a:lvl3pPr marL="1371600" lvl="2" indent="-285750" rtl="0">
              <a:lnSpc>
                <a:spcPct val="115000"/>
              </a:lnSpc>
              <a:spcBef>
                <a:spcPts val="1600"/>
              </a:spcBef>
              <a:spcAft>
                <a:spcPts val="0"/>
              </a:spcAft>
              <a:buSzPts val="900"/>
              <a:buChar char="■"/>
              <a:defRPr sz="900"/>
            </a:lvl3pPr>
            <a:lvl4pPr marL="1828800" lvl="3" indent="-285750" rtl="0">
              <a:lnSpc>
                <a:spcPct val="115000"/>
              </a:lnSpc>
              <a:spcBef>
                <a:spcPts val="1600"/>
              </a:spcBef>
              <a:spcAft>
                <a:spcPts val="0"/>
              </a:spcAft>
              <a:buSzPts val="900"/>
              <a:buChar char="●"/>
              <a:defRPr sz="900"/>
            </a:lvl4pPr>
            <a:lvl5pPr marL="2286000" lvl="4" indent="-285750" rtl="0">
              <a:lnSpc>
                <a:spcPct val="115000"/>
              </a:lnSpc>
              <a:spcBef>
                <a:spcPts val="1600"/>
              </a:spcBef>
              <a:spcAft>
                <a:spcPts val="0"/>
              </a:spcAft>
              <a:buSzPts val="900"/>
              <a:buChar char="○"/>
              <a:defRPr sz="900"/>
            </a:lvl5pPr>
            <a:lvl6pPr marL="2743200" lvl="5" indent="-285750" rtl="0">
              <a:lnSpc>
                <a:spcPct val="115000"/>
              </a:lnSpc>
              <a:spcBef>
                <a:spcPts val="1600"/>
              </a:spcBef>
              <a:spcAft>
                <a:spcPts val="0"/>
              </a:spcAft>
              <a:buSzPts val="900"/>
              <a:buChar char="■"/>
              <a:defRPr sz="900"/>
            </a:lvl6pPr>
            <a:lvl7pPr marL="3200400" lvl="6" indent="-285750" rtl="0">
              <a:lnSpc>
                <a:spcPct val="115000"/>
              </a:lnSpc>
              <a:spcBef>
                <a:spcPts val="1600"/>
              </a:spcBef>
              <a:spcAft>
                <a:spcPts val="0"/>
              </a:spcAft>
              <a:buSzPts val="900"/>
              <a:buChar char="●"/>
              <a:defRPr sz="900"/>
            </a:lvl7pPr>
            <a:lvl8pPr marL="3657600" lvl="7" indent="-285750" rtl="0">
              <a:lnSpc>
                <a:spcPct val="115000"/>
              </a:lnSpc>
              <a:spcBef>
                <a:spcPts val="1600"/>
              </a:spcBef>
              <a:spcAft>
                <a:spcPts val="0"/>
              </a:spcAft>
              <a:buSzPts val="900"/>
              <a:buChar char="○"/>
              <a:defRPr sz="900"/>
            </a:lvl8pPr>
            <a:lvl9pPr marL="4114800" lvl="8" indent="-285750" rtl="0">
              <a:lnSpc>
                <a:spcPct val="115000"/>
              </a:lnSpc>
              <a:spcBef>
                <a:spcPts val="1600"/>
              </a:spcBef>
              <a:spcAft>
                <a:spcPts val="1600"/>
              </a:spcAft>
              <a:buSzPts val="900"/>
              <a:buChar char="■"/>
              <a:defRPr sz="900"/>
            </a:lvl9pPr>
          </a:lstStyle>
          <a:p>
            <a:endParaRPr/>
          </a:p>
        </p:txBody>
      </p:sp>
      <p:sp>
        <p:nvSpPr>
          <p:cNvPr id="106" name="Google Shape;106;p14"/>
          <p:cNvSpPr txBox="1">
            <a:spLocks noGrp="1"/>
          </p:cNvSpPr>
          <p:nvPr>
            <p:ph type="body" idx="2"/>
          </p:nvPr>
        </p:nvSpPr>
        <p:spPr>
          <a:xfrm>
            <a:off x="4672775" y="1687150"/>
            <a:ext cx="3400500" cy="2722500"/>
          </a:xfrm>
          <a:prstGeom prst="rect">
            <a:avLst/>
          </a:prstGeom>
        </p:spPr>
        <p:txBody>
          <a:bodyPr spcFirstLastPara="1" wrap="square" lIns="91425" tIns="91425" rIns="91425" bIns="91425" anchor="t" anchorCtr="0">
            <a:noAutofit/>
          </a:bodyPr>
          <a:lstStyle>
            <a:lvl1pPr marL="457200" lvl="0" indent="-285750" rtl="0">
              <a:lnSpc>
                <a:spcPct val="115000"/>
              </a:lnSpc>
              <a:spcBef>
                <a:spcPts val="0"/>
              </a:spcBef>
              <a:spcAft>
                <a:spcPts val="0"/>
              </a:spcAft>
              <a:buSzPts val="900"/>
              <a:buChar char="●"/>
              <a:defRPr sz="900"/>
            </a:lvl1pPr>
            <a:lvl2pPr marL="914400" lvl="1" indent="-285750" rtl="0">
              <a:lnSpc>
                <a:spcPct val="115000"/>
              </a:lnSpc>
              <a:spcBef>
                <a:spcPts val="1600"/>
              </a:spcBef>
              <a:spcAft>
                <a:spcPts val="0"/>
              </a:spcAft>
              <a:buSzPts val="900"/>
              <a:buChar char="○"/>
              <a:defRPr sz="900"/>
            </a:lvl2pPr>
            <a:lvl3pPr marL="1371600" lvl="2" indent="-285750" rtl="0">
              <a:lnSpc>
                <a:spcPct val="115000"/>
              </a:lnSpc>
              <a:spcBef>
                <a:spcPts val="1600"/>
              </a:spcBef>
              <a:spcAft>
                <a:spcPts val="0"/>
              </a:spcAft>
              <a:buSzPts val="900"/>
              <a:buChar char="■"/>
              <a:defRPr sz="900"/>
            </a:lvl3pPr>
            <a:lvl4pPr marL="1828800" lvl="3" indent="-285750" rtl="0">
              <a:lnSpc>
                <a:spcPct val="115000"/>
              </a:lnSpc>
              <a:spcBef>
                <a:spcPts val="1600"/>
              </a:spcBef>
              <a:spcAft>
                <a:spcPts val="0"/>
              </a:spcAft>
              <a:buSzPts val="900"/>
              <a:buChar char="●"/>
              <a:defRPr sz="900"/>
            </a:lvl4pPr>
            <a:lvl5pPr marL="2286000" lvl="4" indent="-285750" rtl="0">
              <a:lnSpc>
                <a:spcPct val="115000"/>
              </a:lnSpc>
              <a:spcBef>
                <a:spcPts val="1600"/>
              </a:spcBef>
              <a:spcAft>
                <a:spcPts val="0"/>
              </a:spcAft>
              <a:buSzPts val="900"/>
              <a:buChar char="○"/>
              <a:defRPr sz="900"/>
            </a:lvl5pPr>
            <a:lvl6pPr marL="2743200" lvl="5" indent="-285750" rtl="0">
              <a:lnSpc>
                <a:spcPct val="115000"/>
              </a:lnSpc>
              <a:spcBef>
                <a:spcPts val="1600"/>
              </a:spcBef>
              <a:spcAft>
                <a:spcPts val="0"/>
              </a:spcAft>
              <a:buSzPts val="900"/>
              <a:buChar char="■"/>
              <a:defRPr sz="900"/>
            </a:lvl6pPr>
            <a:lvl7pPr marL="3200400" lvl="6" indent="-285750" rtl="0">
              <a:lnSpc>
                <a:spcPct val="115000"/>
              </a:lnSpc>
              <a:spcBef>
                <a:spcPts val="1600"/>
              </a:spcBef>
              <a:spcAft>
                <a:spcPts val="0"/>
              </a:spcAft>
              <a:buSzPts val="900"/>
              <a:buChar char="●"/>
              <a:defRPr sz="900"/>
            </a:lvl7pPr>
            <a:lvl8pPr marL="3657600" lvl="7" indent="-285750" rtl="0">
              <a:lnSpc>
                <a:spcPct val="115000"/>
              </a:lnSpc>
              <a:spcBef>
                <a:spcPts val="1600"/>
              </a:spcBef>
              <a:spcAft>
                <a:spcPts val="0"/>
              </a:spcAft>
              <a:buSzPts val="900"/>
              <a:buChar char="○"/>
              <a:defRPr sz="900"/>
            </a:lvl8pPr>
            <a:lvl9pPr marL="4114800" lvl="8" indent="-285750" rtl="0">
              <a:lnSpc>
                <a:spcPct val="115000"/>
              </a:lnSpc>
              <a:spcBef>
                <a:spcPts val="1600"/>
              </a:spcBef>
              <a:spcAft>
                <a:spcPts val="1600"/>
              </a:spcAft>
              <a:buSzPts val="900"/>
              <a:buChar char="■"/>
              <a:defRPr sz="9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type="secHead">
  <p:cSld name="SECTION_HEADER">
    <p:spTree>
      <p:nvGrpSpPr>
        <p:cNvPr id="1" name="Shape 11"/>
        <p:cNvGrpSpPr/>
        <p:nvPr/>
      </p:nvGrpSpPr>
      <p:grpSpPr>
        <a:xfrm>
          <a:off x="0" y="0"/>
          <a:ext cx="0" cy="0"/>
          <a:chOff x="0" y="0"/>
          <a:chExt cx="0" cy="0"/>
        </a:xfrm>
      </p:grpSpPr>
      <p:sp>
        <p:nvSpPr>
          <p:cNvPr id="12" name="Google Shape;12;p3"/>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14" name="Google Shape;14;p3"/>
          <p:cNvSpPr txBox="1">
            <a:spLocks noGrp="1"/>
          </p:cNvSpPr>
          <p:nvPr>
            <p:ph type="title" idx="2" hasCustomPrompt="1"/>
          </p:nvPr>
        </p:nvSpPr>
        <p:spPr>
          <a:xfrm>
            <a:off x="1397775" y="3318275"/>
            <a:ext cx="611100" cy="2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r>
              <a:t>xx%</a:t>
            </a:r>
          </a:p>
        </p:txBody>
      </p:sp>
      <p:sp>
        <p:nvSpPr>
          <p:cNvPr id="15" name="Google Shape;15;p3"/>
          <p:cNvSpPr txBox="1">
            <a:spLocks noGrp="1"/>
          </p:cNvSpPr>
          <p:nvPr>
            <p:ph type="title" idx="3" hasCustomPrompt="1"/>
          </p:nvPr>
        </p:nvSpPr>
        <p:spPr>
          <a:xfrm>
            <a:off x="3312868" y="3318275"/>
            <a:ext cx="611100" cy="2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r>
              <a:t>xx%</a:t>
            </a:r>
          </a:p>
        </p:txBody>
      </p:sp>
      <p:sp>
        <p:nvSpPr>
          <p:cNvPr id="16" name="Google Shape;16;p3"/>
          <p:cNvSpPr txBox="1">
            <a:spLocks noGrp="1"/>
          </p:cNvSpPr>
          <p:nvPr>
            <p:ph type="title" idx="4" hasCustomPrompt="1"/>
          </p:nvPr>
        </p:nvSpPr>
        <p:spPr>
          <a:xfrm>
            <a:off x="5222675" y="3318275"/>
            <a:ext cx="611100" cy="2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r>
              <a:t>xx%</a:t>
            </a:r>
          </a:p>
        </p:txBody>
      </p:sp>
      <p:sp>
        <p:nvSpPr>
          <p:cNvPr id="17" name="Google Shape;17;p3"/>
          <p:cNvSpPr txBox="1">
            <a:spLocks noGrp="1"/>
          </p:cNvSpPr>
          <p:nvPr>
            <p:ph type="title" idx="5" hasCustomPrompt="1"/>
          </p:nvPr>
        </p:nvSpPr>
        <p:spPr>
          <a:xfrm>
            <a:off x="7133288" y="3318275"/>
            <a:ext cx="611100" cy="2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r>
              <a:t>xx%</a:t>
            </a:r>
          </a:p>
        </p:txBody>
      </p:sp>
      <p:sp>
        <p:nvSpPr>
          <p:cNvPr id="18" name="Google Shape;18;p3"/>
          <p:cNvSpPr txBox="1">
            <a:spLocks noGrp="1"/>
          </p:cNvSpPr>
          <p:nvPr>
            <p:ph type="title" idx="6"/>
          </p:nvPr>
        </p:nvSpPr>
        <p:spPr>
          <a:xfrm>
            <a:off x="881325" y="37905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19" name="Google Shape;19;p3"/>
          <p:cNvSpPr txBox="1">
            <a:spLocks noGrp="1"/>
          </p:cNvSpPr>
          <p:nvPr>
            <p:ph type="subTitle" idx="1"/>
          </p:nvPr>
        </p:nvSpPr>
        <p:spPr>
          <a:xfrm>
            <a:off x="934725" y="399837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0" name="Google Shape;20;p3"/>
          <p:cNvSpPr txBox="1">
            <a:spLocks noGrp="1"/>
          </p:cNvSpPr>
          <p:nvPr>
            <p:ph type="title" idx="7"/>
          </p:nvPr>
        </p:nvSpPr>
        <p:spPr>
          <a:xfrm>
            <a:off x="2796430" y="37905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21" name="Google Shape;21;p3"/>
          <p:cNvSpPr txBox="1">
            <a:spLocks noGrp="1"/>
          </p:cNvSpPr>
          <p:nvPr>
            <p:ph type="subTitle" idx="8"/>
          </p:nvPr>
        </p:nvSpPr>
        <p:spPr>
          <a:xfrm>
            <a:off x="2849830" y="399837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2" name="Google Shape;22;p3"/>
          <p:cNvSpPr txBox="1">
            <a:spLocks noGrp="1"/>
          </p:cNvSpPr>
          <p:nvPr>
            <p:ph type="title" idx="9"/>
          </p:nvPr>
        </p:nvSpPr>
        <p:spPr>
          <a:xfrm>
            <a:off x="4706238" y="37905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23" name="Google Shape;23;p3"/>
          <p:cNvSpPr txBox="1">
            <a:spLocks noGrp="1"/>
          </p:cNvSpPr>
          <p:nvPr>
            <p:ph type="subTitle" idx="13"/>
          </p:nvPr>
        </p:nvSpPr>
        <p:spPr>
          <a:xfrm>
            <a:off x="4759638" y="399837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4" name="Google Shape;24;p3"/>
          <p:cNvSpPr txBox="1">
            <a:spLocks noGrp="1"/>
          </p:cNvSpPr>
          <p:nvPr>
            <p:ph type="title" idx="14"/>
          </p:nvPr>
        </p:nvSpPr>
        <p:spPr>
          <a:xfrm>
            <a:off x="6616850" y="37905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25" name="Google Shape;25;p3"/>
          <p:cNvSpPr txBox="1">
            <a:spLocks noGrp="1"/>
          </p:cNvSpPr>
          <p:nvPr>
            <p:ph type="subTitle" idx="15"/>
          </p:nvPr>
        </p:nvSpPr>
        <p:spPr>
          <a:xfrm>
            <a:off x="6670250" y="399837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SECTION_HEADER_2">
    <p:spTree>
      <p:nvGrpSpPr>
        <p:cNvPr id="1" name="Shape 26"/>
        <p:cNvGrpSpPr/>
        <p:nvPr/>
      </p:nvGrpSpPr>
      <p:grpSpPr>
        <a:xfrm>
          <a:off x="0" y="0"/>
          <a:ext cx="0" cy="0"/>
          <a:chOff x="0" y="0"/>
          <a:chExt cx="0" cy="0"/>
        </a:xfrm>
      </p:grpSpPr>
      <p:sp>
        <p:nvSpPr>
          <p:cNvPr id="27" name="Google Shape;27;p4"/>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29" name="Google Shape;29;p4"/>
          <p:cNvSpPr txBox="1">
            <a:spLocks noGrp="1"/>
          </p:cNvSpPr>
          <p:nvPr>
            <p:ph type="title" idx="2"/>
          </p:nvPr>
        </p:nvSpPr>
        <p:spPr>
          <a:xfrm>
            <a:off x="5060000" y="2119600"/>
            <a:ext cx="2536200" cy="696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D33B3B"/>
              </a:buClr>
              <a:buSzPts val="1800"/>
              <a:buFont typeface="Poppins SemiBold"/>
              <a:buNone/>
              <a:defRPr sz="1800">
                <a:solidFill>
                  <a:srgbClr val="D33B3B"/>
                </a:solidFill>
                <a:latin typeface="Poppins SemiBold"/>
                <a:ea typeface="Poppins SemiBold"/>
                <a:cs typeface="Poppins SemiBold"/>
                <a:sym typeface="Poppins SemiBold"/>
              </a:defRPr>
            </a:lvl1pPr>
            <a:lvl2pPr lvl="1" algn="ctr" rtl="0">
              <a:spcBef>
                <a:spcPts val="0"/>
              </a:spcBef>
              <a:spcAft>
                <a:spcPts val="0"/>
              </a:spcAft>
              <a:buClr>
                <a:srgbClr val="EE5839"/>
              </a:buClr>
              <a:buSzPts val="1800"/>
              <a:buNone/>
              <a:defRPr sz="1800">
                <a:solidFill>
                  <a:srgbClr val="EE5839"/>
                </a:solidFill>
              </a:defRPr>
            </a:lvl2pPr>
            <a:lvl3pPr lvl="2" algn="ctr" rtl="0">
              <a:spcBef>
                <a:spcPts val="0"/>
              </a:spcBef>
              <a:spcAft>
                <a:spcPts val="0"/>
              </a:spcAft>
              <a:buClr>
                <a:srgbClr val="EE5839"/>
              </a:buClr>
              <a:buSzPts val="1800"/>
              <a:buNone/>
              <a:defRPr sz="1800">
                <a:solidFill>
                  <a:srgbClr val="EE5839"/>
                </a:solidFill>
              </a:defRPr>
            </a:lvl3pPr>
            <a:lvl4pPr lvl="3" algn="ctr" rtl="0">
              <a:spcBef>
                <a:spcPts val="0"/>
              </a:spcBef>
              <a:spcAft>
                <a:spcPts val="0"/>
              </a:spcAft>
              <a:buClr>
                <a:srgbClr val="EE5839"/>
              </a:buClr>
              <a:buSzPts val="1800"/>
              <a:buNone/>
              <a:defRPr sz="1800">
                <a:solidFill>
                  <a:srgbClr val="EE5839"/>
                </a:solidFill>
              </a:defRPr>
            </a:lvl4pPr>
            <a:lvl5pPr lvl="4" algn="ctr" rtl="0">
              <a:spcBef>
                <a:spcPts val="0"/>
              </a:spcBef>
              <a:spcAft>
                <a:spcPts val="0"/>
              </a:spcAft>
              <a:buClr>
                <a:srgbClr val="EE5839"/>
              </a:buClr>
              <a:buSzPts val="1800"/>
              <a:buNone/>
              <a:defRPr sz="1800">
                <a:solidFill>
                  <a:srgbClr val="EE5839"/>
                </a:solidFill>
              </a:defRPr>
            </a:lvl5pPr>
            <a:lvl6pPr lvl="5" algn="ctr" rtl="0">
              <a:spcBef>
                <a:spcPts val="0"/>
              </a:spcBef>
              <a:spcAft>
                <a:spcPts val="0"/>
              </a:spcAft>
              <a:buClr>
                <a:srgbClr val="EE5839"/>
              </a:buClr>
              <a:buSzPts val="1800"/>
              <a:buNone/>
              <a:defRPr sz="1800">
                <a:solidFill>
                  <a:srgbClr val="EE5839"/>
                </a:solidFill>
              </a:defRPr>
            </a:lvl6pPr>
            <a:lvl7pPr lvl="6" algn="ctr" rtl="0">
              <a:spcBef>
                <a:spcPts val="0"/>
              </a:spcBef>
              <a:spcAft>
                <a:spcPts val="0"/>
              </a:spcAft>
              <a:buClr>
                <a:srgbClr val="EE5839"/>
              </a:buClr>
              <a:buSzPts val="1800"/>
              <a:buNone/>
              <a:defRPr sz="1800">
                <a:solidFill>
                  <a:srgbClr val="EE5839"/>
                </a:solidFill>
              </a:defRPr>
            </a:lvl7pPr>
            <a:lvl8pPr lvl="7" algn="ctr" rtl="0">
              <a:spcBef>
                <a:spcPts val="0"/>
              </a:spcBef>
              <a:spcAft>
                <a:spcPts val="0"/>
              </a:spcAft>
              <a:buClr>
                <a:srgbClr val="EE5839"/>
              </a:buClr>
              <a:buSzPts val="1800"/>
              <a:buNone/>
              <a:defRPr sz="1800">
                <a:solidFill>
                  <a:srgbClr val="EE5839"/>
                </a:solidFill>
              </a:defRPr>
            </a:lvl8pPr>
            <a:lvl9pPr lvl="8" algn="ctr" rtl="0">
              <a:spcBef>
                <a:spcPts val="0"/>
              </a:spcBef>
              <a:spcAft>
                <a:spcPts val="0"/>
              </a:spcAft>
              <a:buClr>
                <a:srgbClr val="EE5839"/>
              </a:buClr>
              <a:buSzPts val="1800"/>
              <a:buNone/>
              <a:defRPr sz="1800">
                <a:solidFill>
                  <a:srgbClr val="EE5839"/>
                </a:solidFill>
              </a:defRPr>
            </a:lvl9pPr>
          </a:lstStyle>
          <a:p>
            <a:endParaRPr/>
          </a:p>
        </p:txBody>
      </p:sp>
      <p:sp>
        <p:nvSpPr>
          <p:cNvPr id="30" name="Google Shape;30;p4"/>
          <p:cNvSpPr txBox="1">
            <a:spLocks noGrp="1"/>
          </p:cNvSpPr>
          <p:nvPr>
            <p:ph type="subTitle" idx="1"/>
          </p:nvPr>
        </p:nvSpPr>
        <p:spPr>
          <a:xfrm>
            <a:off x="5142388" y="2670328"/>
            <a:ext cx="2371500" cy="123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IX COLUMNS">
  <p:cSld name="SECTION_HEADER_2_1">
    <p:spTree>
      <p:nvGrpSpPr>
        <p:cNvPr id="1" name="Shape 31"/>
        <p:cNvGrpSpPr/>
        <p:nvPr/>
      </p:nvGrpSpPr>
      <p:grpSpPr>
        <a:xfrm>
          <a:off x="0" y="0"/>
          <a:ext cx="0" cy="0"/>
          <a:chOff x="0" y="0"/>
          <a:chExt cx="0" cy="0"/>
        </a:xfrm>
      </p:grpSpPr>
      <p:sp>
        <p:nvSpPr>
          <p:cNvPr id="32" name="Google Shape;32;p5"/>
          <p:cNvSpPr/>
          <p:nvPr/>
        </p:nvSpPr>
        <p:spPr>
          <a:xfrm>
            <a:off x="0" y="1096925"/>
            <a:ext cx="8064000" cy="34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35" name="Google Shape;35;p5"/>
          <p:cNvSpPr txBox="1">
            <a:spLocks noGrp="1"/>
          </p:cNvSpPr>
          <p:nvPr>
            <p:ph type="title" idx="2"/>
          </p:nvPr>
        </p:nvSpPr>
        <p:spPr>
          <a:xfrm>
            <a:off x="1382988" y="361457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36" name="Google Shape;36;p5"/>
          <p:cNvSpPr txBox="1">
            <a:spLocks noGrp="1"/>
          </p:cNvSpPr>
          <p:nvPr>
            <p:ph type="subTitle" idx="1"/>
          </p:nvPr>
        </p:nvSpPr>
        <p:spPr>
          <a:xfrm>
            <a:off x="1436388" y="382242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37" name="Google Shape;37;p5"/>
          <p:cNvSpPr txBox="1">
            <a:spLocks noGrp="1"/>
          </p:cNvSpPr>
          <p:nvPr>
            <p:ph type="title" idx="3"/>
          </p:nvPr>
        </p:nvSpPr>
        <p:spPr>
          <a:xfrm>
            <a:off x="3749993" y="361457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38" name="Google Shape;38;p5"/>
          <p:cNvSpPr txBox="1">
            <a:spLocks noGrp="1"/>
          </p:cNvSpPr>
          <p:nvPr>
            <p:ph type="subTitle" idx="4"/>
          </p:nvPr>
        </p:nvSpPr>
        <p:spPr>
          <a:xfrm>
            <a:off x="3803393" y="382242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39" name="Google Shape;39;p5"/>
          <p:cNvSpPr txBox="1">
            <a:spLocks noGrp="1"/>
          </p:cNvSpPr>
          <p:nvPr>
            <p:ph type="title" idx="5"/>
          </p:nvPr>
        </p:nvSpPr>
        <p:spPr>
          <a:xfrm>
            <a:off x="6117000" y="361457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40" name="Google Shape;40;p5"/>
          <p:cNvSpPr txBox="1">
            <a:spLocks noGrp="1"/>
          </p:cNvSpPr>
          <p:nvPr>
            <p:ph type="subTitle" idx="6"/>
          </p:nvPr>
        </p:nvSpPr>
        <p:spPr>
          <a:xfrm>
            <a:off x="6170400" y="382242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41" name="Google Shape;41;p5"/>
          <p:cNvSpPr txBox="1">
            <a:spLocks noGrp="1"/>
          </p:cNvSpPr>
          <p:nvPr>
            <p:ph type="title" idx="7"/>
          </p:nvPr>
        </p:nvSpPr>
        <p:spPr>
          <a:xfrm>
            <a:off x="1382988" y="1977851"/>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42" name="Google Shape;42;p5"/>
          <p:cNvSpPr txBox="1">
            <a:spLocks noGrp="1"/>
          </p:cNvSpPr>
          <p:nvPr>
            <p:ph type="subTitle" idx="8"/>
          </p:nvPr>
        </p:nvSpPr>
        <p:spPr>
          <a:xfrm>
            <a:off x="1436388" y="2185701"/>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43" name="Google Shape;43;p5"/>
          <p:cNvSpPr txBox="1">
            <a:spLocks noGrp="1"/>
          </p:cNvSpPr>
          <p:nvPr>
            <p:ph type="title" idx="9"/>
          </p:nvPr>
        </p:nvSpPr>
        <p:spPr>
          <a:xfrm>
            <a:off x="3749993" y="1977851"/>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44" name="Google Shape;44;p5"/>
          <p:cNvSpPr txBox="1">
            <a:spLocks noGrp="1"/>
          </p:cNvSpPr>
          <p:nvPr>
            <p:ph type="subTitle" idx="13"/>
          </p:nvPr>
        </p:nvSpPr>
        <p:spPr>
          <a:xfrm>
            <a:off x="3803393" y="2185701"/>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45" name="Google Shape;45;p5"/>
          <p:cNvSpPr txBox="1">
            <a:spLocks noGrp="1"/>
          </p:cNvSpPr>
          <p:nvPr>
            <p:ph type="title" idx="14"/>
          </p:nvPr>
        </p:nvSpPr>
        <p:spPr>
          <a:xfrm>
            <a:off x="6117000" y="1977851"/>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46" name="Google Shape;46;p5"/>
          <p:cNvSpPr txBox="1">
            <a:spLocks noGrp="1"/>
          </p:cNvSpPr>
          <p:nvPr>
            <p:ph type="subTitle" idx="15"/>
          </p:nvPr>
        </p:nvSpPr>
        <p:spPr>
          <a:xfrm>
            <a:off x="6170400" y="2185701"/>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HREE COLUMNS ">
  <p:cSld name="SECTION_HEADER_2_1_1">
    <p:spTree>
      <p:nvGrpSpPr>
        <p:cNvPr id="1" name="Shape 47"/>
        <p:cNvGrpSpPr/>
        <p:nvPr/>
      </p:nvGrpSpPr>
      <p:grpSpPr>
        <a:xfrm>
          <a:off x="0" y="0"/>
          <a:ext cx="0" cy="0"/>
          <a:chOff x="0" y="0"/>
          <a:chExt cx="0" cy="0"/>
        </a:xfrm>
      </p:grpSpPr>
      <p:sp>
        <p:nvSpPr>
          <p:cNvPr id="48" name="Google Shape;48;p6"/>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50" name="Google Shape;50;p6"/>
          <p:cNvSpPr txBox="1">
            <a:spLocks noGrp="1"/>
          </p:cNvSpPr>
          <p:nvPr>
            <p:ph type="title" idx="2"/>
          </p:nvPr>
        </p:nvSpPr>
        <p:spPr>
          <a:xfrm>
            <a:off x="1080838" y="2508351"/>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1" name="Google Shape;51;p6"/>
          <p:cNvSpPr txBox="1">
            <a:spLocks noGrp="1"/>
          </p:cNvSpPr>
          <p:nvPr>
            <p:ph type="subTitle" idx="1"/>
          </p:nvPr>
        </p:nvSpPr>
        <p:spPr>
          <a:xfrm>
            <a:off x="1134238" y="2716201"/>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52" name="Google Shape;52;p6"/>
          <p:cNvSpPr txBox="1">
            <a:spLocks noGrp="1"/>
          </p:cNvSpPr>
          <p:nvPr>
            <p:ph type="title" idx="3"/>
          </p:nvPr>
        </p:nvSpPr>
        <p:spPr>
          <a:xfrm>
            <a:off x="3752643" y="2508351"/>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3" name="Google Shape;53;p6"/>
          <p:cNvSpPr txBox="1">
            <a:spLocks noGrp="1"/>
          </p:cNvSpPr>
          <p:nvPr>
            <p:ph type="subTitle" idx="4"/>
          </p:nvPr>
        </p:nvSpPr>
        <p:spPr>
          <a:xfrm>
            <a:off x="3806043" y="2716201"/>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54" name="Google Shape;54;p6"/>
          <p:cNvSpPr txBox="1">
            <a:spLocks noGrp="1"/>
          </p:cNvSpPr>
          <p:nvPr>
            <p:ph type="title" idx="5"/>
          </p:nvPr>
        </p:nvSpPr>
        <p:spPr>
          <a:xfrm>
            <a:off x="6424450" y="2508351"/>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55" name="Google Shape;55;p6"/>
          <p:cNvSpPr txBox="1">
            <a:spLocks noGrp="1"/>
          </p:cNvSpPr>
          <p:nvPr>
            <p:ph type="subTitle" idx="6"/>
          </p:nvPr>
        </p:nvSpPr>
        <p:spPr>
          <a:xfrm>
            <a:off x="6477850" y="2716201"/>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SECTION_HEADER_2_1_1_1">
    <p:spTree>
      <p:nvGrpSpPr>
        <p:cNvPr id="1" name="Shape 56"/>
        <p:cNvGrpSpPr/>
        <p:nvPr/>
      </p:nvGrpSpPr>
      <p:grpSpPr>
        <a:xfrm>
          <a:off x="0" y="0"/>
          <a:ext cx="0" cy="0"/>
          <a:chOff x="0" y="0"/>
          <a:chExt cx="0" cy="0"/>
        </a:xfrm>
      </p:grpSpPr>
      <p:sp>
        <p:nvSpPr>
          <p:cNvPr id="57" name="Google Shape;57;p7"/>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BULLET POINTS">
  <p:cSld name="SECTION_HEADER_2_1_1_2">
    <p:spTree>
      <p:nvGrpSpPr>
        <p:cNvPr id="1" name="Shape 59"/>
        <p:cNvGrpSpPr/>
        <p:nvPr/>
      </p:nvGrpSpPr>
      <p:grpSpPr>
        <a:xfrm>
          <a:off x="0" y="0"/>
          <a:ext cx="0" cy="0"/>
          <a:chOff x="0" y="0"/>
          <a:chExt cx="0" cy="0"/>
        </a:xfrm>
      </p:grpSpPr>
      <p:sp>
        <p:nvSpPr>
          <p:cNvPr id="60" name="Google Shape;60;p8"/>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62" name="Google Shape;62;p8"/>
          <p:cNvSpPr txBox="1">
            <a:spLocks noGrp="1"/>
          </p:cNvSpPr>
          <p:nvPr>
            <p:ph type="body" idx="1"/>
          </p:nvPr>
        </p:nvSpPr>
        <p:spPr>
          <a:xfrm>
            <a:off x="888500" y="1458550"/>
            <a:ext cx="4135800" cy="2722500"/>
          </a:xfrm>
          <a:prstGeom prst="rect">
            <a:avLst/>
          </a:prstGeom>
        </p:spPr>
        <p:txBody>
          <a:bodyPr spcFirstLastPara="1" wrap="square" lIns="91425" tIns="91425" rIns="91425" bIns="91425" anchor="ctr" anchorCtr="0">
            <a:noAutofit/>
          </a:bodyPr>
          <a:lstStyle>
            <a:lvl1pPr marL="457200" lvl="0" indent="-285750" rtl="0">
              <a:lnSpc>
                <a:spcPct val="115000"/>
              </a:lnSpc>
              <a:spcBef>
                <a:spcPts val="0"/>
              </a:spcBef>
              <a:spcAft>
                <a:spcPts val="0"/>
              </a:spcAft>
              <a:buSzPts val="900"/>
              <a:buFont typeface="Nunito Light"/>
              <a:buChar char="●"/>
              <a:defRPr sz="900">
                <a:latin typeface="Nunito Light"/>
                <a:ea typeface="Nunito Light"/>
                <a:cs typeface="Nunito Light"/>
                <a:sym typeface="Nunito Light"/>
              </a:defRPr>
            </a:lvl1pPr>
            <a:lvl2pPr marL="914400" lvl="1"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2pPr>
            <a:lvl3pPr marL="1371600" lvl="2"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3pPr>
            <a:lvl4pPr marL="1828800" lvl="3"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4pPr>
            <a:lvl5pPr marL="2286000" lvl="4"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5pPr>
            <a:lvl6pPr marL="2743200" lvl="5"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6pPr>
            <a:lvl7pPr marL="3200400" lvl="6"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7pPr>
            <a:lvl8pPr marL="3657600" lvl="7" indent="-28575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8pPr>
            <a:lvl9pPr marL="4114800" lvl="8" indent="-285750" rtl="0">
              <a:lnSpc>
                <a:spcPct val="115000"/>
              </a:lnSpc>
              <a:spcBef>
                <a:spcPts val="1600"/>
              </a:spcBef>
              <a:spcAft>
                <a:spcPts val="1600"/>
              </a:spcAft>
              <a:buSzPts val="900"/>
              <a:buFont typeface="Nunito Light"/>
              <a:buChar char="■"/>
              <a:defRPr sz="900">
                <a:latin typeface="Nunito Light"/>
                <a:ea typeface="Nunito Light"/>
                <a:cs typeface="Nunito Light"/>
                <a:sym typeface="Nunito Ligh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
  <p:cSld name="SECTION_HEADER_2_1_2">
    <p:spTree>
      <p:nvGrpSpPr>
        <p:cNvPr id="1" name="Shape 63"/>
        <p:cNvGrpSpPr/>
        <p:nvPr/>
      </p:nvGrpSpPr>
      <p:grpSpPr>
        <a:xfrm>
          <a:off x="0" y="0"/>
          <a:ext cx="0" cy="0"/>
          <a:chOff x="0" y="0"/>
          <a:chExt cx="0" cy="0"/>
        </a:xfrm>
      </p:grpSpPr>
      <p:sp>
        <p:nvSpPr>
          <p:cNvPr id="64" name="Google Shape;64;p9"/>
          <p:cNvSpPr/>
          <p:nvPr/>
        </p:nvSpPr>
        <p:spPr>
          <a:xfrm>
            <a:off x="4333129" y="1410754"/>
            <a:ext cx="4093500" cy="2870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67" name="Google Shape;67;p9"/>
          <p:cNvSpPr txBox="1">
            <a:spLocks noGrp="1"/>
          </p:cNvSpPr>
          <p:nvPr>
            <p:ph type="title" idx="2"/>
          </p:nvPr>
        </p:nvSpPr>
        <p:spPr>
          <a:xfrm>
            <a:off x="4623893" y="308117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68" name="Google Shape;68;p9"/>
          <p:cNvSpPr txBox="1">
            <a:spLocks noGrp="1"/>
          </p:cNvSpPr>
          <p:nvPr>
            <p:ph type="subTitle" idx="1"/>
          </p:nvPr>
        </p:nvSpPr>
        <p:spPr>
          <a:xfrm>
            <a:off x="4677293" y="328902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69" name="Google Shape;69;p9"/>
          <p:cNvSpPr txBox="1">
            <a:spLocks noGrp="1"/>
          </p:cNvSpPr>
          <p:nvPr>
            <p:ph type="title" idx="3"/>
          </p:nvPr>
        </p:nvSpPr>
        <p:spPr>
          <a:xfrm>
            <a:off x="6457500" y="308117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70" name="Google Shape;70;p9"/>
          <p:cNvSpPr txBox="1">
            <a:spLocks noGrp="1"/>
          </p:cNvSpPr>
          <p:nvPr>
            <p:ph type="subTitle" idx="4"/>
          </p:nvPr>
        </p:nvSpPr>
        <p:spPr>
          <a:xfrm>
            <a:off x="6510900" y="3289025"/>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71" name="Google Shape;71;p9"/>
          <p:cNvSpPr txBox="1">
            <a:spLocks noGrp="1"/>
          </p:cNvSpPr>
          <p:nvPr>
            <p:ph type="title" idx="5"/>
          </p:nvPr>
        </p:nvSpPr>
        <p:spPr>
          <a:xfrm>
            <a:off x="4623893" y="1901651"/>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72" name="Google Shape;72;p9"/>
          <p:cNvSpPr txBox="1">
            <a:spLocks noGrp="1"/>
          </p:cNvSpPr>
          <p:nvPr>
            <p:ph type="subTitle" idx="6"/>
          </p:nvPr>
        </p:nvSpPr>
        <p:spPr>
          <a:xfrm>
            <a:off x="4677293" y="2109501"/>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73" name="Google Shape;73;p9"/>
          <p:cNvSpPr txBox="1">
            <a:spLocks noGrp="1"/>
          </p:cNvSpPr>
          <p:nvPr>
            <p:ph type="title" idx="7"/>
          </p:nvPr>
        </p:nvSpPr>
        <p:spPr>
          <a:xfrm>
            <a:off x="6457500" y="1901651"/>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74" name="Google Shape;74;p9"/>
          <p:cNvSpPr txBox="1">
            <a:spLocks noGrp="1"/>
          </p:cNvSpPr>
          <p:nvPr>
            <p:ph type="subTitle" idx="8"/>
          </p:nvPr>
        </p:nvSpPr>
        <p:spPr>
          <a:xfrm>
            <a:off x="6510900" y="2109501"/>
            <a:ext cx="1537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NUMBERS">
  <p:cSld name="SECTION_HEADER_2_1_1_1_1">
    <p:spTree>
      <p:nvGrpSpPr>
        <p:cNvPr id="1" name="Shape 75"/>
        <p:cNvGrpSpPr/>
        <p:nvPr/>
      </p:nvGrpSpPr>
      <p:grpSpPr>
        <a:xfrm>
          <a:off x="0" y="0"/>
          <a:ext cx="0" cy="0"/>
          <a:chOff x="0" y="0"/>
          <a:chExt cx="0" cy="0"/>
        </a:xfrm>
      </p:grpSpPr>
      <p:sp>
        <p:nvSpPr>
          <p:cNvPr id="76" name="Google Shape;76;p10"/>
          <p:cNvSpPr/>
          <p:nvPr/>
        </p:nvSpPr>
        <p:spPr>
          <a:xfrm>
            <a:off x="0" y="307325"/>
            <a:ext cx="9144000" cy="1998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000"/>
              <a:buNone/>
              <a:defRPr sz="1000">
                <a:solidFill>
                  <a:srgbClr val="FFFFFF"/>
                </a:solidFill>
              </a:defRPr>
            </a:lvl1pPr>
            <a:lvl2pPr lvl="1" algn="ctr" rtl="0">
              <a:spcBef>
                <a:spcPts val="0"/>
              </a:spcBef>
              <a:spcAft>
                <a:spcPts val="0"/>
              </a:spcAft>
              <a:buClr>
                <a:srgbClr val="FFFFFF"/>
              </a:buClr>
              <a:buSzPts val="1000"/>
              <a:buNone/>
              <a:defRPr sz="1000">
                <a:solidFill>
                  <a:srgbClr val="FFFFFF"/>
                </a:solidFill>
              </a:defRPr>
            </a:lvl2pPr>
            <a:lvl3pPr lvl="2" algn="ctr" rtl="0">
              <a:spcBef>
                <a:spcPts val="0"/>
              </a:spcBef>
              <a:spcAft>
                <a:spcPts val="0"/>
              </a:spcAft>
              <a:buClr>
                <a:srgbClr val="FFFFFF"/>
              </a:buClr>
              <a:buSzPts val="1000"/>
              <a:buNone/>
              <a:defRPr sz="1000">
                <a:solidFill>
                  <a:srgbClr val="FFFFFF"/>
                </a:solidFill>
              </a:defRPr>
            </a:lvl3pPr>
            <a:lvl4pPr lvl="3" algn="ctr" rtl="0">
              <a:spcBef>
                <a:spcPts val="0"/>
              </a:spcBef>
              <a:spcAft>
                <a:spcPts val="0"/>
              </a:spcAft>
              <a:buClr>
                <a:srgbClr val="FFFFFF"/>
              </a:buClr>
              <a:buSzPts val="1000"/>
              <a:buNone/>
              <a:defRPr sz="1000">
                <a:solidFill>
                  <a:srgbClr val="FFFFFF"/>
                </a:solidFill>
              </a:defRPr>
            </a:lvl4pPr>
            <a:lvl5pPr lvl="4" algn="ctr" rtl="0">
              <a:spcBef>
                <a:spcPts val="0"/>
              </a:spcBef>
              <a:spcAft>
                <a:spcPts val="0"/>
              </a:spcAft>
              <a:buClr>
                <a:srgbClr val="FFFFFF"/>
              </a:buClr>
              <a:buSzPts val="1000"/>
              <a:buNone/>
              <a:defRPr sz="1000">
                <a:solidFill>
                  <a:srgbClr val="FFFFFF"/>
                </a:solidFill>
              </a:defRPr>
            </a:lvl5pPr>
            <a:lvl6pPr lvl="5" algn="ctr" rtl="0">
              <a:spcBef>
                <a:spcPts val="0"/>
              </a:spcBef>
              <a:spcAft>
                <a:spcPts val="0"/>
              </a:spcAft>
              <a:buClr>
                <a:srgbClr val="FFFFFF"/>
              </a:buClr>
              <a:buSzPts val="1000"/>
              <a:buNone/>
              <a:defRPr sz="1000">
                <a:solidFill>
                  <a:srgbClr val="FFFFFF"/>
                </a:solidFill>
              </a:defRPr>
            </a:lvl6pPr>
            <a:lvl7pPr lvl="6" algn="ctr" rtl="0">
              <a:spcBef>
                <a:spcPts val="0"/>
              </a:spcBef>
              <a:spcAft>
                <a:spcPts val="0"/>
              </a:spcAft>
              <a:buClr>
                <a:srgbClr val="FFFFFF"/>
              </a:buClr>
              <a:buSzPts val="1000"/>
              <a:buNone/>
              <a:defRPr sz="1000">
                <a:solidFill>
                  <a:srgbClr val="FFFFFF"/>
                </a:solidFill>
              </a:defRPr>
            </a:lvl7pPr>
            <a:lvl8pPr lvl="7" algn="ctr" rtl="0">
              <a:spcBef>
                <a:spcPts val="0"/>
              </a:spcBef>
              <a:spcAft>
                <a:spcPts val="0"/>
              </a:spcAft>
              <a:buClr>
                <a:srgbClr val="FFFFFF"/>
              </a:buClr>
              <a:buSzPts val="1000"/>
              <a:buNone/>
              <a:defRPr sz="1000">
                <a:solidFill>
                  <a:srgbClr val="FFFFFF"/>
                </a:solidFill>
              </a:defRPr>
            </a:lvl8pPr>
            <a:lvl9pPr lvl="8" algn="ctr" rtl="0">
              <a:spcBef>
                <a:spcPts val="0"/>
              </a:spcBef>
              <a:spcAft>
                <a:spcPts val="0"/>
              </a:spcAft>
              <a:buClr>
                <a:srgbClr val="FFFFFF"/>
              </a:buClr>
              <a:buSzPts val="1000"/>
              <a:buNone/>
              <a:defRPr sz="1000">
                <a:solidFill>
                  <a:srgbClr val="FFFFFF"/>
                </a:solidFill>
              </a:defRPr>
            </a:lvl9pPr>
          </a:lstStyle>
          <a:p>
            <a:endParaRPr/>
          </a:p>
        </p:txBody>
      </p:sp>
      <p:sp>
        <p:nvSpPr>
          <p:cNvPr id="78" name="Google Shape;78;p10"/>
          <p:cNvSpPr txBox="1">
            <a:spLocks noGrp="1"/>
          </p:cNvSpPr>
          <p:nvPr>
            <p:ph type="title" idx="2" hasCustomPrompt="1"/>
          </p:nvPr>
        </p:nvSpPr>
        <p:spPr>
          <a:xfrm>
            <a:off x="5901375" y="1160975"/>
            <a:ext cx="2392500" cy="24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D33B3B"/>
              </a:buClr>
              <a:buSzPts val="6000"/>
              <a:buNone/>
              <a:defRPr sz="6000">
                <a:solidFill>
                  <a:srgbClr val="D33B3B"/>
                </a:solidFill>
              </a:defRPr>
            </a:lvl1pPr>
            <a:lvl2pPr lvl="1" algn="ctr" rtl="0">
              <a:spcBef>
                <a:spcPts val="0"/>
              </a:spcBef>
              <a:spcAft>
                <a:spcPts val="0"/>
              </a:spcAft>
              <a:buClr>
                <a:srgbClr val="D33B3B"/>
              </a:buClr>
              <a:buSzPts val="6000"/>
              <a:buNone/>
              <a:defRPr sz="6000">
                <a:solidFill>
                  <a:srgbClr val="D33B3B"/>
                </a:solidFill>
              </a:defRPr>
            </a:lvl2pPr>
            <a:lvl3pPr lvl="2" algn="ctr" rtl="0">
              <a:spcBef>
                <a:spcPts val="0"/>
              </a:spcBef>
              <a:spcAft>
                <a:spcPts val="0"/>
              </a:spcAft>
              <a:buClr>
                <a:srgbClr val="D33B3B"/>
              </a:buClr>
              <a:buSzPts val="6000"/>
              <a:buNone/>
              <a:defRPr sz="6000">
                <a:solidFill>
                  <a:srgbClr val="D33B3B"/>
                </a:solidFill>
              </a:defRPr>
            </a:lvl3pPr>
            <a:lvl4pPr lvl="3" algn="ctr" rtl="0">
              <a:spcBef>
                <a:spcPts val="0"/>
              </a:spcBef>
              <a:spcAft>
                <a:spcPts val="0"/>
              </a:spcAft>
              <a:buClr>
                <a:srgbClr val="D33B3B"/>
              </a:buClr>
              <a:buSzPts val="6000"/>
              <a:buNone/>
              <a:defRPr sz="6000">
                <a:solidFill>
                  <a:srgbClr val="D33B3B"/>
                </a:solidFill>
              </a:defRPr>
            </a:lvl4pPr>
            <a:lvl5pPr lvl="4" algn="ctr" rtl="0">
              <a:spcBef>
                <a:spcPts val="0"/>
              </a:spcBef>
              <a:spcAft>
                <a:spcPts val="0"/>
              </a:spcAft>
              <a:buClr>
                <a:srgbClr val="D33B3B"/>
              </a:buClr>
              <a:buSzPts val="6000"/>
              <a:buNone/>
              <a:defRPr sz="6000">
                <a:solidFill>
                  <a:srgbClr val="D33B3B"/>
                </a:solidFill>
              </a:defRPr>
            </a:lvl5pPr>
            <a:lvl6pPr lvl="5" algn="ctr" rtl="0">
              <a:spcBef>
                <a:spcPts val="0"/>
              </a:spcBef>
              <a:spcAft>
                <a:spcPts val="0"/>
              </a:spcAft>
              <a:buClr>
                <a:srgbClr val="D33B3B"/>
              </a:buClr>
              <a:buSzPts val="6000"/>
              <a:buNone/>
              <a:defRPr sz="6000">
                <a:solidFill>
                  <a:srgbClr val="D33B3B"/>
                </a:solidFill>
              </a:defRPr>
            </a:lvl6pPr>
            <a:lvl7pPr lvl="6" algn="ctr" rtl="0">
              <a:spcBef>
                <a:spcPts val="0"/>
              </a:spcBef>
              <a:spcAft>
                <a:spcPts val="0"/>
              </a:spcAft>
              <a:buClr>
                <a:srgbClr val="D33B3B"/>
              </a:buClr>
              <a:buSzPts val="6000"/>
              <a:buNone/>
              <a:defRPr sz="6000">
                <a:solidFill>
                  <a:srgbClr val="D33B3B"/>
                </a:solidFill>
              </a:defRPr>
            </a:lvl7pPr>
            <a:lvl8pPr lvl="7" algn="ctr" rtl="0">
              <a:spcBef>
                <a:spcPts val="0"/>
              </a:spcBef>
              <a:spcAft>
                <a:spcPts val="0"/>
              </a:spcAft>
              <a:buClr>
                <a:srgbClr val="D33B3B"/>
              </a:buClr>
              <a:buSzPts val="6000"/>
              <a:buNone/>
              <a:defRPr sz="6000">
                <a:solidFill>
                  <a:srgbClr val="D33B3B"/>
                </a:solidFill>
              </a:defRPr>
            </a:lvl8pPr>
            <a:lvl9pPr lvl="8" algn="ctr" rtl="0">
              <a:spcBef>
                <a:spcPts val="0"/>
              </a:spcBef>
              <a:spcAft>
                <a:spcPts val="0"/>
              </a:spcAft>
              <a:buClr>
                <a:srgbClr val="D33B3B"/>
              </a:buClr>
              <a:buSzPts val="6000"/>
              <a:buNone/>
              <a:defRPr sz="6000">
                <a:solidFill>
                  <a:srgbClr val="D33B3B"/>
                </a:solidFill>
              </a:defRPr>
            </a:lvl9pPr>
          </a:lstStyle>
          <a:p>
            <a:r>
              <a:t>xx%</a:t>
            </a:r>
          </a:p>
        </p:txBody>
      </p:sp>
      <p:sp>
        <p:nvSpPr>
          <p:cNvPr id="79" name="Google Shape;79;p10"/>
          <p:cNvSpPr txBox="1">
            <a:spLocks noGrp="1"/>
          </p:cNvSpPr>
          <p:nvPr>
            <p:ph type="title" idx="3"/>
          </p:nvPr>
        </p:nvSpPr>
        <p:spPr>
          <a:xfrm>
            <a:off x="6275625" y="16056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80" name="Google Shape;80;p10"/>
          <p:cNvSpPr txBox="1">
            <a:spLocks noGrp="1"/>
          </p:cNvSpPr>
          <p:nvPr>
            <p:ph type="title" idx="4" hasCustomPrompt="1"/>
          </p:nvPr>
        </p:nvSpPr>
        <p:spPr>
          <a:xfrm>
            <a:off x="5901375" y="2343575"/>
            <a:ext cx="2392500" cy="24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D33B3B"/>
              </a:buClr>
              <a:buSzPts val="6000"/>
              <a:buNone/>
              <a:defRPr sz="6000">
                <a:solidFill>
                  <a:srgbClr val="D33B3B"/>
                </a:solidFill>
              </a:defRPr>
            </a:lvl1pPr>
            <a:lvl2pPr lvl="1" algn="ctr" rtl="0">
              <a:spcBef>
                <a:spcPts val="0"/>
              </a:spcBef>
              <a:spcAft>
                <a:spcPts val="0"/>
              </a:spcAft>
              <a:buClr>
                <a:srgbClr val="D33B3B"/>
              </a:buClr>
              <a:buSzPts val="6000"/>
              <a:buNone/>
              <a:defRPr sz="6000">
                <a:solidFill>
                  <a:srgbClr val="D33B3B"/>
                </a:solidFill>
              </a:defRPr>
            </a:lvl2pPr>
            <a:lvl3pPr lvl="2" algn="ctr" rtl="0">
              <a:spcBef>
                <a:spcPts val="0"/>
              </a:spcBef>
              <a:spcAft>
                <a:spcPts val="0"/>
              </a:spcAft>
              <a:buClr>
                <a:srgbClr val="D33B3B"/>
              </a:buClr>
              <a:buSzPts val="6000"/>
              <a:buNone/>
              <a:defRPr sz="6000">
                <a:solidFill>
                  <a:srgbClr val="D33B3B"/>
                </a:solidFill>
              </a:defRPr>
            </a:lvl3pPr>
            <a:lvl4pPr lvl="3" algn="ctr" rtl="0">
              <a:spcBef>
                <a:spcPts val="0"/>
              </a:spcBef>
              <a:spcAft>
                <a:spcPts val="0"/>
              </a:spcAft>
              <a:buClr>
                <a:srgbClr val="D33B3B"/>
              </a:buClr>
              <a:buSzPts val="6000"/>
              <a:buNone/>
              <a:defRPr sz="6000">
                <a:solidFill>
                  <a:srgbClr val="D33B3B"/>
                </a:solidFill>
              </a:defRPr>
            </a:lvl4pPr>
            <a:lvl5pPr lvl="4" algn="ctr" rtl="0">
              <a:spcBef>
                <a:spcPts val="0"/>
              </a:spcBef>
              <a:spcAft>
                <a:spcPts val="0"/>
              </a:spcAft>
              <a:buClr>
                <a:srgbClr val="D33B3B"/>
              </a:buClr>
              <a:buSzPts val="6000"/>
              <a:buNone/>
              <a:defRPr sz="6000">
                <a:solidFill>
                  <a:srgbClr val="D33B3B"/>
                </a:solidFill>
              </a:defRPr>
            </a:lvl5pPr>
            <a:lvl6pPr lvl="5" algn="ctr" rtl="0">
              <a:spcBef>
                <a:spcPts val="0"/>
              </a:spcBef>
              <a:spcAft>
                <a:spcPts val="0"/>
              </a:spcAft>
              <a:buClr>
                <a:srgbClr val="D33B3B"/>
              </a:buClr>
              <a:buSzPts val="6000"/>
              <a:buNone/>
              <a:defRPr sz="6000">
                <a:solidFill>
                  <a:srgbClr val="D33B3B"/>
                </a:solidFill>
              </a:defRPr>
            </a:lvl6pPr>
            <a:lvl7pPr lvl="6" algn="ctr" rtl="0">
              <a:spcBef>
                <a:spcPts val="0"/>
              </a:spcBef>
              <a:spcAft>
                <a:spcPts val="0"/>
              </a:spcAft>
              <a:buClr>
                <a:srgbClr val="D33B3B"/>
              </a:buClr>
              <a:buSzPts val="6000"/>
              <a:buNone/>
              <a:defRPr sz="6000">
                <a:solidFill>
                  <a:srgbClr val="D33B3B"/>
                </a:solidFill>
              </a:defRPr>
            </a:lvl7pPr>
            <a:lvl8pPr lvl="7" algn="ctr" rtl="0">
              <a:spcBef>
                <a:spcPts val="0"/>
              </a:spcBef>
              <a:spcAft>
                <a:spcPts val="0"/>
              </a:spcAft>
              <a:buClr>
                <a:srgbClr val="D33B3B"/>
              </a:buClr>
              <a:buSzPts val="6000"/>
              <a:buNone/>
              <a:defRPr sz="6000">
                <a:solidFill>
                  <a:srgbClr val="D33B3B"/>
                </a:solidFill>
              </a:defRPr>
            </a:lvl8pPr>
            <a:lvl9pPr lvl="8" algn="ctr" rtl="0">
              <a:spcBef>
                <a:spcPts val="0"/>
              </a:spcBef>
              <a:spcAft>
                <a:spcPts val="0"/>
              </a:spcAft>
              <a:buClr>
                <a:srgbClr val="D33B3B"/>
              </a:buClr>
              <a:buSzPts val="6000"/>
              <a:buNone/>
              <a:defRPr sz="6000">
                <a:solidFill>
                  <a:srgbClr val="D33B3B"/>
                </a:solidFill>
              </a:defRPr>
            </a:lvl9pPr>
          </a:lstStyle>
          <a:p>
            <a:r>
              <a:t>xx%</a:t>
            </a:r>
          </a:p>
        </p:txBody>
      </p:sp>
      <p:sp>
        <p:nvSpPr>
          <p:cNvPr id="81" name="Google Shape;81;p10"/>
          <p:cNvSpPr txBox="1">
            <a:spLocks noGrp="1"/>
          </p:cNvSpPr>
          <p:nvPr>
            <p:ph type="title" idx="5"/>
          </p:nvPr>
        </p:nvSpPr>
        <p:spPr>
          <a:xfrm>
            <a:off x="6275625" y="27882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82" name="Google Shape;82;p10"/>
          <p:cNvSpPr txBox="1">
            <a:spLocks noGrp="1"/>
          </p:cNvSpPr>
          <p:nvPr>
            <p:ph type="title" idx="6" hasCustomPrompt="1"/>
          </p:nvPr>
        </p:nvSpPr>
        <p:spPr>
          <a:xfrm>
            <a:off x="5901375" y="3582875"/>
            <a:ext cx="2392500" cy="24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D33B3B"/>
              </a:buClr>
              <a:buSzPts val="6000"/>
              <a:buNone/>
              <a:defRPr sz="6000">
                <a:solidFill>
                  <a:srgbClr val="D33B3B"/>
                </a:solidFill>
              </a:defRPr>
            </a:lvl1pPr>
            <a:lvl2pPr lvl="1" algn="ctr" rtl="0">
              <a:spcBef>
                <a:spcPts val="0"/>
              </a:spcBef>
              <a:spcAft>
                <a:spcPts val="0"/>
              </a:spcAft>
              <a:buClr>
                <a:srgbClr val="D33B3B"/>
              </a:buClr>
              <a:buSzPts val="6000"/>
              <a:buNone/>
              <a:defRPr sz="6000">
                <a:solidFill>
                  <a:srgbClr val="D33B3B"/>
                </a:solidFill>
              </a:defRPr>
            </a:lvl2pPr>
            <a:lvl3pPr lvl="2" algn="ctr" rtl="0">
              <a:spcBef>
                <a:spcPts val="0"/>
              </a:spcBef>
              <a:spcAft>
                <a:spcPts val="0"/>
              </a:spcAft>
              <a:buClr>
                <a:srgbClr val="D33B3B"/>
              </a:buClr>
              <a:buSzPts val="6000"/>
              <a:buNone/>
              <a:defRPr sz="6000">
                <a:solidFill>
                  <a:srgbClr val="D33B3B"/>
                </a:solidFill>
              </a:defRPr>
            </a:lvl3pPr>
            <a:lvl4pPr lvl="3" algn="ctr" rtl="0">
              <a:spcBef>
                <a:spcPts val="0"/>
              </a:spcBef>
              <a:spcAft>
                <a:spcPts val="0"/>
              </a:spcAft>
              <a:buClr>
                <a:srgbClr val="D33B3B"/>
              </a:buClr>
              <a:buSzPts val="6000"/>
              <a:buNone/>
              <a:defRPr sz="6000">
                <a:solidFill>
                  <a:srgbClr val="D33B3B"/>
                </a:solidFill>
              </a:defRPr>
            </a:lvl4pPr>
            <a:lvl5pPr lvl="4" algn="ctr" rtl="0">
              <a:spcBef>
                <a:spcPts val="0"/>
              </a:spcBef>
              <a:spcAft>
                <a:spcPts val="0"/>
              </a:spcAft>
              <a:buClr>
                <a:srgbClr val="D33B3B"/>
              </a:buClr>
              <a:buSzPts val="6000"/>
              <a:buNone/>
              <a:defRPr sz="6000">
                <a:solidFill>
                  <a:srgbClr val="D33B3B"/>
                </a:solidFill>
              </a:defRPr>
            </a:lvl5pPr>
            <a:lvl6pPr lvl="5" algn="ctr" rtl="0">
              <a:spcBef>
                <a:spcPts val="0"/>
              </a:spcBef>
              <a:spcAft>
                <a:spcPts val="0"/>
              </a:spcAft>
              <a:buClr>
                <a:srgbClr val="D33B3B"/>
              </a:buClr>
              <a:buSzPts val="6000"/>
              <a:buNone/>
              <a:defRPr sz="6000">
                <a:solidFill>
                  <a:srgbClr val="D33B3B"/>
                </a:solidFill>
              </a:defRPr>
            </a:lvl6pPr>
            <a:lvl7pPr lvl="6" algn="ctr" rtl="0">
              <a:spcBef>
                <a:spcPts val="0"/>
              </a:spcBef>
              <a:spcAft>
                <a:spcPts val="0"/>
              </a:spcAft>
              <a:buClr>
                <a:srgbClr val="D33B3B"/>
              </a:buClr>
              <a:buSzPts val="6000"/>
              <a:buNone/>
              <a:defRPr sz="6000">
                <a:solidFill>
                  <a:srgbClr val="D33B3B"/>
                </a:solidFill>
              </a:defRPr>
            </a:lvl7pPr>
            <a:lvl8pPr lvl="7" algn="ctr" rtl="0">
              <a:spcBef>
                <a:spcPts val="0"/>
              </a:spcBef>
              <a:spcAft>
                <a:spcPts val="0"/>
              </a:spcAft>
              <a:buClr>
                <a:srgbClr val="D33B3B"/>
              </a:buClr>
              <a:buSzPts val="6000"/>
              <a:buNone/>
              <a:defRPr sz="6000">
                <a:solidFill>
                  <a:srgbClr val="D33B3B"/>
                </a:solidFill>
              </a:defRPr>
            </a:lvl8pPr>
            <a:lvl9pPr lvl="8" algn="ctr" rtl="0">
              <a:spcBef>
                <a:spcPts val="0"/>
              </a:spcBef>
              <a:spcAft>
                <a:spcPts val="0"/>
              </a:spcAft>
              <a:buClr>
                <a:srgbClr val="D33B3B"/>
              </a:buClr>
              <a:buSzPts val="6000"/>
              <a:buNone/>
              <a:defRPr sz="6000">
                <a:solidFill>
                  <a:srgbClr val="D33B3B"/>
                </a:solidFill>
              </a:defRPr>
            </a:lvl9pPr>
          </a:lstStyle>
          <a:p>
            <a:r>
              <a:t>xx%</a:t>
            </a:r>
          </a:p>
        </p:txBody>
      </p:sp>
      <p:sp>
        <p:nvSpPr>
          <p:cNvPr id="83" name="Google Shape;83;p10"/>
          <p:cNvSpPr txBox="1">
            <a:spLocks noGrp="1"/>
          </p:cNvSpPr>
          <p:nvPr>
            <p:ph type="title" idx="7"/>
          </p:nvPr>
        </p:nvSpPr>
        <p:spPr>
          <a:xfrm>
            <a:off x="6275625" y="4027526"/>
            <a:ext cx="1644000" cy="44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CFCF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Nunito Light"/>
              <a:buChar char="●"/>
              <a:defRPr sz="1800">
                <a:latin typeface="Nunito Light"/>
                <a:ea typeface="Nunito Light"/>
                <a:cs typeface="Nunito Light"/>
                <a:sym typeface="Nunito Light"/>
              </a:defRPr>
            </a:lvl1pPr>
            <a:lvl2pPr marL="914400" lvl="1"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2pPr>
            <a:lvl3pPr marL="1371600" lvl="2"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3pPr>
            <a:lvl4pPr marL="1828800" lvl="3"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4pPr>
            <a:lvl5pPr marL="2286000" lvl="4"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5pPr>
            <a:lvl6pPr marL="2743200" lvl="5"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6pPr>
            <a:lvl7pPr marL="3200400" lvl="6"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7pPr>
            <a:lvl8pPr marL="3657600" lvl="7" indent="-317500">
              <a:lnSpc>
                <a:spcPct val="115000"/>
              </a:lnSpc>
              <a:spcBef>
                <a:spcPts val="1600"/>
              </a:spcBef>
              <a:spcAft>
                <a:spcPts val="0"/>
              </a:spcAft>
              <a:buSzPts val="1400"/>
              <a:buFont typeface="Nunito Light"/>
              <a:buChar char="○"/>
              <a:defRPr>
                <a:latin typeface="Nunito Light"/>
                <a:ea typeface="Nunito Light"/>
                <a:cs typeface="Nunito Light"/>
                <a:sym typeface="Nunito Light"/>
              </a:defRPr>
            </a:lvl8pPr>
            <a:lvl9pPr marL="4114800" lvl="8" indent="-317500">
              <a:lnSpc>
                <a:spcPct val="115000"/>
              </a:lnSpc>
              <a:spcBef>
                <a:spcPts val="1600"/>
              </a:spcBef>
              <a:spcAft>
                <a:spcPts val="1600"/>
              </a:spcAft>
              <a:buSzPts val="1400"/>
              <a:buFont typeface="Nunito Light"/>
              <a:buChar char="■"/>
              <a:defRPr>
                <a:latin typeface="Nunito Light"/>
                <a:ea typeface="Nunito Light"/>
                <a:cs typeface="Nunito Light"/>
                <a:sym typeface="Nuni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10.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6"/>
          <p:cNvSpPr txBox="1">
            <a:spLocks noGrp="1"/>
          </p:cNvSpPr>
          <p:nvPr>
            <p:ph type="ctrTitle" idx="4294967295"/>
          </p:nvPr>
        </p:nvSpPr>
        <p:spPr>
          <a:xfrm>
            <a:off x="3832025" y="635575"/>
            <a:ext cx="4975800" cy="2028600"/>
          </a:xfrm>
          <a:prstGeom prst="rect">
            <a:avLst/>
          </a:prstGeom>
          <a:effectLst>
            <a:outerShdw blurRad="57150" dist="19050" dir="3120000" algn="bl" rotWithShape="0">
              <a:srgbClr val="000000">
                <a:alpha val="72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rgbClr val="D33B3B"/>
                </a:solidFill>
                <a:latin typeface="Poppins ExtraBold"/>
                <a:ea typeface="Poppins ExtraBold"/>
                <a:cs typeface="Poppins ExtraBold"/>
                <a:sym typeface="Poppins ExtraBold"/>
              </a:rPr>
              <a:t>Predicting Congressional Bill Passage</a:t>
            </a:r>
            <a:endParaRPr sz="4800">
              <a:solidFill>
                <a:srgbClr val="D33B3B"/>
              </a:solidFill>
              <a:latin typeface="Poppins Medium"/>
              <a:ea typeface="Poppins Medium"/>
              <a:cs typeface="Poppins Medium"/>
              <a:sym typeface="Poppins Medium"/>
            </a:endParaRPr>
          </a:p>
        </p:txBody>
      </p:sp>
      <p:sp>
        <p:nvSpPr>
          <p:cNvPr id="113" name="Google Shape;113;p16"/>
          <p:cNvSpPr txBox="1">
            <a:spLocks noGrp="1"/>
          </p:cNvSpPr>
          <p:nvPr>
            <p:ph type="title"/>
          </p:nvPr>
        </p:nvSpPr>
        <p:spPr>
          <a:xfrm>
            <a:off x="3175925" y="2618475"/>
            <a:ext cx="5978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a:t>
            </a:r>
            <a:r>
              <a:rPr lang="en" sz="1400"/>
              <a:t>EXPLORATION USING NLP AND CLASSIFICATION</a:t>
            </a:r>
            <a:endParaRPr sz="1400"/>
          </a:p>
        </p:txBody>
      </p:sp>
      <p:sp>
        <p:nvSpPr>
          <p:cNvPr id="114" name="Google Shape;114;p16"/>
          <p:cNvSpPr/>
          <p:nvPr/>
        </p:nvSpPr>
        <p:spPr>
          <a:xfrm>
            <a:off x="5900162" y="2664175"/>
            <a:ext cx="643800" cy="1674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4903550" y="3322275"/>
            <a:ext cx="2637000" cy="443700"/>
          </a:xfrm>
          <a:prstGeom prst="rect">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16"/>
          <p:cNvPicPr preferRelativeResize="0"/>
          <p:nvPr/>
        </p:nvPicPr>
        <p:blipFill>
          <a:blip r:embed="rId4">
            <a:alphaModFix/>
          </a:blip>
          <a:stretch>
            <a:fillRect/>
          </a:stretch>
        </p:blipFill>
        <p:spPr>
          <a:xfrm>
            <a:off x="-2844675" y="6"/>
            <a:ext cx="6553575" cy="5242845"/>
          </a:xfrm>
          <a:prstGeom prst="rect">
            <a:avLst/>
          </a:prstGeom>
          <a:noFill/>
          <a:ln>
            <a:noFill/>
          </a:ln>
        </p:spPr>
      </p:pic>
      <p:sp>
        <p:nvSpPr>
          <p:cNvPr id="117" name="Google Shape;117;p16"/>
          <p:cNvSpPr txBox="1"/>
          <p:nvPr/>
        </p:nvSpPr>
        <p:spPr>
          <a:xfrm>
            <a:off x="4819925" y="3392325"/>
            <a:ext cx="3000000" cy="303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a:solidFill>
                  <a:schemeClr val="lt1"/>
                </a:solidFill>
                <a:latin typeface="Poppins"/>
                <a:ea typeface="Poppins"/>
                <a:cs typeface="Poppins"/>
                <a:sym typeface="Poppins"/>
              </a:rPr>
              <a:t>By Melissa Munz // Flatiron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5"/>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Reviewing Bill Text</a:t>
            </a:r>
            <a:endParaRPr/>
          </a:p>
        </p:txBody>
      </p:sp>
      <p:grpSp>
        <p:nvGrpSpPr>
          <p:cNvPr id="231" name="Google Shape;231;p25"/>
          <p:cNvGrpSpPr/>
          <p:nvPr/>
        </p:nvGrpSpPr>
        <p:grpSpPr>
          <a:xfrm>
            <a:off x="4957075" y="1440219"/>
            <a:ext cx="3421815" cy="3002379"/>
            <a:chOff x="-988695" y="238125"/>
            <a:chExt cx="5969670" cy="5237925"/>
          </a:xfrm>
        </p:grpSpPr>
        <p:sp>
          <p:nvSpPr>
            <p:cNvPr id="232" name="Google Shape;232;p25"/>
            <p:cNvSpPr/>
            <p:nvPr/>
          </p:nvSpPr>
          <p:spPr>
            <a:xfrm>
              <a:off x="3434800" y="238125"/>
              <a:ext cx="625475" cy="625450"/>
            </a:xfrm>
            <a:custGeom>
              <a:avLst/>
              <a:gdLst/>
              <a:ahLst/>
              <a:cxnLst/>
              <a:rect l="l" t="t" r="r" b="b"/>
              <a:pathLst>
                <a:path w="25019" h="25018" extrusionOk="0">
                  <a:moveTo>
                    <a:pt x="12511" y="1377"/>
                  </a:moveTo>
                  <a:cubicBezTo>
                    <a:pt x="18649" y="1377"/>
                    <a:pt x="23642" y="6370"/>
                    <a:pt x="23642" y="12508"/>
                  </a:cubicBezTo>
                  <a:cubicBezTo>
                    <a:pt x="23642" y="18647"/>
                    <a:pt x="18649" y="23641"/>
                    <a:pt x="12511" y="23641"/>
                  </a:cubicBezTo>
                  <a:cubicBezTo>
                    <a:pt x="6373" y="23641"/>
                    <a:pt x="1377" y="18646"/>
                    <a:pt x="1377" y="12508"/>
                  </a:cubicBezTo>
                  <a:cubicBezTo>
                    <a:pt x="1377" y="6371"/>
                    <a:pt x="6373" y="1377"/>
                    <a:pt x="12511" y="1377"/>
                  </a:cubicBezTo>
                  <a:close/>
                  <a:moveTo>
                    <a:pt x="12511" y="0"/>
                  </a:moveTo>
                  <a:cubicBezTo>
                    <a:pt x="5613" y="0"/>
                    <a:pt x="0" y="5610"/>
                    <a:pt x="0" y="12508"/>
                  </a:cubicBezTo>
                  <a:cubicBezTo>
                    <a:pt x="0" y="19407"/>
                    <a:pt x="5613" y="25017"/>
                    <a:pt x="12511" y="25017"/>
                  </a:cubicBezTo>
                  <a:cubicBezTo>
                    <a:pt x="19409" y="25017"/>
                    <a:pt x="25019" y="19405"/>
                    <a:pt x="25019" y="12508"/>
                  </a:cubicBezTo>
                  <a:cubicBezTo>
                    <a:pt x="25019" y="5612"/>
                    <a:pt x="19409" y="0"/>
                    <a:pt x="12511" y="0"/>
                  </a:cubicBezTo>
                  <a:close/>
                </a:path>
              </a:pathLst>
            </a:cu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3750025" y="2286800"/>
              <a:ext cx="78400" cy="39200"/>
            </a:xfrm>
            <a:custGeom>
              <a:avLst/>
              <a:gdLst/>
              <a:ahLst/>
              <a:cxnLst/>
              <a:rect l="l" t="t" r="r" b="b"/>
              <a:pathLst>
                <a:path w="3136" h="1568" extrusionOk="0">
                  <a:moveTo>
                    <a:pt x="784" y="0"/>
                  </a:moveTo>
                  <a:cubicBezTo>
                    <a:pt x="351" y="0"/>
                    <a:pt x="1" y="351"/>
                    <a:pt x="1" y="784"/>
                  </a:cubicBezTo>
                  <a:cubicBezTo>
                    <a:pt x="1" y="1216"/>
                    <a:pt x="351" y="1567"/>
                    <a:pt x="784" y="1567"/>
                  </a:cubicBezTo>
                  <a:lnTo>
                    <a:pt x="2351" y="1567"/>
                  </a:lnTo>
                  <a:cubicBezTo>
                    <a:pt x="2784" y="1567"/>
                    <a:pt x="3135" y="1216"/>
                    <a:pt x="3135" y="784"/>
                  </a:cubicBezTo>
                  <a:cubicBezTo>
                    <a:pt x="3135" y="351"/>
                    <a:pt x="2784" y="0"/>
                    <a:pt x="2351" y="0"/>
                  </a:cubicBezTo>
                  <a:close/>
                </a:path>
              </a:pathLst>
            </a:custGeom>
            <a:solidFill>
              <a:srgbClr val="929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3181800" y="1130775"/>
              <a:ext cx="527825" cy="1195225"/>
            </a:xfrm>
            <a:custGeom>
              <a:avLst/>
              <a:gdLst/>
              <a:ahLst/>
              <a:cxnLst/>
              <a:rect l="l" t="t" r="r" b="b"/>
              <a:pathLst>
                <a:path w="21113" h="47809" extrusionOk="0">
                  <a:moveTo>
                    <a:pt x="15944" y="0"/>
                  </a:moveTo>
                  <a:cubicBezTo>
                    <a:pt x="15511" y="0"/>
                    <a:pt x="15160" y="351"/>
                    <a:pt x="15160" y="784"/>
                  </a:cubicBezTo>
                  <a:cubicBezTo>
                    <a:pt x="15160" y="1216"/>
                    <a:pt x="15511" y="1567"/>
                    <a:pt x="15944" y="1567"/>
                  </a:cubicBezTo>
                  <a:lnTo>
                    <a:pt x="19128" y="1567"/>
                  </a:lnTo>
                  <a:cubicBezTo>
                    <a:pt x="19561" y="1567"/>
                    <a:pt x="19912" y="1216"/>
                    <a:pt x="19912" y="784"/>
                  </a:cubicBezTo>
                  <a:cubicBezTo>
                    <a:pt x="19912" y="351"/>
                    <a:pt x="19561" y="0"/>
                    <a:pt x="19128" y="0"/>
                  </a:cubicBezTo>
                  <a:close/>
                  <a:moveTo>
                    <a:pt x="12763" y="23"/>
                  </a:moveTo>
                  <a:cubicBezTo>
                    <a:pt x="12748" y="23"/>
                    <a:pt x="12732" y="23"/>
                    <a:pt x="12717" y="24"/>
                  </a:cubicBezTo>
                  <a:cubicBezTo>
                    <a:pt x="11590" y="89"/>
                    <a:pt x="10476" y="295"/>
                    <a:pt x="9402" y="637"/>
                  </a:cubicBezTo>
                  <a:cubicBezTo>
                    <a:pt x="9033" y="754"/>
                    <a:pt x="8805" y="1122"/>
                    <a:pt x="8865" y="1503"/>
                  </a:cubicBezTo>
                  <a:cubicBezTo>
                    <a:pt x="8924" y="1886"/>
                    <a:pt x="9254" y="2168"/>
                    <a:pt x="9640" y="2168"/>
                  </a:cubicBezTo>
                  <a:cubicBezTo>
                    <a:pt x="9720" y="2168"/>
                    <a:pt x="9801" y="2155"/>
                    <a:pt x="9877" y="2132"/>
                  </a:cubicBezTo>
                  <a:cubicBezTo>
                    <a:pt x="10827" y="1828"/>
                    <a:pt x="11812" y="1646"/>
                    <a:pt x="12807" y="1589"/>
                  </a:cubicBezTo>
                  <a:cubicBezTo>
                    <a:pt x="13240" y="1564"/>
                    <a:pt x="13569" y="1194"/>
                    <a:pt x="13544" y="761"/>
                  </a:cubicBezTo>
                  <a:cubicBezTo>
                    <a:pt x="13520" y="344"/>
                    <a:pt x="13174" y="23"/>
                    <a:pt x="12763" y="23"/>
                  </a:cubicBezTo>
                  <a:close/>
                  <a:moveTo>
                    <a:pt x="6760" y="1935"/>
                  </a:moveTo>
                  <a:cubicBezTo>
                    <a:pt x="6618" y="1935"/>
                    <a:pt x="6474" y="1974"/>
                    <a:pt x="6344" y="2055"/>
                  </a:cubicBezTo>
                  <a:cubicBezTo>
                    <a:pt x="5390" y="2656"/>
                    <a:pt x="4514" y="3370"/>
                    <a:pt x="3735" y="4186"/>
                  </a:cubicBezTo>
                  <a:cubicBezTo>
                    <a:pt x="3519" y="4412"/>
                    <a:pt x="3457" y="4747"/>
                    <a:pt x="3581" y="5035"/>
                  </a:cubicBezTo>
                  <a:cubicBezTo>
                    <a:pt x="3705" y="5322"/>
                    <a:pt x="3987" y="5510"/>
                    <a:pt x="4299" y="5510"/>
                  </a:cubicBezTo>
                  <a:cubicBezTo>
                    <a:pt x="4300" y="5510"/>
                    <a:pt x="4301" y="5510"/>
                    <a:pt x="4302" y="5510"/>
                  </a:cubicBezTo>
                  <a:cubicBezTo>
                    <a:pt x="4516" y="5510"/>
                    <a:pt x="4721" y="5422"/>
                    <a:pt x="4869" y="5268"/>
                  </a:cubicBezTo>
                  <a:cubicBezTo>
                    <a:pt x="5557" y="4546"/>
                    <a:pt x="6332" y="3913"/>
                    <a:pt x="7177" y="3384"/>
                  </a:cubicBezTo>
                  <a:cubicBezTo>
                    <a:pt x="7544" y="3155"/>
                    <a:pt x="7654" y="2671"/>
                    <a:pt x="7425" y="2303"/>
                  </a:cubicBezTo>
                  <a:cubicBezTo>
                    <a:pt x="7276" y="2066"/>
                    <a:pt x="7021" y="1935"/>
                    <a:pt x="6760" y="1935"/>
                  </a:cubicBezTo>
                  <a:close/>
                  <a:moveTo>
                    <a:pt x="2413" y="6494"/>
                  </a:moveTo>
                  <a:cubicBezTo>
                    <a:pt x="2139" y="6494"/>
                    <a:pt x="1873" y="6638"/>
                    <a:pt x="1730" y="6894"/>
                  </a:cubicBezTo>
                  <a:cubicBezTo>
                    <a:pt x="1175" y="7877"/>
                    <a:pt x="749" y="8927"/>
                    <a:pt x="457" y="10017"/>
                  </a:cubicBezTo>
                  <a:cubicBezTo>
                    <a:pt x="324" y="10514"/>
                    <a:pt x="698" y="11003"/>
                    <a:pt x="1214" y="11003"/>
                  </a:cubicBezTo>
                  <a:cubicBezTo>
                    <a:pt x="1214" y="11003"/>
                    <a:pt x="1215" y="11003"/>
                    <a:pt x="1216" y="11003"/>
                  </a:cubicBezTo>
                  <a:cubicBezTo>
                    <a:pt x="1570" y="11003"/>
                    <a:pt x="1880" y="10764"/>
                    <a:pt x="1971" y="10421"/>
                  </a:cubicBezTo>
                  <a:cubicBezTo>
                    <a:pt x="2228" y="9458"/>
                    <a:pt x="2606" y="8532"/>
                    <a:pt x="3096" y="7663"/>
                  </a:cubicBezTo>
                  <a:cubicBezTo>
                    <a:pt x="3308" y="7285"/>
                    <a:pt x="3174" y="6808"/>
                    <a:pt x="2796" y="6595"/>
                  </a:cubicBezTo>
                  <a:cubicBezTo>
                    <a:pt x="2675" y="6527"/>
                    <a:pt x="2543" y="6494"/>
                    <a:pt x="2413" y="6494"/>
                  </a:cubicBezTo>
                  <a:close/>
                  <a:moveTo>
                    <a:pt x="787" y="12580"/>
                  </a:moveTo>
                  <a:cubicBezTo>
                    <a:pt x="357" y="12580"/>
                    <a:pt x="6" y="12926"/>
                    <a:pt x="2" y="13357"/>
                  </a:cubicBezTo>
                  <a:lnTo>
                    <a:pt x="1" y="16548"/>
                  </a:lnTo>
                  <a:cubicBezTo>
                    <a:pt x="1" y="16980"/>
                    <a:pt x="352" y="17331"/>
                    <a:pt x="784" y="17331"/>
                  </a:cubicBezTo>
                  <a:cubicBezTo>
                    <a:pt x="1217" y="17331"/>
                    <a:pt x="1568" y="16980"/>
                    <a:pt x="1568" y="16548"/>
                  </a:cubicBezTo>
                  <a:lnTo>
                    <a:pt x="1569" y="13370"/>
                  </a:lnTo>
                  <a:cubicBezTo>
                    <a:pt x="1573" y="12937"/>
                    <a:pt x="1224" y="12584"/>
                    <a:pt x="792" y="12580"/>
                  </a:cubicBezTo>
                  <a:cubicBezTo>
                    <a:pt x="790" y="12580"/>
                    <a:pt x="789" y="12580"/>
                    <a:pt x="787" y="12580"/>
                  </a:cubicBezTo>
                  <a:close/>
                  <a:moveTo>
                    <a:pt x="784" y="18947"/>
                  </a:moveTo>
                  <a:cubicBezTo>
                    <a:pt x="352" y="18947"/>
                    <a:pt x="1" y="19298"/>
                    <a:pt x="1" y="19731"/>
                  </a:cubicBezTo>
                  <a:lnTo>
                    <a:pt x="1" y="22914"/>
                  </a:lnTo>
                  <a:cubicBezTo>
                    <a:pt x="1" y="23346"/>
                    <a:pt x="352" y="23697"/>
                    <a:pt x="784" y="23697"/>
                  </a:cubicBezTo>
                  <a:cubicBezTo>
                    <a:pt x="1217" y="23697"/>
                    <a:pt x="1568" y="23346"/>
                    <a:pt x="1568" y="22914"/>
                  </a:cubicBezTo>
                  <a:lnTo>
                    <a:pt x="1568" y="19731"/>
                  </a:lnTo>
                  <a:cubicBezTo>
                    <a:pt x="1568" y="19298"/>
                    <a:pt x="1217" y="18947"/>
                    <a:pt x="784" y="18947"/>
                  </a:cubicBezTo>
                  <a:close/>
                  <a:moveTo>
                    <a:pt x="784" y="25315"/>
                  </a:moveTo>
                  <a:cubicBezTo>
                    <a:pt x="352" y="25315"/>
                    <a:pt x="1" y="25664"/>
                    <a:pt x="1" y="26098"/>
                  </a:cubicBezTo>
                  <a:lnTo>
                    <a:pt x="1" y="29281"/>
                  </a:lnTo>
                  <a:cubicBezTo>
                    <a:pt x="1" y="29714"/>
                    <a:pt x="352" y="30065"/>
                    <a:pt x="784" y="30065"/>
                  </a:cubicBezTo>
                  <a:lnTo>
                    <a:pt x="784" y="30066"/>
                  </a:lnTo>
                  <a:cubicBezTo>
                    <a:pt x="1217" y="30066"/>
                    <a:pt x="1568" y="29715"/>
                    <a:pt x="1568" y="29283"/>
                  </a:cubicBezTo>
                  <a:lnTo>
                    <a:pt x="1568" y="26098"/>
                  </a:lnTo>
                  <a:cubicBezTo>
                    <a:pt x="1568" y="25664"/>
                    <a:pt x="1217" y="25315"/>
                    <a:pt x="784" y="25315"/>
                  </a:cubicBezTo>
                  <a:close/>
                  <a:moveTo>
                    <a:pt x="786" y="31681"/>
                  </a:moveTo>
                  <a:cubicBezTo>
                    <a:pt x="353" y="31681"/>
                    <a:pt x="2" y="32032"/>
                    <a:pt x="2" y="32464"/>
                  </a:cubicBezTo>
                  <a:lnTo>
                    <a:pt x="2" y="34299"/>
                  </a:lnTo>
                  <a:cubicBezTo>
                    <a:pt x="2" y="34776"/>
                    <a:pt x="26" y="35253"/>
                    <a:pt x="76" y="35728"/>
                  </a:cubicBezTo>
                  <a:cubicBezTo>
                    <a:pt x="119" y="36127"/>
                    <a:pt x="455" y="36429"/>
                    <a:pt x="854" y="36429"/>
                  </a:cubicBezTo>
                  <a:cubicBezTo>
                    <a:pt x="882" y="36429"/>
                    <a:pt x="908" y="36429"/>
                    <a:pt x="937" y="36425"/>
                  </a:cubicBezTo>
                  <a:cubicBezTo>
                    <a:pt x="1368" y="36378"/>
                    <a:pt x="1679" y="35994"/>
                    <a:pt x="1635" y="35562"/>
                  </a:cubicBezTo>
                  <a:cubicBezTo>
                    <a:pt x="1590" y="35142"/>
                    <a:pt x="1569" y="34721"/>
                    <a:pt x="1569" y="34299"/>
                  </a:cubicBezTo>
                  <a:lnTo>
                    <a:pt x="1569" y="32464"/>
                  </a:lnTo>
                  <a:cubicBezTo>
                    <a:pt x="1569" y="32032"/>
                    <a:pt x="1218" y="31681"/>
                    <a:pt x="786" y="31681"/>
                  </a:cubicBezTo>
                  <a:close/>
                  <a:moveTo>
                    <a:pt x="1580" y="37950"/>
                  </a:moveTo>
                  <a:cubicBezTo>
                    <a:pt x="1489" y="37950"/>
                    <a:pt x="1397" y="37966"/>
                    <a:pt x="1307" y="38000"/>
                  </a:cubicBezTo>
                  <a:cubicBezTo>
                    <a:pt x="901" y="38151"/>
                    <a:pt x="694" y="38603"/>
                    <a:pt x="846" y="39009"/>
                  </a:cubicBezTo>
                  <a:cubicBezTo>
                    <a:pt x="1238" y="40066"/>
                    <a:pt x="1762" y="41069"/>
                    <a:pt x="2407" y="41995"/>
                  </a:cubicBezTo>
                  <a:cubicBezTo>
                    <a:pt x="2553" y="42206"/>
                    <a:pt x="2794" y="42331"/>
                    <a:pt x="3050" y="42331"/>
                  </a:cubicBezTo>
                  <a:cubicBezTo>
                    <a:pt x="3342" y="42331"/>
                    <a:pt x="3609" y="42169"/>
                    <a:pt x="3744" y="41910"/>
                  </a:cubicBezTo>
                  <a:cubicBezTo>
                    <a:pt x="3880" y="41651"/>
                    <a:pt x="3860" y="41339"/>
                    <a:pt x="3694" y="41100"/>
                  </a:cubicBezTo>
                  <a:cubicBezTo>
                    <a:pt x="3126" y="40282"/>
                    <a:pt x="2662" y="39396"/>
                    <a:pt x="2316" y="38462"/>
                  </a:cubicBezTo>
                  <a:cubicBezTo>
                    <a:pt x="2198" y="38146"/>
                    <a:pt x="1898" y="37950"/>
                    <a:pt x="1580" y="37950"/>
                  </a:cubicBezTo>
                  <a:close/>
                  <a:moveTo>
                    <a:pt x="5164" y="43121"/>
                  </a:moveTo>
                  <a:cubicBezTo>
                    <a:pt x="4945" y="43121"/>
                    <a:pt x="4727" y="43213"/>
                    <a:pt x="4572" y="43392"/>
                  </a:cubicBezTo>
                  <a:cubicBezTo>
                    <a:pt x="4286" y="43721"/>
                    <a:pt x="4323" y="44220"/>
                    <a:pt x="4657" y="44502"/>
                  </a:cubicBezTo>
                  <a:cubicBezTo>
                    <a:pt x="5508" y="45242"/>
                    <a:pt x="6448" y="45873"/>
                    <a:pt x="7456" y="46379"/>
                  </a:cubicBezTo>
                  <a:cubicBezTo>
                    <a:pt x="7565" y="46434"/>
                    <a:pt x="7684" y="46462"/>
                    <a:pt x="7806" y="46462"/>
                  </a:cubicBezTo>
                  <a:lnTo>
                    <a:pt x="7807" y="46463"/>
                  </a:lnTo>
                  <a:cubicBezTo>
                    <a:pt x="8171" y="46463"/>
                    <a:pt x="8487" y="46214"/>
                    <a:pt x="8571" y="45860"/>
                  </a:cubicBezTo>
                  <a:cubicBezTo>
                    <a:pt x="8655" y="45507"/>
                    <a:pt x="8484" y="45142"/>
                    <a:pt x="8160" y="44979"/>
                  </a:cubicBezTo>
                  <a:cubicBezTo>
                    <a:pt x="7268" y="44530"/>
                    <a:pt x="6437" y="43973"/>
                    <a:pt x="5684" y="43319"/>
                  </a:cubicBezTo>
                  <a:cubicBezTo>
                    <a:pt x="5534" y="43186"/>
                    <a:pt x="5349" y="43121"/>
                    <a:pt x="5164" y="43121"/>
                  </a:cubicBezTo>
                  <a:close/>
                  <a:moveTo>
                    <a:pt x="10801" y="45951"/>
                  </a:moveTo>
                  <a:cubicBezTo>
                    <a:pt x="10440" y="45951"/>
                    <a:pt x="10115" y="46203"/>
                    <a:pt x="10035" y="46570"/>
                  </a:cubicBezTo>
                  <a:cubicBezTo>
                    <a:pt x="9944" y="46993"/>
                    <a:pt x="10212" y="47410"/>
                    <a:pt x="10636" y="47501"/>
                  </a:cubicBezTo>
                  <a:cubicBezTo>
                    <a:pt x="11580" y="47706"/>
                    <a:pt x="12544" y="47808"/>
                    <a:pt x="13510" y="47808"/>
                  </a:cubicBezTo>
                  <a:lnTo>
                    <a:pt x="13962" y="47808"/>
                  </a:lnTo>
                  <a:cubicBezTo>
                    <a:pt x="14394" y="47808"/>
                    <a:pt x="14745" y="47457"/>
                    <a:pt x="14745" y="47025"/>
                  </a:cubicBezTo>
                  <a:cubicBezTo>
                    <a:pt x="14745" y="46591"/>
                    <a:pt x="14394" y="46241"/>
                    <a:pt x="13962" y="46241"/>
                  </a:cubicBezTo>
                  <a:lnTo>
                    <a:pt x="13510" y="46241"/>
                  </a:lnTo>
                  <a:cubicBezTo>
                    <a:pt x="12655" y="46241"/>
                    <a:pt x="11803" y="46150"/>
                    <a:pt x="10967" y="45969"/>
                  </a:cubicBezTo>
                  <a:cubicBezTo>
                    <a:pt x="10911" y="45957"/>
                    <a:pt x="10855" y="45951"/>
                    <a:pt x="10801" y="45951"/>
                  </a:cubicBezTo>
                  <a:close/>
                  <a:moveTo>
                    <a:pt x="17146" y="46241"/>
                  </a:moveTo>
                  <a:cubicBezTo>
                    <a:pt x="16712" y="46241"/>
                    <a:pt x="16362" y="46592"/>
                    <a:pt x="16362" y="47025"/>
                  </a:cubicBezTo>
                  <a:cubicBezTo>
                    <a:pt x="16362" y="47457"/>
                    <a:pt x="16712" y="47808"/>
                    <a:pt x="17146" y="47808"/>
                  </a:cubicBezTo>
                  <a:lnTo>
                    <a:pt x="20329" y="47808"/>
                  </a:lnTo>
                  <a:cubicBezTo>
                    <a:pt x="20762" y="47808"/>
                    <a:pt x="21113" y="47457"/>
                    <a:pt x="21113" y="47025"/>
                  </a:cubicBezTo>
                  <a:cubicBezTo>
                    <a:pt x="21113" y="46592"/>
                    <a:pt x="20762" y="46241"/>
                    <a:pt x="20329" y="46241"/>
                  </a:cubicBezTo>
                  <a:close/>
                </a:path>
              </a:pathLst>
            </a:cu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3720625" y="1130775"/>
              <a:ext cx="78400" cy="39200"/>
            </a:xfrm>
            <a:custGeom>
              <a:avLst/>
              <a:gdLst/>
              <a:ahLst/>
              <a:cxnLst/>
              <a:rect l="l" t="t" r="r" b="b"/>
              <a:pathLst>
                <a:path w="3136" h="1568" extrusionOk="0">
                  <a:moveTo>
                    <a:pt x="784" y="0"/>
                  </a:moveTo>
                  <a:cubicBezTo>
                    <a:pt x="352" y="0"/>
                    <a:pt x="1" y="351"/>
                    <a:pt x="1" y="784"/>
                  </a:cubicBezTo>
                  <a:cubicBezTo>
                    <a:pt x="1" y="1216"/>
                    <a:pt x="352" y="1567"/>
                    <a:pt x="784" y="1567"/>
                  </a:cubicBezTo>
                  <a:lnTo>
                    <a:pt x="2352" y="1567"/>
                  </a:lnTo>
                  <a:cubicBezTo>
                    <a:pt x="2785" y="1567"/>
                    <a:pt x="3135" y="1216"/>
                    <a:pt x="3135" y="784"/>
                  </a:cubicBezTo>
                  <a:cubicBezTo>
                    <a:pt x="3135" y="351"/>
                    <a:pt x="2785" y="0"/>
                    <a:pt x="2352" y="0"/>
                  </a:cubicBezTo>
                  <a:close/>
                </a:path>
              </a:pathLst>
            </a:custGeom>
            <a:solidFill>
              <a:srgbClr val="929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3730450" y="827075"/>
              <a:ext cx="646600" cy="1698550"/>
            </a:xfrm>
            <a:custGeom>
              <a:avLst/>
              <a:gdLst/>
              <a:ahLst/>
              <a:cxnLst/>
              <a:rect l="l" t="t" r="r" b="b"/>
              <a:pathLst>
                <a:path w="25864" h="67942" extrusionOk="0">
                  <a:moveTo>
                    <a:pt x="0" y="0"/>
                  </a:moveTo>
                  <a:lnTo>
                    <a:pt x="0" y="13715"/>
                  </a:lnTo>
                  <a:lnTo>
                    <a:pt x="12355" y="13715"/>
                  </a:lnTo>
                  <a:cubicBezTo>
                    <a:pt x="18938" y="13715"/>
                    <a:pt x="24297" y="19074"/>
                    <a:pt x="24297" y="25658"/>
                  </a:cubicBezTo>
                  <a:lnTo>
                    <a:pt x="24297" y="46447"/>
                  </a:lnTo>
                  <a:cubicBezTo>
                    <a:pt x="24297" y="53032"/>
                    <a:pt x="18940" y="58389"/>
                    <a:pt x="12355" y="58389"/>
                  </a:cubicBezTo>
                  <a:lnTo>
                    <a:pt x="798" y="58389"/>
                  </a:lnTo>
                  <a:lnTo>
                    <a:pt x="623" y="67941"/>
                  </a:lnTo>
                  <a:lnTo>
                    <a:pt x="2193" y="67941"/>
                  </a:lnTo>
                  <a:lnTo>
                    <a:pt x="2337" y="59956"/>
                  </a:lnTo>
                  <a:lnTo>
                    <a:pt x="12355" y="59956"/>
                  </a:lnTo>
                  <a:cubicBezTo>
                    <a:pt x="19803" y="59956"/>
                    <a:pt x="25864" y="53896"/>
                    <a:pt x="25864" y="46447"/>
                  </a:cubicBezTo>
                  <a:lnTo>
                    <a:pt x="25864" y="25658"/>
                  </a:lnTo>
                  <a:cubicBezTo>
                    <a:pt x="25864" y="18209"/>
                    <a:pt x="19803" y="12150"/>
                    <a:pt x="12355" y="12150"/>
                  </a:cubicBezTo>
                  <a:lnTo>
                    <a:pt x="1567" y="12150"/>
                  </a:lnTo>
                  <a:lnTo>
                    <a:pt x="1567" y="0"/>
                  </a:lnTo>
                  <a:close/>
                </a:path>
              </a:pathLst>
            </a:cu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988695" y="2648071"/>
              <a:ext cx="5794887" cy="2676100"/>
            </a:xfrm>
            <a:custGeom>
              <a:avLst/>
              <a:gdLst/>
              <a:ahLst/>
              <a:cxnLst/>
              <a:rect l="l" t="t" r="r" b="b"/>
              <a:pathLst>
                <a:path w="82130" h="107044" extrusionOk="0">
                  <a:moveTo>
                    <a:pt x="12451" y="0"/>
                  </a:moveTo>
                  <a:cubicBezTo>
                    <a:pt x="5574" y="0"/>
                    <a:pt x="0" y="5574"/>
                    <a:pt x="0" y="12451"/>
                  </a:cubicBezTo>
                  <a:lnTo>
                    <a:pt x="0" y="94593"/>
                  </a:lnTo>
                  <a:cubicBezTo>
                    <a:pt x="0" y="101470"/>
                    <a:pt x="5574" y="107044"/>
                    <a:pt x="12451" y="107044"/>
                  </a:cubicBezTo>
                  <a:lnTo>
                    <a:pt x="69681" y="107044"/>
                  </a:lnTo>
                  <a:cubicBezTo>
                    <a:pt x="76556" y="107044"/>
                    <a:pt x="82130" y="101470"/>
                    <a:pt x="82130" y="94593"/>
                  </a:cubicBezTo>
                  <a:lnTo>
                    <a:pt x="82130" y="12451"/>
                  </a:lnTo>
                  <a:cubicBezTo>
                    <a:pt x="82130" y="5574"/>
                    <a:pt x="76556" y="0"/>
                    <a:pt x="69681" y="0"/>
                  </a:cubicBezTo>
                  <a:close/>
                </a:path>
              </a:pathLst>
            </a:cu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Nunito Light"/>
                  <a:ea typeface="Nunito Light"/>
                  <a:cs typeface="Nunito Light"/>
                  <a:sym typeface="Nunito Light"/>
                </a:rPr>
                <a:t>“</a:t>
              </a:r>
              <a:r>
                <a:rPr lang="en" sz="1050">
                  <a:solidFill>
                    <a:schemeClr val="dk1"/>
                  </a:solidFill>
                  <a:highlight>
                    <a:srgbClr val="FFFFFF"/>
                  </a:highlight>
                  <a:latin typeface="Courier New"/>
                  <a:ea typeface="Courier New"/>
                  <a:cs typeface="Courier New"/>
                  <a:sym typeface="Courier New"/>
                </a:rPr>
                <a:t>To suspend temporarily the duty on mixtures of Reactive Red 198 and Reactive Red 239.'</a:t>
              </a:r>
              <a:endParaRPr sz="1050">
                <a:solidFill>
                  <a:schemeClr val="dk1"/>
                </a:solidFill>
                <a:highlight>
                  <a:srgbClr val="FFFFFF"/>
                </a:highlight>
                <a:latin typeface="Courier New"/>
                <a:ea typeface="Courier New"/>
                <a:cs typeface="Courier New"/>
                <a:sym typeface="Courier New"/>
              </a:endParaRPr>
            </a:p>
            <a:p>
              <a:pPr marL="0" lvl="0" indent="0" algn="ctr" rtl="0">
                <a:spcBef>
                  <a:spcPts val="0"/>
                </a:spcBef>
                <a:spcAft>
                  <a:spcPts val="0"/>
                </a:spcAft>
                <a:buNone/>
              </a:pPr>
              <a:endParaRPr sz="900">
                <a:latin typeface="Nunito Light"/>
                <a:ea typeface="Nunito Light"/>
                <a:cs typeface="Nunito Light"/>
                <a:sym typeface="Nunito Light"/>
              </a:endParaRPr>
            </a:p>
          </p:txBody>
        </p:sp>
        <p:sp>
          <p:nvSpPr>
            <p:cNvPr id="238" name="Google Shape;238;p25"/>
            <p:cNvSpPr/>
            <p:nvPr/>
          </p:nvSpPr>
          <p:spPr>
            <a:xfrm>
              <a:off x="2638725" y="2496150"/>
              <a:ext cx="2342250" cy="2979900"/>
            </a:xfrm>
            <a:custGeom>
              <a:avLst/>
              <a:gdLst/>
              <a:ahLst/>
              <a:cxnLst/>
              <a:rect l="l" t="t" r="r" b="b"/>
              <a:pathLst>
                <a:path w="93690" h="119196" extrusionOk="0">
                  <a:moveTo>
                    <a:pt x="44345" y="1"/>
                  </a:moveTo>
                  <a:lnTo>
                    <a:pt x="44345" y="1826"/>
                  </a:lnTo>
                  <a:lnTo>
                    <a:pt x="78851" y="1826"/>
                  </a:lnTo>
                  <a:cubicBezTo>
                    <a:pt x="86026" y="1826"/>
                    <a:pt x="91864" y="7498"/>
                    <a:pt x="91864" y="14470"/>
                  </a:cubicBezTo>
                  <a:lnTo>
                    <a:pt x="91864" y="104726"/>
                  </a:lnTo>
                  <a:cubicBezTo>
                    <a:pt x="91864" y="111698"/>
                    <a:pt x="86026" y="117371"/>
                    <a:pt x="78851" y="117371"/>
                  </a:cubicBezTo>
                  <a:lnTo>
                    <a:pt x="14839" y="117371"/>
                  </a:lnTo>
                  <a:cubicBezTo>
                    <a:pt x="7662" y="117371"/>
                    <a:pt x="1825" y="111698"/>
                    <a:pt x="1825" y="104726"/>
                  </a:cubicBezTo>
                  <a:lnTo>
                    <a:pt x="0" y="104726"/>
                  </a:lnTo>
                  <a:cubicBezTo>
                    <a:pt x="0" y="112705"/>
                    <a:pt x="6656" y="119195"/>
                    <a:pt x="14839" y="119195"/>
                  </a:cubicBezTo>
                  <a:lnTo>
                    <a:pt x="78851" y="119195"/>
                  </a:lnTo>
                  <a:cubicBezTo>
                    <a:pt x="87033" y="119195"/>
                    <a:pt x="93690" y="112705"/>
                    <a:pt x="93690" y="104726"/>
                  </a:cubicBezTo>
                  <a:lnTo>
                    <a:pt x="93690" y="14470"/>
                  </a:lnTo>
                  <a:cubicBezTo>
                    <a:pt x="93690" y="6491"/>
                    <a:pt x="87033" y="1"/>
                    <a:pt x="78851" y="1"/>
                  </a:cubicBezTo>
                  <a:close/>
                </a:path>
              </a:pathLst>
            </a:cu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5"/>
          <p:cNvGrpSpPr/>
          <p:nvPr/>
        </p:nvGrpSpPr>
        <p:grpSpPr>
          <a:xfrm rot="10800000">
            <a:off x="982876" y="1440218"/>
            <a:ext cx="3583755" cy="3002379"/>
            <a:chOff x="-1271215" y="238125"/>
            <a:chExt cx="6252190" cy="5237925"/>
          </a:xfrm>
        </p:grpSpPr>
        <p:sp>
          <p:nvSpPr>
            <p:cNvPr id="240" name="Google Shape;240;p25"/>
            <p:cNvSpPr/>
            <p:nvPr/>
          </p:nvSpPr>
          <p:spPr>
            <a:xfrm>
              <a:off x="3434800" y="238125"/>
              <a:ext cx="625475" cy="625450"/>
            </a:xfrm>
            <a:custGeom>
              <a:avLst/>
              <a:gdLst/>
              <a:ahLst/>
              <a:cxnLst/>
              <a:rect l="l" t="t" r="r" b="b"/>
              <a:pathLst>
                <a:path w="25019" h="25018" extrusionOk="0">
                  <a:moveTo>
                    <a:pt x="12511" y="1377"/>
                  </a:moveTo>
                  <a:cubicBezTo>
                    <a:pt x="18649" y="1377"/>
                    <a:pt x="23642" y="6370"/>
                    <a:pt x="23642" y="12508"/>
                  </a:cubicBezTo>
                  <a:cubicBezTo>
                    <a:pt x="23642" y="18647"/>
                    <a:pt x="18649" y="23641"/>
                    <a:pt x="12511" y="23641"/>
                  </a:cubicBezTo>
                  <a:cubicBezTo>
                    <a:pt x="6373" y="23641"/>
                    <a:pt x="1377" y="18646"/>
                    <a:pt x="1377" y="12508"/>
                  </a:cubicBezTo>
                  <a:cubicBezTo>
                    <a:pt x="1377" y="6371"/>
                    <a:pt x="6373" y="1377"/>
                    <a:pt x="12511" y="1377"/>
                  </a:cubicBezTo>
                  <a:close/>
                  <a:moveTo>
                    <a:pt x="12511" y="0"/>
                  </a:moveTo>
                  <a:cubicBezTo>
                    <a:pt x="5613" y="0"/>
                    <a:pt x="0" y="5610"/>
                    <a:pt x="0" y="12508"/>
                  </a:cubicBezTo>
                  <a:cubicBezTo>
                    <a:pt x="0" y="19407"/>
                    <a:pt x="5613" y="25017"/>
                    <a:pt x="12511" y="25017"/>
                  </a:cubicBezTo>
                  <a:cubicBezTo>
                    <a:pt x="19409" y="25017"/>
                    <a:pt x="25019" y="19405"/>
                    <a:pt x="25019" y="12508"/>
                  </a:cubicBezTo>
                  <a:cubicBezTo>
                    <a:pt x="25019" y="5612"/>
                    <a:pt x="19409" y="0"/>
                    <a:pt x="12511" y="0"/>
                  </a:cubicBezTo>
                  <a:close/>
                </a:path>
              </a:pathLst>
            </a:cu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3750025" y="2286800"/>
              <a:ext cx="78400" cy="39200"/>
            </a:xfrm>
            <a:custGeom>
              <a:avLst/>
              <a:gdLst/>
              <a:ahLst/>
              <a:cxnLst/>
              <a:rect l="l" t="t" r="r" b="b"/>
              <a:pathLst>
                <a:path w="3136" h="1568" extrusionOk="0">
                  <a:moveTo>
                    <a:pt x="784" y="0"/>
                  </a:moveTo>
                  <a:cubicBezTo>
                    <a:pt x="351" y="0"/>
                    <a:pt x="1" y="351"/>
                    <a:pt x="1" y="784"/>
                  </a:cubicBezTo>
                  <a:cubicBezTo>
                    <a:pt x="1" y="1216"/>
                    <a:pt x="351" y="1567"/>
                    <a:pt x="784" y="1567"/>
                  </a:cubicBezTo>
                  <a:lnTo>
                    <a:pt x="2351" y="1567"/>
                  </a:lnTo>
                  <a:cubicBezTo>
                    <a:pt x="2784" y="1567"/>
                    <a:pt x="3135" y="1216"/>
                    <a:pt x="3135" y="784"/>
                  </a:cubicBezTo>
                  <a:cubicBezTo>
                    <a:pt x="3135" y="351"/>
                    <a:pt x="2784" y="0"/>
                    <a:pt x="2351" y="0"/>
                  </a:cubicBezTo>
                  <a:close/>
                </a:path>
              </a:pathLst>
            </a:custGeom>
            <a:solidFill>
              <a:srgbClr val="929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3181800" y="1130775"/>
              <a:ext cx="527825" cy="1195225"/>
            </a:xfrm>
            <a:custGeom>
              <a:avLst/>
              <a:gdLst/>
              <a:ahLst/>
              <a:cxnLst/>
              <a:rect l="l" t="t" r="r" b="b"/>
              <a:pathLst>
                <a:path w="21113" h="47809" extrusionOk="0">
                  <a:moveTo>
                    <a:pt x="15944" y="0"/>
                  </a:moveTo>
                  <a:cubicBezTo>
                    <a:pt x="15511" y="0"/>
                    <a:pt x="15160" y="351"/>
                    <a:pt x="15160" y="784"/>
                  </a:cubicBezTo>
                  <a:cubicBezTo>
                    <a:pt x="15160" y="1216"/>
                    <a:pt x="15511" y="1567"/>
                    <a:pt x="15944" y="1567"/>
                  </a:cubicBezTo>
                  <a:lnTo>
                    <a:pt x="19128" y="1567"/>
                  </a:lnTo>
                  <a:cubicBezTo>
                    <a:pt x="19561" y="1567"/>
                    <a:pt x="19912" y="1216"/>
                    <a:pt x="19912" y="784"/>
                  </a:cubicBezTo>
                  <a:cubicBezTo>
                    <a:pt x="19912" y="351"/>
                    <a:pt x="19561" y="0"/>
                    <a:pt x="19128" y="0"/>
                  </a:cubicBezTo>
                  <a:close/>
                  <a:moveTo>
                    <a:pt x="12763" y="23"/>
                  </a:moveTo>
                  <a:cubicBezTo>
                    <a:pt x="12748" y="23"/>
                    <a:pt x="12732" y="23"/>
                    <a:pt x="12717" y="24"/>
                  </a:cubicBezTo>
                  <a:cubicBezTo>
                    <a:pt x="11590" y="89"/>
                    <a:pt x="10476" y="295"/>
                    <a:pt x="9402" y="637"/>
                  </a:cubicBezTo>
                  <a:cubicBezTo>
                    <a:pt x="9033" y="754"/>
                    <a:pt x="8805" y="1122"/>
                    <a:pt x="8865" y="1503"/>
                  </a:cubicBezTo>
                  <a:cubicBezTo>
                    <a:pt x="8924" y="1886"/>
                    <a:pt x="9254" y="2168"/>
                    <a:pt x="9640" y="2168"/>
                  </a:cubicBezTo>
                  <a:cubicBezTo>
                    <a:pt x="9720" y="2168"/>
                    <a:pt x="9801" y="2155"/>
                    <a:pt x="9877" y="2132"/>
                  </a:cubicBezTo>
                  <a:cubicBezTo>
                    <a:pt x="10827" y="1828"/>
                    <a:pt x="11812" y="1646"/>
                    <a:pt x="12807" y="1589"/>
                  </a:cubicBezTo>
                  <a:cubicBezTo>
                    <a:pt x="13240" y="1564"/>
                    <a:pt x="13569" y="1194"/>
                    <a:pt x="13544" y="761"/>
                  </a:cubicBezTo>
                  <a:cubicBezTo>
                    <a:pt x="13520" y="344"/>
                    <a:pt x="13174" y="23"/>
                    <a:pt x="12763" y="23"/>
                  </a:cubicBezTo>
                  <a:close/>
                  <a:moveTo>
                    <a:pt x="6760" y="1935"/>
                  </a:moveTo>
                  <a:cubicBezTo>
                    <a:pt x="6618" y="1935"/>
                    <a:pt x="6474" y="1974"/>
                    <a:pt x="6344" y="2055"/>
                  </a:cubicBezTo>
                  <a:cubicBezTo>
                    <a:pt x="5390" y="2656"/>
                    <a:pt x="4514" y="3370"/>
                    <a:pt x="3735" y="4186"/>
                  </a:cubicBezTo>
                  <a:cubicBezTo>
                    <a:pt x="3519" y="4412"/>
                    <a:pt x="3457" y="4747"/>
                    <a:pt x="3581" y="5035"/>
                  </a:cubicBezTo>
                  <a:cubicBezTo>
                    <a:pt x="3705" y="5322"/>
                    <a:pt x="3987" y="5510"/>
                    <a:pt x="4299" y="5510"/>
                  </a:cubicBezTo>
                  <a:cubicBezTo>
                    <a:pt x="4300" y="5510"/>
                    <a:pt x="4301" y="5510"/>
                    <a:pt x="4302" y="5510"/>
                  </a:cubicBezTo>
                  <a:cubicBezTo>
                    <a:pt x="4516" y="5510"/>
                    <a:pt x="4721" y="5422"/>
                    <a:pt x="4869" y="5268"/>
                  </a:cubicBezTo>
                  <a:cubicBezTo>
                    <a:pt x="5557" y="4546"/>
                    <a:pt x="6332" y="3913"/>
                    <a:pt x="7177" y="3384"/>
                  </a:cubicBezTo>
                  <a:cubicBezTo>
                    <a:pt x="7544" y="3155"/>
                    <a:pt x="7654" y="2671"/>
                    <a:pt x="7425" y="2303"/>
                  </a:cubicBezTo>
                  <a:cubicBezTo>
                    <a:pt x="7276" y="2066"/>
                    <a:pt x="7021" y="1935"/>
                    <a:pt x="6760" y="1935"/>
                  </a:cubicBezTo>
                  <a:close/>
                  <a:moveTo>
                    <a:pt x="2413" y="6494"/>
                  </a:moveTo>
                  <a:cubicBezTo>
                    <a:pt x="2139" y="6494"/>
                    <a:pt x="1873" y="6638"/>
                    <a:pt x="1730" y="6894"/>
                  </a:cubicBezTo>
                  <a:cubicBezTo>
                    <a:pt x="1175" y="7877"/>
                    <a:pt x="749" y="8927"/>
                    <a:pt x="457" y="10017"/>
                  </a:cubicBezTo>
                  <a:cubicBezTo>
                    <a:pt x="324" y="10514"/>
                    <a:pt x="698" y="11003"/>
                    <a:pt x="1214" y="11003"/>
                  </a:cubicBezTo>
                  <a:cubicBezTo>
                    <a:pt x="1214" y="11003"/>
                    <a:pt x="1215" y="11003"/>
                    <a:pt x="1216" y="11003"/>
                  </a:cubicBezTo>
                  <a:cubicBezTo>
                    <a:pt x="1570" y="11003"/>
                    <a:pt x="1880" y="10764"/>
                    <a:pt x="1971" y="10421"/>
                  </a:cubicBezTo>
                  <a:cubicBezTo>
                    <a:pt x="2228" y="9458"/>
                    <a:pt x="2606" y="8532"/>
                    <a:pt x="3096" y="7663"/>
                  </a:cubicBezTo>
                  <a:cubicBezTo>
                    <a:pt x="3308" y="7285"/>
                    <a:pt x="3174" y="6808"/>
                    <a:pt x="2796" y="6595"/>
                  </a:cubicBezTo>
                  <a:cubicBezTo>
                    <a:pt x="2675" y="6527"/>
                    <a:pt x="2543" y="6494"/>
                    <a:pt x="2413" y="6494"/>
                  </a:cubicBezTo>
                  <a:close/>
                  <a:moveTo>
                    <a:pt x="787" y="12580"/>
                  </a:moveTo>
                  <a:cubicBezTo>
                    <a:pt x="357" y="12580"/>
                    <a:pt x="6" y="12926"/>
                    <a:pt x="2" y="13357"/>
                  </a:cubicBezTo>
                  <a:lnTo>
                    <a:pt x="1" y="16548"/>
                  </a:lnTo>
                  <a:cubicBezTo>
                    <a:pt x="1" y="16980"/>
                    <a:pt x="352" y="17331"/>
                    <a:pt x="784" y="17331"/>
                  </a:cubicBezTo>
                  <a:cubicBezTo>
                    <a:pt x="1217" y="17331"/>
                    <a:pt x="1568" y="16980"/>
                    <a:pt x="1568" y="16548"/>
                  </a:cubicBezTo>
                  <a:lnTo>
                    <a:pt x="1569" y="13370"/>
                  </a:lnTo>
                  <a:cubicBezTo>
                    <a:pt x="1573" y="12937"/>
                    <a:pt x="1224" y="12584"/>
                    <a:pt x="792" y="12580"/>
                  </a:cubicBezTo>
                  <a:cubicBezTo>
                    <a:pt x="790" y="12580"/>
                    <a:pt x="789" y="12580"/>
                    <a:pt x="787" y="12580"/>
                  </a:cubicBezTo>
                  <a:close/>
                  <a:moveTo>
                    <a:pt x="784" y="18947"/>
                  </a:moveTo>
                  <a:cubicBezTo>
                    <a:pt x="352" y="18947"/>
                    <a:pt x="1" y="19298"/>
                    <a:pt x="1" y="19731"/>
                  </a:cubicBezTo>
                  <a:lnTo>
                    <a:pt x="1" y="22914"/>
                  </a:lnTo>
                  <a:cubicBezTo>
                    <a:pt x="1" y="23346"/>
                    <a:pt x="352" y="23697"/>
                    <a:pt x="784" y="23697"/>
                  </a:cubicBezTo>
                  <a:cubicBezTo>
                    <a:pt x="1217" y="23697"/>
                    <a:pt x="1568" y="23346"/>
                    <a:pt x="1568" y="22914"/>
                  </a:cubicBezTo>
                  <a:lnTo>
                    <a:pt x="1568" y="19731"/>
                  </a:lnTo>
                  <a:cubicBezTo>
                    <a:pt x="1568" y="19298"/>
                    <a:pt x="1217" y="18947"/>
                    <a:pt x="784" y="18947"/>
                  </a:cubicBezTo>
                  <a:close/>
                  <a:moveTo>
                    <a:pt x="784" y="25315"/>
                  </a:moveTo>
                  <a:cubicBezTo>
                    <a:pt x="352" y="25315"/>
                    <a:pt x="1" y="25664"/>
                    <a:pt x="1" y="26098"/>
                  </a:cubicBezTo>
                  <a:lnTo>
                    <a:pt x="1" y="29281"/>
                  </a:lnTo>
                  <a:cubicBezTo>
                    <a:pt x="1" y="29714"/>
                    <a:pt x="352" y="30065"/>
                    <a:pt x="784" y="30065"/>
                  </a:cubicBezTo>
                  <a:lnTo>
                    <a:pt x="784" y="30066"/>
                  </a:lnTo>
                  <a:cubicBezTo>
                    <a:pt x="1217" y="30066"/>
                    <a:pt x="1568" y="29715"/>
                    <a:pt x="1568" y="29283"/>
                  </a:cubicBezTo>
                  <a:lnTo>
                    <a:pt x="1568" y="26098"/>
                  </a:lnTo>
                  <a:cubicBezTo>
                    <a:pt x="1568" y="25664"/>
                    <a:pt x="1217" y="25315"/>
                    <a:pt x="784" y="25315"/>
                  </a:cubicBezTo>
                  <a:close/>
                  <a:moveTo>
                    <a:pt x="786" y="31681"/>
                  </a:moveTo>
                  <a:cubicBezTo>
                    <a:pt x="353" y="31681"/>
                    <a:pt x="2" y="32032"/>
                    <a:pt x="2" y="32464"/>
                  </a:cubicBezTo>
                  <a:lnTo>
                    <a:pt x="2" y="34299"/>
                  </a:lnTo>
                  <a:cubicBezTo>
                    <a:pt x="2" y="34776"/>
                    <a:pt x="26" y="35253"/>
                    <a:pt x="76" y="35728"/>
                  </a:cubicBezTo>
                  <a:cubicBezTo>
                    <a:pt x="119" y="36127"/>
                    <a:pt x="455" y="36429"/>
                    <a:pt x="854" y="36429"/>
                  </a:cubicBezTo>
                  <a:cubicBezTo>
                    <a:pt x="882" y="36429"/>
                    <a:pt x="908" y="36429"/>
                    <a:pt x="937" y="36425"/>
                  </a:cubicBezTo>
                  <a:cubicBezTo>
                    <a:pt x="1368" y="36378"/>
                    <a:pt x="1679" y="35994"/>
                    <a:pt x="1635" y="35562"/>
                  </a:cubicBezTo>
                  <a:cubicBezTo>
                    <a:pt x="1590" y="35142"/>
                    <a:pt x="1569" y="34721"/>
                    <a:pt x="1569" y="34299"/>
                  </a:cubicBezTo>
                  <a:lnTo>
                    <a:pt x="1569" y="32464"/>
                  </a:lnTo>
                  <a:cubicBezTo>
                    <a:pt x="1569" y="32032"/>
                    <a:pt x="1218" y="31681"/>
                    <a:pt x="786" y="31681"/>
                  </a:cubicBezTo>
                  <a:close/>
                  <a:moveTo>
                    <a:pt x="1580" y="37950"/>
                  </a:moveTo>
                  <a:cubicBezTo>
                    <a:pt x="1489" y="37950"/>
                    <a:pt x="1397" y="37966"/>
                    <a:pt x="1307" y="38000"/>
                  </a:cubicBezTo>
                  <a:cubicBezTo>
                    <a:pt x="901" y="38151"/>
                    <a:pt x="694" y="38603"/>
                    <a:pt x="846" y="39009"/>
                  </a:cubicBezTo>
                  <a:cubicBezTo>
                    <a:pt x="1238" y="40066"/>
                    <a:pt x="1762" y="41069"/>
                    <a:pt x="2407" y="41995"/>
                  </a:cubicBezTo>
                  <a:cubicBezTo>
                    <a:pt x="2553" y="42206"/>
                    <a:pt x="2794" y="42331"/>
                    <a:pt x="3050" y="42331"/>
                  </a:cubicBezTo>
                  <a:cubicBezTo>
                    <a:pt x="3342" y="42331"/>
                    <a:pt x="3609" y="42169"/>
                    <a:pt x="3744" y="41910"/>
                  </a:cubicBezTo>
                  <a:cubicBezTo>
                    <a:pt x="3880" y="41651"/>
                    <a:pt x="3860" y="41339"/>
                    <a:pt x="3694" y="41100"/>
                  </a:cubicBezTo>
                  <a:cubicBezTo>
                    <a:pt x="3126" y="40282"/>
                    <a:pt x="2662" y="39396"/>
                    <a:pt x="2316" y="38462"/>
                  </a:cubicBezTo>
                  <a:cubicBezTo>
                    <a:pt x="2198" y="38146"/>
                    <a:pt x="1898" y="37950"/>
                    <a:pt x="1580" y="37950"/>
                  </a:cubicBezTo>
                  <a:close/>
                  <a:moveTo>
                    <a:pt x="5164" y="43121"/>
                  </a:moveTo>
                  <a:cubicBezTo>
                    <a:pt x="4945" y="43121"/>
                    <a:pt x="4727" y="43213"/>
                    <a:pt x="4572" y="43392"/>
                  </a:cubicBezTo>
                  <a:cubicBezTo>
                    <a:pt x="4286" y="43721"/>
                    <a:pt x="4323" y="44220"/>
                    <a:pt x="4657" y="44502"/>
                  </a:cubicBezTo>
                  <a:cubicBezTo>
                    <a:pt x="5508" y="45242"/>
                    <a:pt x="6448" y="45873"/>
                    <a:pt x="7456" y="46379"/>
                  </a:cubicBezTo>
                  <a:cubicBezTo>
                    <a:pt x="7565" y="46434"/>
                    <a:pt x="7684" y="46462"/>
                    <a:pt x="7806" y="46462"/>
                  </a:cubicBezTo>
                  <a:lnTo>
                    <a:pt x="7807" y="46463"/>
                  </a:lnTo>
                  <a:cubicBezTo>
                    <a:pt x="8171" y="46463"/>
                    <a:pt x="8487" y="46214"/>
                    <a:pt x="8571" y="45860"/>
                  </a:cubicBezTo>
                  <a:cubicBezTo>
                    <a:pt x="8655" y="45507"/>
                    <a:pt x="8484" y="45142"/>
                    <a:pt x="8160" y="44979"/>
                  </a:cubicBezTo>
                  <a:cubicBezTo>
                    <a:pt x="7268" y="44530"/>
                    <a:pt x="6437" y="43973"/>
                    <a:pt x="5684" y="43319"/>
                  </a:cubicBezTo>
                  <a:cubicBezTo>
                    <a:pt x="5534" y="43186"/>
                    <a:pt x="5349" y="43121"/>
                    <a:pt x="5164" y="43121"/>
                  </a:cubicBezTo>
                  <a:close/>
                  <a:moveTo>
                    <a:pt x="10801" y="45951"/>
                  </a:moveTo>
                  <a:cubicBezTo>
                    <a:pt x="10440" y="45951"/>
                    <a:pt x="10115" y="46203"/>
                    <a:pt x="10035" y="46570"/>
                  </a:cubicBezTo>
                  <a:cubicBezTo>
                    <a:pt x="9944" y="46993"/>
                    <a:pt x="10212" y="47410"/>
                    <a:pt x="10636" y="47501"/>
                  </a:cubicBezTo>
                  <a:cubicBezTo>
                    <a:pt x="11580" y="47706"/>
                    <a:pt x="12544" y="47808"/>
                    <a:pt x="13510" y="47808"/>
                  </a:cubicBezTo>
                  <a:lnTo>
                    <a:pt x="13962" y="47808"/>
                  </a:lnTo>
                  <a:cubicBezTo>
                    <a:pt x="14394" y="47808"/>
                    <a:pt x="14745" y="47457"/>
                    <a:pt x="14745" y="47025"/>
                  </a:cubicBezTo>
                  <a:cubicBezTo>
                    <a:pt x="14745" y="46591"/>
                    <a:pt x="14394" y="46241"/>
                    <a:pt x="13962" y="46241"/>
                  </a:cubicBezTo>
                  <a:lnTo>
                    <a:pt x="13510" y="46241"/>
                  </a:lnTo>
                  <a:cubicBezTo>
                    <a:pt x="12655" y="46241"/>
                    <a:pt x="11803" y="46150"/>
                    <a:pt x="10967" y="45969"/>
                  </a:cubicBezTo>
                  <a:cubicBezTo>
                    <a:pt x="10911" y="45957"/>
                    <a:pt x="10855" y="45951"/>
                    <a:pt x="10801" y="45951"/>
                  </a:cubicBezTo>
                  <a:close/>
                  <a:moveTo>
                    <a:pt x="17146" y="46241"/>
                  </a:moveTo>
                  <a:cubicBezTo>
                    <a:pt x="16712" y="46241"/>
                    <a:pt x="16362" y="46592"/>
                    <a:pt x="16362" y="47025"/>
                  </a:cubicBezTo>
                  <a:cubicBezTo>
                    <a:pt x="16362" y="47457"/>
                    <a:pt x="16712" y="47808"/>
                    <a:pt x="17146" y="47808"/>
                  </a:cubicBezTo>
                  <a:lnTo>
                    <a:pt x="20329" y="47808"/>
                  </a:lnTo>
                  <a:cubicBezTo>
                    <a:pt x="20762" y="47808"/>
                    <a:pt x="21113" y="47457"/>
                    <a:pt x="21113" y="47025"/>
                  </a:cubicBezTo>
                  <a:cubicBezTo>
                    <a:pt x="21113" y="46592"/>
                    <a:pt x="20762" y="46241"/>
                    <a:pt x="20329" y="46241"/>
                  </a:cubicBezTo>
                  <a:close/>
                </a:path>
              </a:pathLst>
            </a:cu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3720625" y="1130775"/>
              <a:ext cx="78400" cy="39200"/>
            </a:xfrm>
            <a:custGeom>
              <a:avLst/>
              <a:gdLst/>
              <a:ahLst/>
              <a:cxnLst/>
              <a:rect l="l" t="t" r="r" b="b"/>
              <a:pathLst>
                <a:path w="3136" h="1568" extrusionOk="0">
                  <a:moveTo>
                    <a:pt x="784" y="0"/>
                  </a:moveTo>
                  <a:cubicBezTo>
                    <a:pt x="352" y="0"/>
                    <a:pt x="1" y="351"/>
                    <a:pt x="1" y="784"/>
                  </a:cubicBezTo>
                  <a:cubicBezTo>
                    <a:pt x="1" y="1216"/>
                    <a:pt x="352" y="1567"/>
                    <a:pt x="784" y="1567"/>
                  </a:cubicBezTo>
                  <a:lnTo>
                    <a:pt x="2352" y="1567"/>
                  </a:lnTo>
                  <a:cubicBezTo>
                    <a:pt x="2785" y="1567"/>
                    <a:pt x="3135" y="1216"/>
                    <a:pt x="3135" y="784"/>
                  </a:cubicBezTo>
                  <a:cubicBezTo>
                    <a:pt x="3135" y="351"/>
                    <a:pt x="2785" y="0"/>
                    <a:pt x="2352" y="0"/>
                  </a:cubicBezTo>
                  <a:close/>
                </a:path>
              </a:pathLst>
            </a:custGeom>
            <a:solidFill>
              <a:srgbClr val="929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3730450" y="827075"/>
              <a:ext cx="646600" cy="1698550"/>
            </a:xfrm>
            <a:custGeom>
              <a:avLst/>
              <a:gdLst/>
              <a:ahLst/>
              <a:cxnLst/>
              <a:rect l="l" t="t" r="r" b="b"/>
              <a:pathLst>
                <a:path w="25864" h="67942" extrusionOk="0">
                  <a:moveTo>
                    <a:pt x="0" y="0"/>
                  </a:moveTo>
                  <a:lnTo>
                    <a:pt x="0" y="13715"/>
                  </a:lnTo>
                  <a:lnTo>
                    <a:pt x="12355" y="13715"/>
                  </a:lnTo>
                  <a:cubicBezTo>
                    <a:pt x="18938" y="13715"/>
                    <a:pt x="24297" y="19074"/>
                    <a:pt x="24297" y="25658"/>
                  </a:cubicBezTo>
                  <a:lnTo>
                    <a:pt x="24297" y="46447"/>
                  </a:lnTo>
                  <a:cubicBezTo>
                    <a:pt x="24297" y="53032"/>
                    <a:pt x="18940" y="58389"/>
                    <a:pt x="12355" y="58389"/>
                  </a:cubicBezTo>
                  <a:lnTo>
                    <a:pt x="798" y="58389"/>
                  </a:lnTo>
                  <a:lnTo>
                    <a:pt x="623" y="67941"/>
                  </a:lnTo>
                  <a:lnTo>
                    <a:pt x="2193" y="67941"/>
                  </a:lnTo>
                  <a:lnTo>
                    <a:pt x="2337" y="59956"/>
                  </a:lnTo>
                  <a:lnTo>
                    <a:pt x="12355" y="59956"/>
                  </a:lnTo>
                  <a:cubicBezTo>
                    <a:pt x="19803" y="59956"/>
                    <a:pt x="25864" y="53896"/>
                    <a:pt x="25864" y="46447"/>
                  </a:cubicBezTo>
                  <a:lnTo>
                    <a:pt x="25864" y="25658"/>
                  </a:lnTo>
                  <a:cubicBezTo>
                    <a:pt x="25864" y="18209"/>
                    <a:pt x="19803" y="12150"/>
                    <a:pt x="12355" y="12150"/>
                  </a:cubicBezTo>
                  <a:lnTo>
                    <a:pt x="1567" y="12150"/>
                  </a:lnTo>
                  <a:lnTo>
                    <a:pt x="1567" y="0"/>
                  </a:lnTo>
                  <a:close/>
                </a:path>
              </a:pathLst>
            </a:cu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10800000">
              <a:off x="-1271215" y="2648071"/>
              <a:ext cx="6077209" cy="2676100"/>
            </a:xfrm>
            <a:custGeom>
              <a:avLst/>
              <a:gdLst/>
              <a:ahLst/>
              <a:cxnLst/>
              <a:rect l="l" t="t" r="r" b="b"/>
              <a:pathLst>
                <a:path w="82130" h="107044" extrusionOk="0">
                  <a:moveTo>
                    <a:pt x="12451" y="0"/>
                  </a:moveTo>
                  <a:cubicBezTo>
                    <a:pt x="5574" y="0"/>
                    <a:pt x="0" y="5574"/>
                    <a:pt x="0" y="12451"/>
                  </a:cubicBezTo>
                  <a:lnTo>
                    <a:pt x="0" y="94593"/>
                  </a:lnTo>
                  <a:cubicBezTo>
                    <a:pt x="0" y="101470"/>
                    <a:pt x="5574" y="107044"/>
                    <a:pt x="12451" y="107044"/>
                  </a:cubicBezTo>
                  <a:lnTo>
                    <a:pt x="69681" y="107044"/>
                  </a:lnTo>
                  <a:cubicBezTo>
                    <a:pt x="76556" y="107044"/>
                    <a:pt x="82130" y="101470"/>
                    <a:pt x="82130" y="94593"/>
                  </a:cubicBezTo>
                  <a:lnTo>
                    <a:pt x="82130" y="12451"/>
                  </a:lnTo>
                  <a:cubicBezTo>
                    <a:pt x="82130" y="5574"/>
                    <a:pt x="76556" y="0"/>
                    <a:pt x="69681" y="0"/>
                  </a:cubicBezTo>
                  <a:close/>
                </a:path>
              </a:pathLst>
            </a:cu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00">
                <a:solidFill>
                  <a:schemeClr val="dk1"/>
                </a:solidFill>
                <a:latin typeface="Nunito Light"/>
                <a:ea typeface="Nunito Light"/>
                <a:cs typeface="Nunito Light"/>
                <a:sym typeface="Nunito Light"/>
              </a:endParaRPr>
            </a:p>
            <a:p>
              <a:pPr marL="0" lvl="0" indent="0" algn="ctr" rtl="0">
                <a:spcBef>
                  <a:spcPts val="0"/>
                </a:spcBef>
                <a:spcAft>
                  <a:spcPts val="0"/>
                </a:spcAft>
                <a:buNone/>
              </a:pPr>
              <a:r>
                <a:rPr lang="en" sz="900">
                  <a:solidFill>
                    <a:schemeClr val="dk1"/>
                  </a:solidFill>
                  <a:latin typeface="Nunito Light"/>
                  <a:ea typeface="Nunito Light"/>
                  <a:cs typeface="Nunito Light"/>
                  <a:sym typeface="Nunito Light"/>
                </a:rPr>
                <a:t>“To designate additional National Forest System lands in the State of Virginia as wilderness or a wilderness study area, to designate the Kimberling Creek Potential Wilderness Area for eventual incorporation in the Kimberling Creek Wilderness, to establish the Seng Mountain and Bear Creek Scenic Areas, to provide for the development of trail plans for the wilderness areas and scenic areas, and for other purposes.”</a:t>
              </a:r>
              <a:endParaRPr sz="900">
                <a:solidFill>
                  <a:schemeClr val="dk1"/>
                </a:solidFill>
                <a:latin typeface="Nunito Light"/>
                <a:ea typeface="Nunito Light"/>
                <a:cs typeface="Nunito Light"/>
                <a:sym typeface="Nunito Light"/>
              </a:endParaRPr>
            </a:p>
          </p:txBody>
        </p:sp>
        <p:sp>
          <p:nvSpPr>
            <p:cNvPr id="246" name="Google Shape;246;p25"/>
            <p:cNvSpPr/>
            <p:nvPr/>
          </p:nvSpPr>
          <p:spPr>
            <a:xfrm>
              <a:off x="2638725" y="2496150"/>
              <a:ext cx="2342250" cy="2979900"/>
            </a:xfrm>
            <a:custGeom>
              <a:avLst/>
              <a:gdLst/>
              <a:ahLst/>
              <a:cxnLst/>
              <a:rect l="l" t="t" r="r" b="b"/>
              <a:pathLst>
                <a:path w="93690" h="119196" extrusionOk="0">
                  <a:moveTo>
                    <a:pt x="44345" y="1"/>
                  </a:moveTo>
                  <a:lnTo>
                    <a:pt x="44345" y="1826"/>
                  </a:lnTo>
                  <a:lnTo>
                    <a:pt x="78851" y="1826"/>
                  </a:lnTo>
                  <a:cubicBezTo>
                    <a:pt x="86026" y="1826"/>
                    <a:pt x="91864" y="7498"/>
                    <a:pt x="91864" y="14470"/>
                  </a:cubicBezTo>
                  <a:lnTo>
                    <a:pt x="91864" y="104726"/>
                  </a:lnTo>
                  <a:cubicBezTo>
                    <a:pt x="91864" y="111698"/>
                    <a:pt x="86026" y="117371"/>
                    <a:pt x="78851" y="117371"/>
                  </a:cubicBezTo>
                  <a:lnTo>
                    <a:pt x="14839" y="117371"/>
                  </a:lnTo>
                  <a:cubicBezTo>
                    <a:pt x="7662" y="117371"/>
                    <a:pt x="1825" y="111698"/>
                    <a:pt x="1825" y="104726"/>
                  </a:cubicBezTo>
                  <a:lnTo>
                    <a:pt x="0" y="104726"/>
                  </a:lnTo>
                  <a:cubicBezTo>
                    <a:pt x="0" y="112705"/>
                    <a:pt x="6656" y="119195"/>
                    <a:pt x="14839" y="119195"/>
                  </a:cubicBezTo>
                  <a:lnTo>
                    <a:pt x="78851" y="119195"/>
                  </a:lnTo>
                  <a:cubicBezTo>
                    <a:pt x="87033" y="119195"/>
                    <a:pt x="93690" y="112705"/>
                    <a:pt x="93690" y="104726"/>
                  </a:cubicBezTo>
                  <a:lnTo>
                    <a:pt x="93690" y="14470"/>
                  </a:lnTo>
                  <a:cubicBezTo>
                    <a:pt x="93690" y="6491"/>
                    <a:pt x="87033" y="1"/>
                    <a:pt x="78851" y="1"/>
                  </a:cubicBezTo>
                  <a:close/>
                </a:path>
              </a:pathLst>
            </a:cu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5"/>
          <p:cNvSpPr txBox="1">
            <a:spLocks noGrp="1"/>
          </p:cNvSpPr>
          <p:nvPr>
            <p:ph type="title" idx="4294967295"/>
          </p:nvPr>
        </p:nvSpPr>
        <p:spPr>
          <a:xfrm>
            <a:off x="5629579" y="4442600"/>
            <a:ext cx="1334100" cy="18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rPr>
              <a:t>Specific Tariffs</a:t>
            </a:r>
            <a:endParaRPr sz="1200">
              <a:solidFill>
                <a:srgbClr val="000000"/>
              </a:solidFill>
            </a:endParaRPr>
          </a:p>
        </p:txBody>
      </p:sp>
      <p:sp>
        <p:nvSpPr>
          <p:cNvPr id="248" name="Google Shape;248;p25"/>
          <p:cNvSpPr txBox="1">
            <a:spLocks noGrp="1"/>
          </p:cNvSpPr>
          <p:nvPr>
            <p:ph type="title" idx="4294967295"/>
          </p:nvPr>
        </p:nvSpPr>
        <p:spPr>
          <a:xfrm>
            <a:off x="1995875" y="3214525"/>
            <a:ext cx="2061000" cy="18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rPr>
              <a:t>US Interior - Land  Preservation</a:t>
            </a:r>
            <a:endParaRPr sz="1200">
              <a:solidFill>
                <a:srgbClr val="000000"/>
              </a:solidFill>
            </a:endParaRPr>
          </a:p>
        </p:txBody>
      </p:sp>
      <p:sp>
        <p:nvSpPr>
          <p:cNvPr id="249" name="Google Shape;249;p25"/>
          <p:cNvSpPr txBox="1"/>
          <p:nvPr/>
        </p:nvSpPr>
        <p:spPr>
          <a:xfrm>
            <a:off x="1100350" y="1536800"/>
            <a:ext cx="1529400" cy="18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110-HR-1011</a:t>
            </a:r>
            <a:endParaRPr sz="10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a:latin typeface="Nunito Light"/>
              <a:ea typeface="Nunito Light"/>
              <a:cs typeface="Nunito Light"/>
              <a:sym typeface="Nunito Light"/>
            </a:endParaRPr>
          </a:p>
        </p:txBody>
      </p:sp>
      <p:sp>
        <p:nvSpPr>
          <p:cNvPr id="250" name="Google Shape;250;p25"/>
          <p:cNvSpPr txBox="1"/>
          <p:nvPr/>
        </p:nvSpPr>
        <p:spPr>
          <a:xfrm>
            <a:off x="6909525" y="2896150"/>
            <a:ext cx="1236600" cy="18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112-HR-3970</a:t>
            </a:r>
            <a:endParaRPr sz="10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a:latin typeface="Nunito Light"/>
              <a:ea typeface="Nunito Light"/>
              <a:cs typeface="Nunito Light"/>
              <a:sym typeface="Nunito Light"/>
            </a:endParaRPr>
          </a:p>
        </p:txBody>
      </p:sp>
      <p:sp>
        <p:nvSpPr>
          <p:cNvPr id="251" name="Google Shape;251;p25"/>
          <p:cNvSpPr txBox="1"/>
          <p:nvPr/>
        </p:nvSpPr>
        <p:spPr>
          <a:xfrm>
            <a:off x="3123925" y="818488"/>
            <a:ext cx="4197900" cy="3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Nunito"/>
                <a:ea typeface="Nunito"/>
                <a:cs typeface="Nunito"/>
                <a:sym typeface="Nunito"/>
              </a:rPr>
              <a:t>Examples of Passed Bill Summaries:</a:t>
            </a:r>
            <a:endParaRPr b="1">
              <a:latin typeface="Nunito"/>
              <a:ea typeface="Nunito"/>
              <a:cs typeface="Nunito"/>
              <a:sym typeface="Nunito"/>
            </a:endParaRPr>
          </a:p>
        </p:txBody>
      </p:sp>
      <p:grpSp>
        <p:nvGrpSpPr>
          <p:cNvPr id="252" name="Google Shape;252;p25"/>
          <p:cNvGrpSpPr/>
          <p:nvPr/>
        </p:nvGrpSpPr>
        <p:grpSpPr>
          <a:xfrm>
            <a:off x="1437672" y="3337312"/>
            <a:ext cx="482145" cy="480912"/>
            <a:chOff x="6340653" y="2886354"/>
            <a:chExt cx="370368" cy="368064"/>
          </a:xfrm>
        </p:grpSpPr>
        <p:sp>
          <p:nvSpPr>
            <p:cNvPr id="253" name="Google Shape;253;p25"/>
            <p:cNvSpPr/>
            <p:nvPr/>
          </p:nvSpPr>
          <p:spPr>
            <a:xfrm>
              <a:off x="6521229" y="2938162"/>
              <a:ext cx="10720" cy="16416"/>
            </a:xfrm>
            <a:custGeom>
              <a:avLst/>
              <a:gdLst/>
              <a:ahLst/>
              <a:cxnLst/>
              <a:rect l="l" t="t" r="r" b="b"/>
              <a:pathLst>
                <a:path w="335" h="513" extrusionOk="0">
                  <a:moveTo>
                    <a:pt x="168" y="1"/>
                  </a:moveTo>
                  <a:cubicBezTo>
                    <a:pt x="84" y="1"/>
                    <a:pt x="1" y="84"/>
                    <a:pt x="1" y="167"/>
                  </a:cubicBezTo>
                  <a:lnTo>
                    <a:pt x="1" y="346"/>
                  </a:lnTo>
                  <a:cubicBezTo>
                    <a:pt x="1" y="441"/>
                    <a:pt x="84" y="513"/>
                    <a:pt x="168" y="513"/>
                  </a:cubicBezTo>
                  <a:cubicBezTo>
                    <a:pt x="263" y="513"/>
                    <a:pt x="334" y="441"/>
                    <a:pt x="334" y="346"/>
                  </a:cubicBezTo>
                  <a:lnTo>
                    <a:pt x="334" y="167"/>
                  </a:lnTo>
                  <a:cubicBezTo>
                    <a:pt x="334" y="84"/>
                    <a:pt x="263" y="1"/>
                    <a:pt x="1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6647725" y="3010258"/>
              <a:ext cx="17568" cy="16704"/>
            </a:xfrm>
            <a:custGeom>
              <a:avLst/>
              <a:gdLst/>
              <a:ahLst/>
              <a:cxnLst/>
              <a:rect l="l" t="t" r="r" b="b"/>
              <a:pathLst>
                <a:path w="549" h="522" extrusionOk="0">
                  <a:moveTo>
                    <a:pt x="349" y="1"/>
                  </a:moveTo>
                  <a:cubicBezTo>
                    <a:pt x="307" y="1"/>
                    <a:pt x="269" y="16"/>
                    <a:pt x="239" y="46"/>
                  </a:cubicBezTo>
                  <a:lnTo>
                    <a:pt x="60" y="236"/>
                  </a:lnTo>
                  <a:cubicBezTo>
                    <a:pt x="1" y="307"/>
                    <a:pt x="1" y="415"/>
                    <a:pt x="60" y="474"/>
                  </a:cubicBezTo>
                  <a:cubicBezTo>
                    <a:pt x="84" y="510"/>
                    <a:pt x="132" y="522"/>
                    <a:pt x="179" y="522"/>
                  </a:cubicBezTo>
                  <a:cubicBezTo>
                    <a:pt x="215" y="522"/>
                    <a:pt x="263" y="498"/>
                    <a:pt x="298" y="462"/>
                  </a:cubicBezTo>
                  <a:lnTo>
                    <a:pt x="477" y="260"/>
                  </a:lnTo>
                  <a:cubicBezTo>
                    <a:pt x="548" y="224"/>
                    <a:pt x="536" y="105"/>
                    <a:pt x="477" y="46"/>
                  </a:cubicBezTo>
                  <a:cubicBezTo>
                    <a:pt x="435" y="16"/>
                    <a:pt x="391" y="1"/>
                    <a:pt x="3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6635533" y="3166354"/>
              <a:ext cx="17952" cy="11872"/>
            </a:xfrm>
            <a:custGeom>
              <a:avLst/>
              <a:gdLst/>
              <a:ahLst/>
              <a:cxnLst/>
              <a:rect l="l" t="t" r="r" b="b"/>
              <a:pathLst>
                <a:path w="561" h="371" extrusionOk="0">
                  <a:moveTo>
                    <a:pt x="194" y="0"/>
                  </a:moveTo>
                  <a:cubicBezTo>
                    <a:pt x="108" y="0"/>
                    <a:pt x="36" y="67"/>
                    <a:pt x="25" y="144"/>
                  </a:cubicBezTo>
                  <a:cubicBezTo>
                    <a:pt x="1" y="240"/>
                    <a:pt x="84" y="335"/>
                    <a:pt x="167" y="347"/>
                  </a:cubicBezTo>
                  <a:lnTo>
                    <a:pt x="358" y="371"/>
                  </a:lnTo>
                  <a:lnTo>
                    <a:pt x="394" y="371"/>
                  </a:lnTo>
                  <a:cubicBezTo>
                    <a:pt x="477" y="371"/>
                    <a:pt x="536" y="311"/>
                    <a:pt x="560" y="228"/>
                  </a:cubicBezTo>
                  <a:cubicBezTo>
                    <a:pt x="560" y="121"/>
                    <a:pt x="501" y="37"/>
                    <a:pt x="406" y="37"/>
                  </a:cubicBezTo>
                  <a:lnTo>
                    <a:pt x="215" y="1"/>
                  </a:lnTo>
                  <a:cubicBezTo>
                    <a:pt x="208" y="1"/>
                    <a:pt x="201" y="0"/>
                    <a:pt x="1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6387885" y="3009970"/>
              <a:ext cx="18336" cy="17376"/>
            </a:xfrm>
            <a:custGeom>
              <a:avLst/>
              <a:gdLst/>
              <a:ahLst/>
              <a:cxnLst/>
              <a:rect l="l" t="t" r="r" b="b"/>
              <a:pathLst>
                <a:path w="573" h="543" extrusionOk="0">
                  <a:moveTo>
                    <a:pt x="208" y="1"/>
                  </a:moveTo>
                  <a:cubicBezTo>
                    <a:pt x="164" y="1"/>
                    <a:pt x="120" y="19"/>
                    <a:pt x="84" y="55"/>
                  </a:cubicBezTo>
                  <a:cubicBezTo>
                    <a:pt x="1" y="114"/>
                    <a:pt x="1" y="221"/>
                    <a:pt x="84" y="293"/>
                  </a:cubicBezTo>
                  <a:lnTo>
                    <a:pt x="263" y="483"/>
                  </a:lnTo>
                  <a:cubicBezTo>
                    <a:pt x="286" y="519"/>
                    <a:pt x="334" y="543"/>
                    <a:pt x="382" y="543"/>
                  </a:cubicBezTo>
                  <a:cubicBezTo>
                    <a:pt x="417" y="543"/>
                    <a:pt x="465" y="531"/>
                    <a:pt x="501" y="495"/>
                  </a:cubicBezTo>
                  <a:cubicBezTo>
                    <a:pt x="560" y="424"/>
                    <a:pt x="572" y="316"/>
                    <a:pt x="501" y="245"/>
                  </a:cubicBezTo>
                  <a:lnTo>
                    <a:pt x="322" y="55"/>
                  </a:lnTo>
                  <a:cubicBezTo>
                    <a:pt x="292" y="19"/>
                    <a:pt x="251" y="1"/>
                    <a:pt x="2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p:nvPr/>
          </p:nvSpPr>
          <p:spPr>
            <a:xfrm>
              <a:off x="6398925" y="3166354"/>
              <a:ext cx="18336" cy="11872"/>
            </a:xfrm>
            <a:custGeom>
              <a:avLst/>
              <a:gdLst/>
              <a:ahLst/>
              <a:cxnLst/>
              <a:rect l="l" t="t" r="r" b="b"/>
              <a:pathLst>
                <a:path w="573" h="371" extrusionOk="0">
                  <a:moveTo>
                    <a:pt x="379" y="0"/>
                  </a:moveTo>
                  <a:cubicBezTo>
                    <a:pt x="372" y="0"/>
                    <a:pt x="365" y="1"/>
                    <a:pt x="358" y="1"/>
                  </a:cubicBezTo>
                  <a:lnTo>
                    <a:pt x="168" y="37"/>
                  </a:lnTo>
                  <a:cubicBezTo>
                    <a:pt x="72" y="49"/>
                    <a:pt x="1" y="132"/>
                    <a:pt x="13" y="228"/>
                  </a:cubicBezTo>
                  <a:cubicBezTo>
                    <a:pt x="37" y="311"/>
                    <a:pt x="108" y="371"/>
                    <a:pt x="180" y="371"/>
                  </a:cubicBezTo>
                  <a:lnTo>
                    <a:pt x="215" y="371"/>
                  </a:lnTo>
                  <a:lnTo>
                    <a:pt x="406" y="347"/>
                  </a:lnTo>
                  <a:cubicBezTo>
                    <a:pt x="513" y="311"/>
                    <a:pt x="572" y="240"/>
                    <a:pt x="549" y="144"/>
                  </a:cubicBezTo>
                  <a:cubicBezTo>
                    <a:pt x="538" y="67"/>
                    <a:pt x="465" y="0"/>
                    <a:pt x="3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5"/>
            <p:cNvSpPr/>
            <p:nvPr/>
          </p:nvSpPr>
          <p:spPr>
            <a:xfrm>
              <a:off x="6340653" y="2886354"/>
              <a:ext cx="370368" cy="368064"/>
            </a:xfrm>
            <a:custGeom>
              <a:avLst/>
              <a:gdLst/>
              <a:ahLst/>
              <a:cxnLst/>
              <a:rect l="l" t="t" r="r" b="b"/>
              <a:pathLst>
                <a:path w="11574" h="11502" extrusionOk="0">
                  <a:moveTo>
                    <a:pt x="5811" y="489"/>
                  </a:moveTo>
                  <a:lnTo>
                    <a:pt x="6751" y="2060"/>
                  </a:lnTo>
                  <a:cubicBezTo>
                    <a:pt x="6775" y="2096"/>
                    <a:pt x="6823" y="2132"/>
                    <a:pt x="6870" y="2132"/>
                  </a:cubicBezTo>
                  <a:lnTo>
                    <a:pt x="7644" y="2263"/>
                  </a:lnTo>
                  <a:lnTo>
                    <a:pt x="5989" y="4048"/>
                  </a:lnTo>
                  <a:lnTo>
                    <a:pt x="5989" y="2679"/>
                  </a:lnTo>
                  <a:cubicBezTo>
                    <a:pt x="5977" y="2596"/>
                    <a:pt x="5906" y="2513"/>
                    <a:pt x="5811" y="2513"/>
                  </a:cubicBezTo>
                  <a:cubicBezTo>
                    <a:pt x="5727" y="2513"/>
                    <a:pt x="5644" y="2596"/>
                    <a:pt x="5644" y="2679"/>
                  </a:cubicBezTo>
                  <a:lnTo>
                    <a:pt x="5644" y="4025"/>
                  </a:lnTo>
                  <a:lnTo>
                    <a:pt x="4144" y="2251"/>
                  </a:lnTo>
                  <a:lnTo>
                    <a:pt x="4775" y="2132"/>
                  </a:lnTo>
                  <a:cubicBezTo>
                    <a:pt x="4810" y="2120"/>
                    <a:pt x="4858" y="2084"/>
                    <a:pt x="4870" y="2060"/>
                  </a:cubicBezTo>
                  <a:lnTo>
                    <a:pt x="5811" y="489"/>
                  </a:lnTo>
                  <a:close/>
                  <a:moveTo>
                    <a:pt x="4096" y="2727"/>
                  </a:moveTo>
                  <a:lnTo>
                    <a:pt x="5644" y="4549"/>
                  </a:lnTo>
                  <a:lnTo>
                    <a:pt x="5644" y="6192"/>
                  </a:lnTo>
                  <a:lnTo>
                    <a:pt x="4429" y="4763"/>
                  </a:lnTo>
                  <a:lnTo>
                    <a:pt x="4096" y="2727"/>
                  </a:lnTo>
                  <a:close/>
                  <a:moveTo>
                    <a:pt x="7668" y="2727"/>
                  </a:moveTo>
                  <a:lnTo>
                    <a:pt x="7215" y="4751"/>
                  </a:lnTo>
                  <a:lnTo>
                    <a:pt x="5989" y="6192"/>
                  </a:lnTo>
                  <a:lnTo>
                    <a:pt x="5989" y="4560"/>
                  </a:lnTo>
                  <a:lnTo>
                    <a:pt x="7668" y="2727"/>
                  </a:lnTo>
                  <a:close/>
                  <a:moveTo>
                    <a:pt x="11025" y="2858"/>
                  </a:moveTo>
                  <a:lnTo>
                    <a:pt x="10335" y="4596"/>
                  </a:lnTo>
                  <a:cubicBezTo>
                    <a:pt x="10311" y="4656"/>
                    <a:pt x="10323" y="4727"/>
                    <a:pt x="10371" y="4775"/>
                  </a:cubicBezTo>
                  <a:lnTo>
                    <a:pt x="10906" y="5311"/>
                  </a:lnTo>
                  <a:lnTo>
                    <a:pt x="10228" y="5584"/>
                  </a:lnTo>
                  <a:cubicBezTo>
                    <a:pt x="10144" y="5608"/>
                    <a:pt x="10109" y="5703"/>
                    <a:pt x="10121" y="5787"/>
                  </a:cubicBezTo>
                  <a:lnTo>
                    <a:pt x="10263" y="6192"/>
                  </a:lnTo>
                  <a:lnTo>
                    <a:pt x="8537" y="7096"/>
                  </a:lnTo>
                  <a:cubicBezTo>
                    <a:pt x="8489" y="7132"/>
                    <a:pt x="8442" y="7180"/>
                    <a:pt x="8442" y="7239"/>
                  </a:cubicBezTo>
                  <a:cubicBezTo>
                    <a:pt x="8442" y="7299"/>
                    <a:pt x="8466" y="7335"/>
                    <a:pt x="8501" y="7382"/>
                  </a:cubicBezTo>
                  <a:lnTo>
                    <a:pt x="10502" y="9097"/>
                  </a:lnTo>
                  <a:lnTo>
                    <a:pt x="7811" y="10049"/>
                  </a:lnTo>
                  <a:lnTo>
                    <a:pt x="6299" y="8680"/>
                  </a:lnTo>
                  <a:lnTo>
                    <a:pt x="8644" y="8990"/>
                  </a:lnTo>
                  <a:lnTo>
                    <a:pt x="8668" y="8990"/>
                  </a:lnTo>
                  <a:cubicBezTo>
                    <a:pt x="8763" y="8990"/>
                    <a:pt x="8823" y="8930"/>
                    <a:pt x="8835" y="8847"/>
                  </a:cubicBezTo>
                  <a:cubicBezTo>
                    <a:pt x="8847" y="8751"/>
                    <a:pt x="8775" y="8656"/>
                    <a:pt x="8680" y="8644"/>
                  </a:cubicBezTo>
                  <a:lnTo>
                    <a:pt x="6120" y="8311"/>
                  </a:lnTo>
                  <a:lnTo>
                    <a:pt x="9323" y="4918"/>
                  </a:lnTo>
                  <a:cubicBezTo>
                    <a:pt x="9382" y="4834"/>
                    <a:pt x="9382" y="4739"/>
                    <a:pt x="9311" y="4680"/>
                  </a:cubicBezTo>
                  <a:cubicBezTo>
                    <a:pt x="9275" y="4650"/>
                    <a:pt x="9231" y="4635"/>
                    <a:pt x="9187" y="4635"/>
                  </a:cubicBezTo>
                  <a:cubicBezTo>
                    <a:pt x="9144" y="4635"/>
                    <a:pt x="9103" y="4650"/>
                    <a:pt x="9073" y="4680"/>
                  </a:cubicBezTo>
                  <a:lnTo>
                    <a:pt x="5941" y="8013"/>
                  </a:lnTo>
                  <a:lnTo>
                    <a:pt x="5941" y="6704"/>
                  </a:lnTo>
                  <a:lnTo>
                    <a:pt x="8823" y="3322"/>
                  </a:lnTo>
                  <a:lnTo>
                    <a:pt x="9061" y="3679"/>
                  </a:lnTo>
                  <a:cubicBezTo>
                    <a:pt x="9086" y="3729"/>
                    <a:pt x="9140" y="3750"/>
                    <a:pt x="9194" y="3750"/>
                  </a:cubicBezTo>
                  <a:cubicBezTo>
                    <a:pt x="9218" y="3750"/>
                    <a:pt x="9242" y="3746"/>
                    <a:pt x="9263" y="3739"/>
                  </a:cubicBezTo>
                  <a:lnTo>
                    <a:pt x="11025" y="2858"/>
                  </a:lnTo>
                  <a:close/>
                  <a:moveTo>
                    <a:pt x="524" y="2870"/>
                  </a:moveTo>
                  <a:lnTo>
                    <a:pt x="2286" y="3751"/>
                  </a:lnTo>
                  <a:cubicBezTo>
                    <a:pt x="2309" y="3766"/>
                    <a:pt x="2333" y="3773"/>
                    <a:pt x="2358" y="3773"/>
                  </a:cubicBezTo>
                  <a:cubicBezTo>
                    <a:pt x="2412" y="3773"/>
                    <a:pt x="2464" y="3740"/>
                    <a:pt x="2489" y="3691"/>
                  </a:cubicBezTo>
                  <a:lnTo>
                    <a:pt x="2727" y="3334"/>
                  </a:lnTo>
                  <a:lnTo>
                    <a:pt x="5608" y="6715"/>
                  </a:lnTo>
                  <a:lnTo>
                    <a:pt x="5608" y="7987"/>
                  </a:lnTo>
                  <a:lnTo>
                    <a:pt x="2524" y="4691"/>
                  </a:lnTo>
                  <a:cubicBezTo>
                    <a:pt x="2495" y="4656"/>
                    <a:pt x="2453" y="4638"/>
                    <a:pt x="2410" y="4638"/>
                  </a:cubicBezTo>
                  <a:cubicBezTo>
                    <a:pt x="2367" y="4638"/>
                    <a:pt x="2322" y="4656"/>
                    <a:pt x="2286" y="4691"/>
                  </a:cubicBezTo>
                  <a:cubicBezTo>
                    <a:pt x="2215" y="4751"/>
                    <a:pt x="2215" y="4858"/>
                    <a:pt x="2274" y="4930"/>
                  </a:cubicBezTo>
                  <a:lnTo>
                    <a:pt x="5465" y="8323"/>
                  </a:lnTo>
                  <a:lnTo>
                    <a:pt x="2905" y="8656"/>
                  </a:lnTo>
                  <a:cubicBezTo>
                    <a:pt x="2822" y="8680"/>
                    <a:pt x="2751" y="8763"/>
                    <a:pt x="2763" y="8859"/>
                  </a:cubicBezTo>
                  <a:cubicBezTo>
                    <a:pt x="2774" y="8942"/>
                    <a:pt x="2846" y="9001"/>
                    <a:pt x="2929" y="9001"/>
                  </a:cubicBezTo>
                  <a:lnTo>
                    <a:pt x="2953" y="9001"/>
                  </a:lnTo>
                  <a:lnTo>
                    <a:pt x="5287" y="8692"/>
                  </a:lnTo>
                  <a:lnTo>
                    <a:pt x="3786" y="10061"/>
                  </a:lnTo>
                  <a:lnTo>
                    <a:pt x="1096" y="9109"/>
                  </a:lnTo>
                  <a:lnTo>
                    <a:pt x="3084" y="7394"/>
                  </a:lnTo>
                  <a:cubicBezTo>
                    <a:pt x="3132" y="7370"/>
                    <a:pt x="3144" y="7311"/>
                    <a:pt x="3144" y="7251"/>
                  </a:cubicBezTo>
                  <a:cubicBezTo>
                    <a:pt x="3144" y="7192"/>
                    <a:pt x="3108" y="7144"/>
                    <a:pt x="3060" y="7108"/>
                  </a:cubicBezTo>
                  <a:lnTo>
                    <a:pt x="1334" y="6204"/>
                  </a:lnTo>
                  <a:lnTo>
                    <a:pt x="1465" y="5799"/>
                  </a:lnTo>
                  <a:cubicBezTo>
                    <a:pt x="1500" y="5715"/>
                    <a:pt x="1453" y="5620"/>
                    <a:pt x="1358" y="5596"/>
                  </a:cubicBezTo>
                  <a:lnTo>
                    <a:pt x="691" y="5322"/>
                  </a:lnTo>
                  <a:lnTo>
                    <a:pt x="1227" y="4787"/>
                  </a:lnTo>
                  <a:cubicBezTo>
                    <a:pt x="1274" y="4751"/>
                    <a:pt x="1286" y="4680"/>
                    <a:pt x="1262" y="4608"/>
                  </a:cubicBezTo>
                  <a:lnTo>
                    <a:pt x="524" y="2870"/>
                  </a:lnTo>
                  <a:close/>
                  <a:moveTo>
                    <a:pt x="5775" y="0"/>
                  </a:moveTo>
                  <a:cubicBezTo>
                    <a:pt x="5715" y="0"/>
                    <a:pt x="5656" y="24"/>
                    <a:pt x="5632" y="72"/>
                  </a:cubicBezTo>
                  <a:lnTo>
                    <a:pt x="4584" y="1810"/>
                  </a:lnTo>
                  <a:lnTo>
                    <a:pt x="3763" y="1977"/>
                  </a:lnTo>
                  <a:cubicBezTo>
                    <a:pt x="3667" y="2001"/>
                    <a:pt x="3608" y="2084"/>
                    <a:pt x="3620" y="2167"/>
                  </a:cubicBezTo>
                  <a:lnTo>
                    <a:pt x="3965" y="4251"/>
                  </a:lnTo>
                  <a:lnTo>
                    <a:pt x="2846" y="2929"/>
                  </a:lnTo>
                  <a:cubicBezTo>
                    <a:pt x="2822" y="2894"/>
                    <a:pt x="2763" y="2870"/>
                    <a:pt x="2715" y="2870"/>
                  </a:cubicBezTo>
                  <a:cubicBezTo>
                    <a:pt x="2655" y="2870"/>
                    <a:pt x="2608" y="2905"/>
                    <a:pt x="2584" y="2941"/>
                  </a:cubicBezTo>
                  <a:lnTo>
                    <a:pt x="2298" y="3358"/>
                  </a:lnTo>
                  <a:lnTo>
                    <a:pt x="274" y="2346"/>
                  </a:lnTo>
                  <a:cubicBezTo>
                    <a:pt x="254" y="2338"/>
                    <a:pt x="233" y="2334"/>
                    <a:pt x="211" y="2334"/>
                  </a:cubicBezTo>
                  <a:cubicBezTo>
                    <a:pt x="168" y="2334"/>
                    <a:pt x="123" y="2350"/>
                    <a:pt x="84" y="2382"/>
                  </a:cubicBezTo>
                  <a:cubicBezTo>
                    <a:pt x="36" y="2429"/>
                    <a:pt x="0" y="2501"/>
                    <a:pt x="36" y="2572"/>
                  </a:cubicBezTo>
                  <a:lnTo>
                    <a:pt x="893" y="4632"/>
                  </a:lnTo>
                  <a:lnTo>
                    <a:pt x="262" y="5263"/>
                  </a:lnTo>
                  <a:cubicBezTo>
                    <a:pt x="215" y="5311"/>
                    <a:pt x="203" y="5370"/>
                    <a:pt x="215" y="5418"/>
                  </a:cubicBezTo>
                  <a:cubicBezTo>
                    <a:pt x="226" y="5477"/>
                    <a:pt x="262" y="5525"/>
                    <a:pt x="322" y="5537"/>
                  </a:cubicBezTo>
                  <a:lnTo>
                    <a:pt x="1072" y="5834"/>
                  </a:lnTo>
                  <a:lnTo>
                    <a:pt x="941" y="6215"/>
                  </a:lnTo>
                  <a:cubicBezTo>
                    <a:pt x="917" y="6299"/>
                    <a:pt x="953" y="6382"/>
                    <a:pt x="1012" y="6430"/>
                  </a:cubicBezTo>
                  <a:lnTo>
                    <a:pt x="2655" y="7287"/>
                  </a:lnTo>
                  <a:lnTo>
                    <a:pt x="631" y="9037"/>
                  </a:lnTo>
                  <a:cubicBezTo>
                    <a:pt x="584" y="9073"/>
                    <a:pt x="572" y="9132"/>
                    <a:pt x="572" y="9192"/>
                  </a:cubicBezTo>
                  <a:cubicBezTo>
                    <a:pt x="584" y="9252"/>
                    <a:pt x="631" y="9299"/>
                    <a:pt x="679" y="9335"/>
                  </a:cubicBezTo>
                  <a:lnTo>
                    <a:pt x="3727" y="10418"/>
                  </a:lnTo>
                  <a:cubicBezTo>
                    <a:pt x="3747" y="10422"/>
                    <a:pt x="3767" y="10425"/>
                    <a:pt x="3786" y="10425"/>
                  </a:cubicBezTo>
                  <a:cubicBezTo>
                    <a:pt x="3825" y="10425"/>
                    <a:pt x="3862" y="10414"/>
                    <a:pt x="3894" y="10383"/>
                  </a:cubicBezTo>
                  <a:lnTo>
                    <a:pt x="5584" y="8835"/>
                  </a:lnTo>
                  <a:lnTo>
                    <a:pt x="5584" y="11335"/>
                  </a:lnTo>
                  <a:cubicBezTo>
                    <a:pt x="5584" y="11430"/>
                    <a:pt x="5656" y="11502"/>
                    <a:pt x="5751" y="11502"/>
                  </a:cubicBezTo>
                  <a:cubicBezTo>
                    <a:pt x="5834" y="11502"/>
                    <a:pt x="5918" y="11430"/>
                    <a:pt x="5918" y="11335"/>
                  </a:cubicBezTo>
                  <a:lnTo>
                    <a:pt x="5918" y="8835"/>
                  </a:lnTo>
                  <a:lnTo>
                    <a:pt x="7608" y="10383"/>
                  </a:lnTo>
                  <a:cubicBezTo>
                    <a:pt x="7644" y="10418"/>
                    <a:pt x="7680" y="10430"/>
                    <a:pt x="7727" y="10430"/>
                  </a:cubicBezTo>
                  <a:cubicBezTo>
                    <a:pt x="7739" y="10430"/>
                    <a:pt x="7775" y="10430"/>
                    <a:pt x="7787" y="10418"/>
                  </a:cubicBezTo>
                  <a:lnTo>
                    <a:pt x="10835" y="9335"/>
                  </a:lnTo>
                  <a:cubicBezTo>
                    <a:pt x="10894" y="9311"/>
                    <a:pt x="10942" y="9252"/>
                    <a:pt x="10942" y="9192"/>
                  </a:cubicBezTo>
                  <a:cubicBezTo>
                    <a:pt x="10954" y="9132"/>
                    <a:pt x="10930" y="9073"/>
                    <a:pt x="10883" y="9037"/>
                  </a:cubicBezTo>
                  <a:lnTo>
                    <a:pt x="8859" y="7287"/>
                  </a:lnTo>
                  <a:lnTo>
                    <a:pt x="10502" y="6430"/>
                  </a:lnTo>
                  <a:cubicBezTo>
                    <a:pt x="10573" y="6382"/>
                    <a:pt x="10597" y="6311"/>
                    <a:pt x="10573" y="6215"/>
                  </a:cubicBezTo>
                  <a:lnTo>
                    <a:pt x="10442" y="5834"/>
                  </a:lnTo>
                  <a:lnTo>
                    <a:pt x="11192" y="5537"/>
                  </a:lnTo>
                  <a:cubicBezTo>
                    <a:pt x="11252" y="5525"/>
                    <a:pt x="11287" y="5465"/>
                    <a:pt x="11299" y="5418"/>
                  </a:cubicBezTo>
                  <a:cubicBezTo>
                    <a:pt x="11311" y="5358"/>
                    <a:pt x="11299" y="5299"/>
                    <a:pt x="11252" y="5263"/>
                  </a:cubicBezTo>
                  <a:lnTo>
                    <a:pt x="10621" y="4632"/>
                  </a:lnTo>
                  <a:lnTo>
                    <a:pt x="11478" y="2572"/>
                  </a:lnTo>
                  <a:cubicBezTo>
                    <a:pt x="11573" y="2501"/>
                    <a:pt x="11561" y="2429"/>
                    <a:pt x="11502" y="2382"/>
                  </a:cubicBezTo>
                  <a:cubicBezTo>
                    <a:pt x="11470" y="2350"/>
                    <a:pt x="11417" y="2334"/>
                    <a:pt x="11368" y="2334"/>
                  </a:cubicBezTo>
                  <a:cubicBezTo>
                    <a:pt x="11343" y="2334"/>
                    <a:pt x="11319" y="2338"/>
                    <a:pt x="11299" y="2346"/>
                  </a:cubicBezTo>
                  <a:lnTo>
                    <a:pt x="9275" y="3358"/>
                  </a:lnTo>
                  <a:lnTo>
                    <a:pt x="9001" y="2941"/>
                  </a:lnTo>
                  <a:cubicBezTo>
                    <a:pt x="8966" y="2905"/>
                    <a:pt x="8918" y="2870"/>
                    <a:pt x="8859" y="2870"/>
                  </a:cubicBezTo>
                  <a:cubicBezTo>
                    <a:pt x="8799" y="2870"/>
                    <a:pt x="8763" y="2894"/>
                    <a:pt x="8728" y="2929"/>
                  </a:cubicBezTo>
                  <a:lnTo>
                    <a:pt x="7656" y="4179"/>
                  </a:lnTo>
                  <a:lnTo>
                    <a:pt x="7656" y="4179"/>
                  </a:lnTo>
                  <a:lnTo>
                    <a:pt x="8120" y="2167"/>
                  </a:lnTo>
                  <a:cubicBezTo>
                    <a:pt x="8132" y="2132"/>
                    <a:pt x="8120" y="2084"/>
                    <a:pt x="8085" y="2036"/>
                  </a:cubicBezTo>
                  <a:cubicBezTo>
                    <a:pt x="8061" y="2001"/>
                    <a:pt x="8025" y="1977"/>
                    <a:pt x="7966" y="1965"/>
                  </a:cubicBezTo>
                  <a:lnTo>
                    <a:pt x="6965" y="1798"/>
                  </a:lnTo>
                  <a:lnTo>
                    <a:pt x="5930" y="72"/>
                  </a:lnTo>
                  <a:cubicBezTo>
                    <a:pt x="5894" y="24"/>
                    <a:pt x="5846" y="0"/>
                    <a:pt x="57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5"/>
          <p:cNvGrpSpPr/>
          <p:nvPr/>
        </p:nvGrpSpPr>
        <p:grpSpPr>
          <a:xfrm>
            <a:off x="7443528" y="2036777"/>
            <a:ext cx="482168" cy="480932"/>
            <a:chOff x="5206262" y="4174817"/>
            <a:chExt cx="397763" cy="262804"/>
          </a:xfrm>
        </p:grpSpPr>
        <p:sp>
          <p:nvSpPr>
            <p:cNvPr id="260" name="Google Shape;260;p25"/>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5434231" y="4174817"/>
              <a:ext cx="167539" cy="70369"/>
            </a:xfrm>
            <a:custGeom>
              <a:avLst/>
              <a:gdLst/>
              <a:ahLst/>
              <a:cxnLst/>
              <a:rect l="l" t="t" r="r" b="b"/>
              <a:pathLst>
                <a:path w="5276" h="2216" extrusionOk="0">
                  <a:moveTo>
                    <a:pt x="2596" y="1"/>
                  </a:moveTo>
                  <a:cubicBezTo>
                    <a:pt x="1965" y="1"/>
                    <a:pt x="1417" y="418"/>
                    <a:pt x="1251" y="1013"/>
                  </a:cubicBezTo>
                  <a:cubicBezTo>
                    <a:pt x="1179" y="1001"/>
                    <a:pt x="1108" y="1001"/>
                    <a:pt x="1048" y="1001"/>
                  </a:cubicBezTo>
                  <a:cubicBezTo>
                    <a:pt x="465" y="1001"/>
                    <a:pt x="1" y="1465"/>
                    <a:pt x="1" y="2037"/>
                  </a:cubicBezTo>
                  <a:cubicBezTo>
                    <a:pt x="24" y="2132"/>
                    <a:pt x="96" y="2203"/>
                    <a:pt x="203" y="2203"/>
                  </a:cubicBezTo>
                  <a:lnTo>
                    <a:pt x="3358" y="2203"/>
                  </a:lnTo>
                  <a:cubicBezTo>
                    <a:pt x="3465" y="2203"/>
                    <a:pt x="3537" y="2120"/>
                    <a:pt x="3537" y="2025"/>
                  </a:cubicBezTo>
                  <a:cubicBezTo>
                    <a:pt x="3537" y="1918"/>
                    <a:pt x="3441" y="1846"/>
                    <a:pt x="3358" y="1846"/>
                  </a:cubicBezTo>
                  <a:lnTo>
                    <a:pt x="405" y="1846"/>
                  </a:lnTo>
                  <a:cubicBezTo>
                    <a:pt x="489" y="1561"/>
                    <a:pt x="751" y="1358"/>
                    <a:pt x="1048" y="1358"/>
                  </a:cubicBezTo>
                  <a:cubicBezTo>
                    <a:pt x="1144" y="1358"/>
                    <a:pt x="1239" y="1370"/>
                    <a:pt x="1334" y="1418"/>
                  </a:cubicBezTo>
                  <a:cubicBezTo>
                    <a:pt x="1359" y="1428"/>
                    <a:pt x="1384" y="1431"/>
                    <a:pt x="1409" y="1431"/>
                  </a:cubicBezTo>
                  <a:cubicBezTo>
                    <a:pt x="1442" y="1431"/>
                    <a:pt x="1473" y="1425"/>
                    <a:pt x="1501" y="1418"/>
                  </a:cubicBezTo>
                  <a:cubicBezTo>
                    <a:pt x="1536" y="1382"/>
                    <a:pt x="1584" y="1346"/>
                    <a:pt x="1584" y="1287"/>
                  </a:cubicBezTo>
                  <a:cubicBezTo>
                    <a:pt x="1644" y="763"/>
                    <a:pt x="2096" y="370"/>
                    <a:pt x="2608" y="370"/>
                  </a:cubicBezTo>
                  <a:cubicBezTo>
                    <a:pt x="3084" y="370"/>
                    <a:pt x="3489" y="691"/>
                    <a:pt x="3608" y="1144"/>
                  </a:cubicBezTo>
                  <a:cubicBezTo>
                    <a:pt x="3620" y="1191"/>
                    <a:pt x="3656" y="1239"/>
                    <a:pt x="3703" y="1263"/>
                  </a:cubicBezTo>
                  <a:cubicBezTo>
                    <a:pt x="3726" y="1286"/>
                    <a:pt x="3758" y="1294"/>
                    <a:pt x="3791" y="1294"/>
                  </a:cubicBezTo>
                  <a:cubicBezTo>
                    <a:pt x="3810" y="1294"/>
                    <a:pt x="3829" y="1291"/>
                    <a:pt x="3846" y="1287"/>
                  </a:cubicBezTo>
                  <a:cubicBezTo>
                    <a:pt x="3930" y="1251"/>
                    <a:pt x="4025" y="1239"/>
                    <a:pt x="4120" y="1239"/>
                  </a:cubicBezTo>
                  <a:cubicBezTo>
                    <a:pt x="4501" y="1239"/>
                    <a:pt x="4811" y="1501"/>
                    <a:pt x="4906" y="1858"/>
                  </a:cubicBezTo>
                  <a:lnTo>
                    <a:pt x="4215" y="1858"/>
                  </a:lnTo>
                  <a:cubicBezTo>
                    <a:pt x="4120" y="1858"/>
                    <a:pt x="4037" y="1953"/>
                    <a:pt x="4037" y="2037"/>
                  </a:cubicBezTo>
                  <a:cubicBezTo>
                    <a:pt x="4037" y="2132"/>
                    <a:pt x="4132" y="2215"/>
                    <a:pt x="4215" y="2215"/>
                  </a:cubicBezTo>
                  <a:lnTo>
                    <a:pt x="5096" y="2215"/>
                  </a:lnTo>
                  <a:cubicBezTo>
                    <a:pt x="5204" y="2215"/>
                    <a:pt x="5275" y="2132"/>
                    <a:pt x="5275" y="2037"/>
                  </a:cubicBezTo>
                  <a:cubicBezTo>
                    <a:pt x="5275" y="1406"/>
                    <a:pt x="4751" y="870"/>
                    <a:pt x="4096" y="870"/>
                  </a:cubicBezTo>
                  <a:cubicBezTo>
                    <a:pt x="4025" y="870"/>
                    <a:pt x="3965" y="870"/>
                    <a:pt x="3894" y="882"/>
                  </a:cubicBezTo>
                  <a:cubicBezTo>
                    <a:pt x="3680" y="358"/>
                    <a:pt x="3180" y="1"/>
                    <a:pt x="25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6"/>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TOPIC MODELING PROCEDURE</a:t>
            </a:r>
            <a:endParaRPr/>
          </a:p>
        </p:txBody>
      </p:sp>
      <p:graphicFrame>
        <p:nvGraphicFramePr>
          <p:cNvPr id="272" name="Google Shape;272;p26"/>
          <p:cNvGraphicFramePr/>
          <p:nvPr/>
        </p:nvGraphicFramePr>
        <p:xfrm>
          <a:off x="311703" y="1609363"/>
          <a:ext cx="2442875" cy="2450525"/>
        </p:xfrm>
        <a:graphic>
          <a:graphicData uri="http://schemas.openxmlformats.org/drawingml/2006/table">
            <a:tbl>
              <a:tblPr>
                <a:noFill/>
                <a:tableStyleId>{1B925862-38B9-44FD-917A-1EDDDA9AE43B}</a:tableStyleId>
              </a:tblPr>
              <a:tblGrid>
                <a:gridCol w="1189975"/>
                <a:gridCol w="1252900"/>
              </a:tblGrid>
              <a:tr h="569225">
                <a:tc>
                  <a:txBody>
                    <a:bodyPr/>
                    <a:lstStyle/>
                    <a:p>
                      <a:pPr marL="0" lvl="0" indent="0" algn="ctr" rtl="0">
                        <a:spcBef>
                          <a:spcPts val="0"/>
                        </a:spcBef>
                        <a:spcAft>
                          <a:spcPts val="0"/>
                        </a:spcAft>
                        <a:buNone/>
                      </a:pPr>
                      <a:endParaRPr sz="1000">
                        <a:latin typeface="Nunito"/>
                        <a:ea typeface="Nunito"/>
                        <a:cs typeface="Nunito"/>
                        <a:sym typeface="Nunito"/>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rgbClr val="EFEFE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EFEFEF"/>
                      </a:solidFill>
                      <a:prstDash val="solid"/>
                      <a:round/>
                      <a:headEnd type="none" w="sm" len="sm"/>
                      <a:tailEnd type="none" w="sm" len="sm"/>
                    </a:lnB>
                  </a:tcPr>
                </a:tc>
                <a:tc>
                  <a:txBody>
                    <a:bodyPr/>
                    <a:lstStyle/>
                    <a:p>
                      <a:pPr marL="0" lvl="0" indent="0" algn="ctr" rtl="0">
                        <a:spcBef>
                          <a:spcPts val="0"/>
                        </a:spcBef>
                        <a:spcAft>
                          <a:spcPts val="0"/>
                        </a:spcAft>
                        <a:buNone/>
                      </a:pPr>
                      <a:r>
                        <a:rPr lang="en" sz="800" b="1">
                          <a:latin typeface="Poppins"/>
                          <a:ea typeface="Poppins"/>
                          <a:cs typeface="Poppins"/>
                          <a:sym typeface="Poppins"/>
                        </a:rPr>
                        <a:t>Topic Modeling</a:t>
                      </a:r>
                      <a:endParaRPr sz="800" b="1">
                        <a:latin typeface="Poppins"/>
                        <a:ea typeface="Poppins"/>
                        <a:cs typeface="Poppins"/>
                        <a:sym typeface="Poppins"/>
                      </a:endParaRPr>
                    </a:p>
                  </a:txBody>
                  <a:tcPr marL="91425" marR="91425" marT="91425" marB="91425" anchor="ctr">
                    <a:lnL w="28575" cap="flat" cmpd="sng">
                      <a:solidFill>
                        <a:srgbClr val="EFEFEF"/>
                      </a:solidFill>
                      <a:prstDash val="solid"/>
                      <a:round/>
                      <a:headEnd type="none" w="sm" len="sm"/>
                      <a:tailEnd type="none" w="sm" len="sm"/>
                    </a:lnL>
                    <a:lnR w="28575" cap="flat" cmpd="sng">
                      <a:solidFill>
                        <a:srgbClr val="EFEFEF"/>
                      </a:solidFill>
                      <a:prstDash val="solid"/>
                      <a:round/>
                      <a:headEnd type="none" w="sm" len="sm"/>
                      <a:tailEnd type="none" w="sm" len="sm"/>
                    </a:lnR>
                    <a:lnT w="28575" cap="flat" cmpd="sng">
                      <a:solidFill>
                        <a:srgbClr val="EFEFEF"/>
                      </a:solidFill>
                      <a:prstDash val="solid"/>
                      <a:round/>
                      <a:headEnd type="none" w="sm" len="sm"/>
                      <a:tailEnd type="none" w="sm" len="sm"/>
                    </a:lnT>
                    <a:lnB w="28575" cap="flat" cmpd="sng">
                      <a:solidFill>
                        <a:srgbClr val="EFEFEF"/>
                      </a:solidFill>
                      <a:prstDash val="solid"/>
                      <a:round/>
                      <a:headEnd type="none" w="sm" len="sm"/>
                      <a:tailEnd type="none" w="sm" len="sm"/>
                    </a:lnB>
                    <a:solidFill>
                      <a:srgbClr val="EFEFEF"/>
                    </a:solidFill>
                  </a:tcPr>
                </a:tc>
              </a:tr>
              <a:tr h="464550">
                <a:tc>
                  <a:txBody>
                    <a:bodyPr/>
                    <a:lstStyle/>
                    <a:p>
                      <a:pPr marL="0" lvl="0" indent="0" algn="ctr" rtl="0">
                        <a:spcBef>
                          <a:spcPts val="0"/>
                        </a:spcBef>
                        <a:spcAft>
                          <a:spcPts val="0"/>
                        </a:spcAft>
                        <a:buNone/>
                      </a:pPr>
                      <a:r>
                        <a:rPr lang="en" sz="800" b="1">
                          <a:solidFill>
                            <a:srgbClr val="222222"/>
                          </a:solidFill>
                          <a:latin typeface="Poppins"/>
                          <a:ea typeface="Poppins"/>
                          <a:cs typeface="Poppins"/>
                          <a:sym typeface="Poppins"/>
                        </a:rPr>
                        <a:t>Tokenize</a:t>
                      </a:r>
                      <a:endParaRPr sz="800" b="1">
                        <a:latin typeface="Poppins"/>
                        <a:ea typeface="Poppins"/>
                        <a:cs typeface="Poppins"/>
                        <a:sym typeface="Poppins"/>
                      </a:endParaRPr>
                    </a:p>
                  </a:txBody>
                  <a:tcPr marL="91425" marR="91425" marT="91425" marB="91425" anchor="ctr">
                    <a:lnL w="28575" cap="flat" cmpd="sng">
                      <a:solidFill>
                        <a:srgbClr val="EFEFEF"/>
                      </a:solidFill>
                      <a:prstDash val="solid"/>
                      <a:round/>
                      <a:headEnd type="none" w="sm" len="sm"/>
                      <a:tailEnd type="none" w="sm" len="sm"/>
                    </a:lnL>
                    <a:lnR w="28575" cap="flat" cmpd="sng">
                      <a:solidFill>
                        <a:srgbClr val="EFEFEF"/>
                      </a:solidFill>
                      <a:prstDash val="solid"/>
                      <a:round/>
                      <a:headEnd type="none" w="sm" len="sm"/>
                      <a:tailEnd type="none" w="sm" len="sm"/>
                    </a:lnR>
                    <a:lnT w="28575" cap="flat" cmpd="sng">
                      <a:solidFill>
                        <a:srgbClr val="EFEFEF"/>
                      </a:solidFill>
                      <a:prstDash val="solid"/>
                      <a:round/>
                      <a:headEnd type="none" w="sm" len="sm"/>
                      <a:tailEnd type="none" w="sm" len="sm"/>
                    </a:lnT>
                    <a:lnB w="28575" cap="flat" cmpd="sng">
                      <a:solidFill>
                        <a:srgbClr val="EFEFEF"/>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Custom Spacy</a:t>
                      </a:r>
                      <a:endParaRPr sz="1000">
                        <a:latin typeface="Nunito Light"/>
                        <a:ea typeface="Nunito Light"/>
                        <a:cs typeface="Nunito Light"/>
                        <a:sym typeface="Nunito Light"/>
                      </a:endParaRPr>
                    </a:p>
                  </a:txBody>
                  <a:tcPr marL="91425" marR="91425" marT="91425" marB="91425" anchor="ctr">
                    <a:lnL w="28575" cap="flat" cmpd="sng">
                      <a:solidFill>
                        <a:srgbClr val="EFEFEF"/>
                      </a:solidFill>
                      <a:prstDash val="solid"/>
                      <a:round/>
                      <a:headEnd type="none" w="sm" len="sm"/>
                      <a:tailEnd type="none" w="sm" len="sm"/>
                    </a:lnL>
                    <a:lnR w="28575" cap="flat" cmpd="sng">
                      <a:solidFill>
                        <a:srgbClr val="EFEFEF"/>
                      </a:solidFill>
                      <a:prstDash val="solid"/>
                      <a:round/>
                      <a:headEnd type="none" w="sm" len="sm"/>
                      <a:tailEnd type="none" w="sm" len="sm"/>
                    </a:lnR>
                    <a:lnT w="28575" cap="flat" cmpd="sng">
                      <a:solidFill>
                        <a:srgbClr val="EFEFEF"/>
                      </a:solidFill>
                      <a:prstDash val="solid"/>
                      <a:round/>
                      <a:headEnd type="none" w="sm" len="sm"/>
                      <a:tailEnd type="none" w="sm" len="sm"/>
                    </a:lnT>
                    <a:lnB w="28575" cap="flat" cmpd="sng">
                      <a:solidFill>
                        <a:srgbClr val="EFEFEF"/>
                      </a:solidFill>
                      <a:prstDash val="solid"/>
                      <a:round/>
                      <a:headEnd type="none" w="sm" len="sm"/>
                      <a:tailEnd type="none" w="sm" len="sm"/>
                    </a:lnB>
                  </a:tcPr>
                </a:tc>
              </a:tr>
              <a:tr h="464550">
                <a:tc>
                  <a:txBody>
                    <a:bodyPr/>
                    <a:lstStyle/>
                    <a:p>
                      <a:pPr marL="0" lvl="0" indent="0" algn="ctr" rtl="0">
                        <a:spcBef>
                          <a:spcPts val="0"/>
                        </a:spcBef>
                        <a:spcAft>
                          <a:spcPts val="0"/>
                        </a:spcAft>
                        <a:buNone/>
                      </a:pPr>
                      <a:r>
                        <a:rPr lang="en" sz="800" b="1">
                          <a:solidFill>
                            <a:srgbClr val="222222"/>
                          </a:solidFill>
                          <a:latin typeface="Poppins"/>
                          <a:ea typeface="Poppins"/>
                          <a:cs typeface="Poppins"/>
                          <a:sym typeface="Poppins"/>
                        </a:rPr>
                        <a:t>CountVectorizer</a:t>
                      </a:r>
                      <a:endParaRPr sz="800" b="1">
                        <a:solidFill>
                          <a:srgbClr val="222222"/>
                        </a:solidFill>
                        <a:latin typeface="Poppins"/>
                        <a:ea typeface="Poppins"/>
                        <a:cs typeface="Poppins"/>
                        <a:sym typeface="Poppins"/>
                      </a:endParaRPr>
                    </a:p>
                  </a:txBody>
                  <a:tcPr marL="91425" marR="91425" marT="91425" marB="91425" anchor="ctr">
                    <a:lnL w="28575" cap="flat" cmpd="sng">
                      <a:solidFill>
                        <a:srgbClr val="EFEFEF"/>
                      </a:solidFill>
                      <a:prstDash val="solid"/>
                      <a:round/>
                      <a:headEnd type="none" w="sm" len="sm"/>
                      <a:tailEnd type="none" w="sm" len="sm"/>
                    </a:lnL>
                    <a:lnR w="28575" cap="flat" cmpd="sng">
                      <a:solidFill>
                        <a:srgbClr val="EFEFEF"/>
                      </a:solidFill>
                      <a:prstDash val="solid"/>
                      <a:round/>
                      <a:headEnd type="none" w="sm" len="sm"/>
                      <a:tailEnd type="none" w="sm" len="sm"/>
                    </a:lnR>
                    <a:lnT w="28575" cap="flat" cmpd="sng">
                      <a:solidFill>
                        <a:srgbClr val="EFEFEF"/>
                      </a:solidFill>
                      <a:prstDash val="solid"/>
                      <a:round/>
                      <a:headEnd type="none" w="sm" len="sm"/>
                      <a:tailEnd type="none" w="sm" len="sm"/>
                    </a:lnT>
                    <a:lnB w="28575" cap="flat" cmpd="sng">
                      <a:solidFill>
                        <a:srgbClr val="EFEFEF"/>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Limit total words</a:t>
                      </a:r>
                      <a:endParaRPr sz="1000">
                        <a:latin typeface="Nunito Light"/>
                        <a:ea typeface="Nunito Light"/>
                        <a:cs typeface="Nunito Light"/>
                        <a:sym typeface="Nunito Light"/>
                      </a:endParaRPr>
                    </a:p>
                  </a:txBody>
                  <a:tcPr marL="91425" marR="91425" marT="91425" marB="91425" anchor="ctr">
                    <a:lnL w="28575" cap="flat" cmpd="sng">
                      <a:solidFill>
                        <a:srgbClr val="EFEFEF"/>
                      </a:solidFill>
                      <a:prstDash val="solid"/>
                      <a:round/>
                      <a:headEnd type="none" w="sm" len="sm"/>
                      <a:tailEnd type="none" w="sm" len="sm"/>
                    </a:lnL>
                    <a:lnR w="28575" cap="flat" cmpd="sng">
                      <a:solidFill>
                        <a:srgbClr val="EFEFEF"/>
                      </a:solidFill>
                      <a:prstDash val="solid"/>
                      <a:round/>
                      <a:headEnd type="none" w="sm" len="sm"/>
                      <a:tailEnd type="none" w="sm" len="sm"/>
                    </a:lnR>
                    <a:lnT w="28575" cap="flat" cmpd="sng">
                      <a:solidFill>
                        <a:srgbClr val="EFEFEF"/>
                      </a:solidFill>
                      <a:prstDash val="solid"/>
                      <a:round/>
                      <a:headEnd type="none" w="sm" len="sm"/>
                      <a:tailEnd type="none" w="sm" len="sm"/>
                    </a:lnT>
                    <a:lnB w="28575" cap="flat" cmpd="sng">
                      <a:solidFill>
                        <a:srgbClr val="EFEFEF"/>
                      </a:solidFill>
                      <a:prstDash val="solid"/>
                      <a:round/>
                      <a:headEnd type="none" w="sm" len="sm"/>
                      <a:tailEnd type="none" w="sm" len="sm"/>
                    </a:lnB>
                  </a:tcPr>
                </a:tc>
              </a:tr>
              <a:tr h="464550">
                <a:tc>
                  <a:txBody>
                    <a:bodyPr/>
                    <a:lstStyle/>
                    <a:p>
                      <a:pPr marL="0" lvl="0" indent="0" algn="ctr" rtl="0">
                        <a:spcBef>
                          <a:spcPts val="0"/>
                        </a:spcBef>
                        <a:spcAft>
                          <a:spcPts val="0"/>
                        </a:spcAft>
                        <a:buNone/>
                      </a:pPr>
                      <a:r>
                        <a:rPr lang="en" sz="800" b="1">
                          <a:latin typeface="Poppins"/>
                          <a:ea typeface="Poppins"/>
                          <a:cs typeface="Poppins"/>
                          <a:sym typeface="Poppins"/>
                        </a:rPr>
                        <a:t>Latent Dirichlet Allocation</a:t>
                      </a:r>
                      <a:endParaRPr sz="800" b="1">
                        <a:latin typeface="Poppins"/>
                        <a:ea typeface="Poppins"/>
                        <a:cs typeface="Poppins"/>
                        <a:sym typeface="Poppins"/>
                      </a:endParaRPr>
                    </a:p>
                  </a:txBody>
                  <a:tcPr marL="91425" marR="91425" marT="91425" marB="91425" anchor="ctr">
                    <a:lnL w="28575" cap="flat" cmpd="sng">
                      <a:solidFill>
                        <a:srgbClr val="EFEFEF"/>
                      </a:solidFill>
                      <a:prstDash val="solid"/>
                      <a:round/>
                      <a:headEnd type="none" w="sm" len="sm"/>
                      <a:tailEnd type="none" w="sm" len="sm"/>
                    </a:lnL>
                    <a:lnR w="28575" cap="flat" cmpd="sng">
                      <a:solidFill>
                        <a:srgbClr val="EFEFEF"/>
                      </a:solidFill>
                      <a:prstDash val="solid"/>
                      <a:round/>
                      <a:headEnd type="none" w="sm" len="sm"/>
                      <a:tailEnd type="none" w="sm" len="sm"/>
                    </a:lnR>
                    <a:lnT w="28575" cap="flat" cmpd="sng">
                      <a:solidFill>
                        <a:srgbClr val="EFEFEF"/>
                      </a:solidFill>
                      <a:prstDash val="solid"/>
                      <a:round/>
                      <a:headEnd type="none" w="sm" len="sm"/>
                      <a:tailEnd type="none" w="sm" len="sm"/>
                    </a:lnT>
                    <a:lnB w="28575" cap="flat" cmpd="sng">
                      <a:solidFill>
                        <a:srgbClr val="EFEFEF"/>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Gridsearch/ Human Review</a:t>
                      </a:r>
                      <a:endParaRPr sz="1000">
                        <a:latin typeface="Nunito Light"/>
                        <a:ea typeface="Nunito Light"/>
                        <a:cs typeface="Nunito Light"/>
                        <a:sym typeface="Nunito Light"/>
                      </a:endParaRPr>
                    </a:p>
                  </a:txBody>
                  <a:tcPr marL="91425" marR="91425" marT="91425" marB="91425" anchor="ctr">
                    <a:lnL w="28575" cap="flat" cmpd="sng">
                      <a:solidFill>
                        <a:srgbClr val="EFEFEF"/>
                      </a:solidFill>
                      <a:prstDash val="solid"/>
                      <a:round/>
                      <a:headEnd type="none" w="sm" len="sm"/>
                      <a:tailEnd type="none" w="sm" len="sm"/>
                    </a:lnL>
                    <a:lnR w="28575" cap="flat" cmpd="sng">
                      <a:solidFill>
                        <a:srgbClr val="EFEFEF"/>
                      </a:solidFill>
                      <a:prstDash val="solid"/>
                      <a:round/>
                      <a:headEnd type="none" w="sm" len="sm"/>
                      <a:tailEnd type="none" w="sm" len="sm"/>
                    </a:lnR>
                    <a:lnT w="28575" cap="flat" cmpd="sng">
                      <a:solidFill>
                        <a:srgbClr val="EFEFEF"/>
                      </a:solidFill>
                      <a:prstDash val="solid"/>
                      <a:round/>
                      <a:headEnd type="none" w="sm" len="sm"/>
                      <a:tailEnd type="none" w="sm" len="sm"/>
                    </a:lnT>
                    <a:lnB w="28575" cap="flat" cmpd="sng">
                      <a:solidFill>
                        <a:srgbClr val="EFEFEF"/>
                      </a:solidFill>
                      <a:prstDash val="solid"/>
                      <a:round/>
                      <a:headEnd type="none" w="sm" len="sm"/>
                      <a:tailEnd type="none" w="sm" len="sm"/>
                    </a:lnB>
                  </a:tcPr>
                </a:tc>
              </a:tr>
              <a:tr h="464550">
                <a:tc>
                  <a:txBody>
                    <a:bodyPr/>
                    <a:lstStyle/>
                    <a:p>
                      <a:pPr marL="0" lvl="0" indent="0" algn="ctr" rtl="0">
                        <a:spcBef>
                          <a:spcPts val="0"/>
                        </a:spcBef>
                        <a:spcAft>
                          <a:spcPts val="0"/>
                        </a:spcAft>
                        <a:buNone/>
                      </a:pPr>
                      <a:r>
                        <a:rPr lang="en" sz="800" b="1">
                          <a:latin typeface="Poppins"/>
                          <a:ea typeface="Poppins"/>
                          <a:cs typeface="Poppins"/>
                          <a:sym typeface="Poppins"/>
                        </a:rPr>
                        <a:t>Final Output</a:t>
                      </a:r>
                      <a:endParaRPr sz="800" b="1">
                        <a:latin typeface="Poppins"/>
                        <a:ea typeface="Poppins"/>
                        <a:cs typeface="Poppins"/>
                        <a:sym typeface="Poppins"/>
                      </a:endParaRPr>
                    </a:p>
                  </a:txBody>
                  <a:tcPr marL="91425" marR="91425" marT="91425" marB="91425" anchor="ctr">
                    <a:lnL w="28575" cap="flat" cmpd="sng">
                      <a:solidFill>
                        <a:srgbClr val="EFEFEF"/>
                      </a:solidFill>
                      <a:prstDash val="solid"/>
                      <a:round/>
                      <a:headEnd type="none" w="sm" len="sm"/>
                      <a:tailEnd type="none" w="sm" len="sm"/>
                    </a:lnL>
                    <a:lnR w="28575" cap="flat" cmpd="sng">
                      <a:solidFill>
                        <a:srgbClr val="EFEFEF"/>
                      </a:solidFill>
                      <a:prstDash val="solid"/>
                      <a:round/>
                      <a:headEnd type="none" w="sm" len="sm"/>
                      <a:tailEnd type="none" w="sm" len="sm"/>
                    </a:lnR>
                    <a:lnT w="28575" cap="flat" cmpd="sng">
                      <a:solidFill>
                        <a:srgbClr val="EFEFEF"/>
                      </a:solidFill>
                      <a:prstDash val="solid"/>
                      <a:round/>
                      <a:headEnd type="none" w="sm" len="sm"/>
                      <a:tailEnd type="none" w="sm" len="sm"/>
                    </a:lnT>
                    <a:lnB w="28575" cap="flat" cmpd="sng">
                      <a:solidFill>
                        <a:srgbClr val="EFEFEF"/>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13 Topics</a:t>
                      </a:r>
                      <a:endParaRPr sz="1000">
                        <a:latin typeface="Nunito Light"/>
                        <a:ea typeface="Nunito Light"/>
                        <a:cs typeface="Nunito Light"/>
                        <a:sym typeface="Nunito Light"/>
                      </a:endParaRPr>
                    </a:p>
                  </a:txBody>
                  <a:tcPr marL="91425" marR="91425" marT="91425" marB="91425" anchor="ctr">
                    <a:lnL w="28575" cap="flat" cmpd="sng">
                      <a:solidFill>
                        <a:srgbClr val="EFEFEF"/>
                      </a:solidFill>
                      <a:prstDash val="solid"/>
                      <a:round/>
                      <a:headEnd type="none" w="sm" len="sm"/>
                      <a:tailEnd type="none" w="sm" len="sm"/>
                    </a:lnL>
                    <a:lnR w="28575" cap="flat" cmpd="sng">
                      <a:solidFill>
                        <a:srgbClr val="EFEFEF"/>
                      </a:solidFill>
                      <a:prstDash val="solid"/>
                      <a:round/>
                      <a:headEnd type="none" w="sm" len="sm"/>
                      <a:tailEnd type="none" w="sm" len="sm"/>
                    </a:lnR>
                    <a:lnT w="28575" cap="flat" cmpd="sng">
                      <a:solidFill>
                        <a:srgbClr val="EFEFEF"/>
                      </a:solidFill>
                      <a:prstDash val="solid"/>
                      <a:round/>
                      <a:headEnd type="none" w="sm" len="sm"/>
                      <a:tailEnd type="none" w="sm" len="sm"/>
                    </a:lnT>
                    <a:lnB w="28575" cap="flat" cmpd="sng">
                      <a:solidFill>
                        <a:srgbClr val="EFEFEF"/>
                      </a:solidFill>
                      <a:prstDash val="solid"/>
                      <a:round/>
                      <a:headEnd type="none" w="sm" len="sm"/>
                      <a:tailEnd type="none" w="sm" len="sm"/>
                    </a:lnB>
                  </a:tcPr>
                </a:tc>
              </a:tr>
            </a:tbl>
          </a:graphicData>
        </a:graphic>
      </p:graphicFrame>
      <p:sp>
        <p:nvSpPr>
          <p:cNvPr id="273" name="Google Shape;273;p26"/>
          <p:cNvSpPr/>
          <p:nvPr/>
        </p:nvSpPr>
        <p:spPr>
          <a:xfrm>
            <a:off x="3261113" y="1713375"/>
            <a:ext cx="234900" cy="2219400"/>
          </a:xfrm>
          <a:prstGeom prst="rightBrace">
            <a:avLst>
              <a:gd name="adj1" fmla="val 167369"/>
              <a:gd name="adj2" fmla="val 49831"/>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4" name="Google Shape;274;p26"/>
          <p:cNvPicPr preferRelativeResize="0"/>
          <p:nvPr/>
        </p:nvPicPr>
        <p:blipFill>
          <a:blip r:embed="rId3">
            <a:alphaModFix/>
          </a:blip>
          <a:stretch>
            <a:fillRect/>
          </a:stretch>
        </p:blipFill>
        <p:spPr>
          <a:xfrm>
            <a:off x="3691200" y="1453675"/>
            <a:ext cx="5141101" cy="2738801"/>
          </a:xfrm>
          <a:prstGeom prst="rect">
            <a:avLst/>
          </a:prstGeom>
          <a:noFill/>
          <a:ln>
            <a:noFill/>
          </a:ln>
        </p:spPr>
      </p:pic>
      <p:sp>
        <p:nvSpPr>
          <p:cNvPr id="275" name="Google Shape;275;p26"/>
          <p:cNvSpPr txBox="1"/>
          <p:nvPr/>
        </p:nvSpPr>
        <p:spPr>
          <a:xfrm>
            <a:off x="3959150" y="1058125"/>
            <a:ext cx="4751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Light"/>
                <a:ea typeface="Nunito Light"/>
                <a:cs typeface="Nunito Light"/>
                <a:sym typeface="Nunito Light"/>
              </a:rPr>
              <a:t>Topic Distribution using Singular Value Decomposition</a:t>
            </a:r>
            <a:endParaRPr>
              <a:latin typeface="Nunito Light"/>
              <a:ea typeface="Nunito Light"/>
              <a:cs typeface="Nunito Light"/>
              <a:sym typeface="Nunito Light"/>
            </a:endParaRPr>
          </a:p>
        </p:txBody>
      </p:sp>
      <p:sp>
        <p:nvSpPr>
          <p:cNvPr id="276" name="Google Shape;276;p26"/>
          <p:cNvSpPr txBox="1"/>
          <p:nvPr/>
        </p:nvSpPr>
        <p:spPr>
          <a:xfrm>
            <a:off x="599400" y="4403875"/>
            <a:ext cx="8232900" cy="5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Nunito"/>
                <a:ea typeface="Nunito"/>
                <a:cs typeface="Nunito"/>
                <a:sym typeface="Nunito"/>
              </a:rPr>
              <a:t>Final Topics:</a:t>
            </a:r>
            <a:r>
              <a:rPr lang="en">
                <a:latin typeface="Nunito Light"/>
                <a:ea typeface="Nunito Light"/>
                <a:cs typeface="Nunito Light"/>
                <a:sym typeface="Nunito Light"/>
              </a:rPr>
              <a:t> Immigration, Energy, Veterans Affairs, Entitlements, Defense, Appropriations, Taxes, Tariffs, Federal Grants,  Transport Regulation, Education, US Interior, Healthcare</a:t>
            </a:r>
            <a:endParaRPr>
              <a:latin typeface="Nunito Light"/>
              <a:ea typeface="Nunito Light"/>
              <a:cs typeface="Nunito Light"/>
              <a:sym typeface="Nuni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7"/>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TOPICS OVER TIME</a:t>
            </a:r>
            <a:endParaRPr/>
          </a:p>
        </p:txBody>
      </p:sp>
      <p:sp>
        <p:nvSpPr>
          <p:cNvPr id="282" name="Google Shape;282;p27"/>
          <p:cNvSpPr txBox="1">
            <a:spLocks noGrp="1"/>
          </p:cNvSpPr>
          <p:nvPr>
            <p:ph type="title" idx="5"/>
          </p:nvPr>
        </p:nvSpPr>
        <p:spPr>
          <a:xfrm>
            <a:off x="7408650" y="2674000"/>
            <a:ext cx="1518300" cy="449700"/>
          </a:xfrm>
          <a:prstGeom prst="rect">
            <a:avLst/>
          </a:prstGeom>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 sz="1200">
                <a:solidFill>
                  <a:srgbClr val="44546A"/>
                </a:solidFill>
                <a:latin typeface="Lato Light"/>
                <a:ea typeface="Lato Light"/>
                <a:cs typeface="Lato Light"/>
                <a:sym typeface="Lato Light"/>
              </a:rPr>
              <a:t>Note</a:t>
            </a:r>
            <a:r>
              <a:rPr lang="en" sz="1200" i="1">
                <a:solidFill>
                  <a:srgbClr val="44546A"/>
                </a:solidFill>
                <a:latin typeface="Lato Light"/>
                <a:ea typeface="Lato Light"/>
                <a:cs typeface="Lato Light"/>
                <a:sym typeface="Lato Light"/>
              </a:rPr>
              <a:t> </a:t>
            </a:r>
            <a:r>
              <a:rPr lang="en" sz="1200">
                <a:solidFill>
                  <a:srgbClr val="44546A"/>
                </a:solidFill>
                <a:latin typeface="Lato Light"/>
                <a:ea typeface="Lato Light"/>
                <a:cs typeface="Lato Light"/>
                <a:sym typeface="Lato Light"/>
              </a:rPr>
              <a:t>a decrease in </a:t>
            </a:r>
            <a:r>
              <a:rPr lang="en" sz="1200" b="1">
                <a:solidFill>
                  <a:srgbClr val="44546A"/>
                </a:solidFill>
                <a:latin typeface="Lato"/>
                <a:ea typeface="Lato"/>
                <a:cs typeface="Lato"/>
                <a:sym typeface="Lato"/>
              </a:rPr>
              <a:t>US Interior</a:t>
            </a:r>
            <a:r>
              <a:rPr lang="en" sz="1200">
                <a:solidFill>
                  <a:srgbClr val="44546A"/>
                </a:solidFill>
                <a:latin typeface="Lato Light"/>
                <a:ea typeface="Lato Light"/>
                <a:cs typeface="Lato Light"/>
                <a:sym typeface="Lato Light"/>
              </a:rPr>
              <a:t> environmental bills as congress grows more conservative, and a slow increase towards </a:t>
            </a:r>
            <a:r>
              <a:rPr lang="en" sz="1200" b="1">
                <a:solidFill>
                  <a:srgbClr val="44546A"/>
                </a:solidFill>
                <a:latin typeface="Lato"/>
                <a:ea typeface="Lato"/>
                <a:cs typeface="Lato"/>
                <a:sym typeface="Lato"/>
              </a:rPr>
              <a:t>Immigration</a:t>
            </a:r>
            <a:r>
              <a:rPr lang="en" sz="1200">
                <a:solidFill>
                  <a:srgbClr val="44546A"/>
                </a:solidFill>
                <a:latin typeface="Lato Light"/>
                <a:ea typeface="Lato Light"/>
                <a:cs typeface="Lato Light"/>
                <a:sym typeface="Lato Light"/>
              </a:rPr>
              <a:t>.</a:t>
            </a:r>
            <a:endParaRPr/>
          </a:p>
        </p:txBody>
      </p:sp>
      <p:sp>
        <p:nvSpPr>
          <p:cNvPr id="283" name="Google Shape;283;p27"/>
          <p:cNvSpPr txBox="1">
            <a:spLocks noGrp="1"/>
          </p:cNvSpPr>
          <p:nvPr>
            <p:ph type="title" idx="7"/>
          </p:nvPr>
        </p:nvSpPr>
        <p:spPr>
          <a:xfrm>
            <a:off x="7282950" y="1247724"/>
            <a:ext cx="1644000" cy="1172700"/>
          </a:xfrm>
          <a:prstGeom prst="rect">
            <a:avLst/>
          </a:prstGeom>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 sz="1200" b="1">
                <a:solidFill>
                  <a:srgbClr val="44546A"/>
                </a:solidFill>
                <a:latin typeface="Lato"/>
                <a:ea typeface="Lato"/>
                <a:cs typeface="Lato"/>
                <a:sym typeface="Lato"/>
              </a:rPr>
              <a:t>Tariff</a:t>
            </a:r>
            <a:r>
              <a:rPr lang="en" sz="1200">
                <a:solidFill>
                  <a:srgbClr val="44546A"/>
                </a:solidFill>
                <a:latin typeface="Lato Light"/>
                <a:ea typeface="Lato Light"/>
                <a:cs typeface="Lato Light"/>
                <a:sym typeface="Lato Light"/>
              </a:rPr>
              <a:t>  related bills make up a huge amount of passed bills because they are often proposed  individually.</a:t>
            </a:r>
            <a:endParaRPr/>
          </a:p>
        </p:txBody>
      </p:sp>
      <p:sp>
        <p:nvSpPr>
          <p:cNvPr id="284" name="Google Shape;284;p27"/>
          <p:cNvSpPr txBox="1"/>
          <p:nvPr/>
        </p:nvSpPr>
        <p:spPr>
          <a:xfrm>
            <a:off x="889600" y="1706725"/>
            <a:ext cx="28500" cy="2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Light"/>
              <a:ea typeface="Nunito Light"/>
              <a:cs typeface="Nunito Light"/>
              <a:sym typeface="Nunito Light"/>
            </a:endParaRPr>
          </a:p>
        </p:txBody>
      </p:sp>
      <p:pic>
        <p:nvPicPr>
          <p:cNvPr id="285" name="Google Shape;285;p27"/>
          <p:cNvPicPr preferRelativeResize="0"/>
          <p:nvPr/>
        </p:nvPicPr>
        <p:blipFill>
          <a:blip r:embed="rId3">
            <a:alphaModFix/>
          </a:blip>
          <a:stretch>
            <a:fillRect/>
          </a:stretch>
        </p:blipFill>
        <p:spPr>
          <a:xfrm>
            <a:off x="141525" y="1117250"/>
            <a:ext cx="6974926" cy="3374350"/>
          </a:xfrm>
          <a:prstGeom prst="rect">
            <a:avLst/>
          </a:prstGeom>
          <a:noFill/>
          <a:ln>
            <a:noFill/>
          </a:ln>
        </p:spPr>
      </p:pic>
      <p:sp>
        <p:nvSpPr>
          <p:cNvPr id="286" name="Google Shape;286;p27"/>
          <p:cNvSpPr/>
          <p:nvPr/>
        </p:nvSpPr>
        <p:spPr>
          <a:xfrm>
            <a:off x="585750" y="2028375"/>
            <a:ext cx="195300" cy="1833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292" name="Google Shape;292;p28"/>
          <p:cNvSpPr txBox="1">
            <a:spLocks noGrp="1"/>
          </p:cNvSpPr>
          <p:nvPr>
            <p:ph type="title" idx="2"/>
          </p:nvPr>
        </p:nvSpPr>
        <p:spPr>
          <a:xfrm>
            <a:off x="5060000" y="2119600"/>
            <a:ext cx="2536200" cy="6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CLASSIFICATION</a:t>
            </a:r>
            <a:endParaRPr>
              <a:solidFill>
                <a:srgbClr val="D33B3B"/>
              </a:solidFill>
            </a:endParaRPr>
          </a:p>
        </p:txBody>
      </p:sp>
      <p:sp>
        <p:nvSpPr>
          <p:cNvPr id="293" name="Google Shape;293;p28"/>
          <p:cNvSpPr txBox="1">
            <a:spLocks noGrp="1"/>
          </p:cNvSpPr>
          <p:nvPr>
            <p:ph type="subTitle" idx="1"/>
          </p:nvPr>
        </p:nvSpPr>
        <p:spPr>
          <a:xfrm>
            <a:off x="5142402" y="2670325"/>
            <a:ext cx="2817900" cy="123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b="1">
                <a:latin typeface="Nunito"/>
                <a:ea typeface="Nunito"/>
                <a:cs typeface="Nunito"/>
                <a:sym typeface="Nunito"/>
              </a:rPr>
              <a:t>Predicting Bills Passage:</a:t>
            </a:r>
            <a:r>
              <a:rPr lang="en" sz="1200"/>
              <a:t> After adding topics features time for classification. Major focus on recall because of class imbalance.</a:t>
            </a:r>
            <a:endParaRPr sz="1200"/>
          </a:p>
        </p:txBody>
      </p:sp>
      <p:pic>
        <p:nvPicPr>
          <p:cNvPr id="294" name="Google Shape;294;p28"/>
          <p:cNvPicPr preferRelativeResize="0"/>
          <p:nvPr/>
        </p:nvPicPr>
        <p:blipFill>
          <a:blip r:embed="rId3">
            <a:alphaModFix/>
          </a:blip>
          <a:stretch>
            <a:fillRect/>
          </a:stretch>
        </p:blipFill>
        <p:spPr>
          <a:xfrm>
            <a:off x="369325" y="1606695"/>
            <a:ext cx="4114800" cy="274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9"/>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ATTEMPTS TO IMPROVE MODEL PERFORMANCE</a:t>
            </a:r>
            <a:endParaRPr/>
          </a:p>
        </p:txBody>
      </p:sp>
      <p:grpSp>
        <p:nvGrpSpPr>
          <p:cNvPr id="300" name="Google Shape;300;p29"/>
          <p:cNvGrpSpPr/>
          <p:nvPr/>
        </p:nvGrpSpPr>
        <p:grpSpPr>
          <a:xfrm>
            <a:off x="3421800" y="1615275"/>
            <a:ext cx="2300400" cy="2454300"/>
            <a:chOff x="3421800" y="1591425"/>
            <a:chExt cx="2300400" cy="2454300"/>
          </a:xfrm>
        </p:grpSpPr>
        <p:sp>
          <p:nvSpPr>
            <p:cNvPr id="301" name="Google Shape;301;p29"/>
            <p:cNvSpPr/>
            <p:nvPr/>
          </p:nvSpPr>
          <p:spPr>
            <a:xfrm>
              <a:off x="3421800" y="1661025"/>
              <a:ext cx="2300400" cy="2300400"/>
            </a:xfrm>
            <a:prstGeom prst="donut">
              <a:avLst>
                <a:gd name="adj" fmla="val 4923"/>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4434300" y="1591425"/>
              <a:ext cx="275400" cy="275400"/>
            </a:xfrm>
            <a:prstGeom prst="ellipse">
              <a:avLst/>
            </a:prstGeom>
            <a:solidFill>
              <a:srgbClr val="1C4587"/>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4434300" y="3770325"/>
              <a:ext cx="275400" cy="275400"/>
            </a:xfrm>
            <a:prstGeom prst="ellipse">
              <a:avLst/>
            </a:prstGeom>
            <a:solidFill>
              <a:srgbClr val="D33B3B"/>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5369325" y="2143800"/>
              <a:ext cx="275400" cy="275400"/>
            </a:xfrm>
            <a:prstGeom prst="ellipse">
              <a:avLst/>
            </a:prstGeom>
            <a:solidFill>
              <a:schemeClr val="accent2"/>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3495225" y="2143800"/>
              <a:ext cx="275400" cy="275400"/>
            </a:xfrm>
            <a:prstGeom prst="ellipse">
              <a:avLst/>
            </a:prstGeom>
            <a:solidFill>
              <a:srgbClr val="1C4587"/>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5373375" y="3217950"/>
              <a:ext cx="275400" cy="275400"/>
            </a:xfrm>
            <a:prstGeom prst="ellipse">
              <a:avLst/>
            </a:prstGeom>
            <a:solidFill>
              <a:schemeClr val="accent1"/>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3499275" y="3217950"/>
              <a:ext cx="275400" cy="275400"/>
            </a:xfrm>
            <a:prstGeom prst="ellipse">
              <a:avLst/>
            </a:prstGeom>
            <a:solidFill>
              <a:srgbClr val="D33B3B"/>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29"/>
          <p:cNvSpPr txBox="1">
            <a:spLocks noGrp="1"/>
          </p:cNvSpPr>
          <p:nvPr>
            <p:ph type="title" idx="4294967295"/>
          </p:nvPr>
        </p:nvSpPr>
        <p:spPr>
          <a:xfrm>
            <a:off x="608039" y="3044425"/>
            <a:ext cx="1900200" cy="44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000"/>
              <a:t>Dropping 112th Congress</a:t>
            </a:r>
            <a:endParaRPr sz="1000"/>
          </a:p>
        </p:txBody>
      </p:sp>
      <p:sp>
        <p:nvSpPr>
          <p:cNvPr id="309" name="Google Shape;309;p29"/>
          <p:cNvSpPr txBox="1">
            <a:spLocks noGrp="1"/>
          </p:cNvSpPr>
          <p:nvPr>
            <p:ph type="subTitle" idx="4294967295"/>
          </p:nvPr>
        </p:nvSpPr>
        <p:spPr>
          <a:xfrm>
            <a:off x="683352" y="3252275"/>
            <a:ext cx="18249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900"/>
              <a:t>Actually lowered effectiveness of the predictions</a:t>
            </a:r>
            <a:endParaRPr sz="900"/>
          </a:p>
        </p:txBody>
      </p:sp>
      <p:sp>
        <p:nvSpPr>
          <p:cNvPr id="310" name="Google Shape;310;p29"/>
          <p:cNvSpPr txBox="1">
            <a:spLocks noGrp="1"/>
          </p:cNvSpPr>
          <p:nvPr>
            <p:ph type="title" idx="4294967295"/>
          </p:nvPr>
        </p:nvSpPr>
        <p:spPr>
          <a:xfrm>
            <a:off x="6265268" y="3104276"/>
            <a:ext cx="1644000" cy="44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000"/>
              <a:t>Undersampling</a:t>
            </a:r>
            <a:endParaRPr sz="1000"/>
          </a:p>
        </p:txBody>
      </p:sp>
      <p:sp>
        <p:nvSpPr>
          <p:cNvPr id="311" name="Google Shape;311;p29"/>
          <p:cNvSpPr txBox="1">
            <a:spLocks noGrp="1"/>
          </p:cNvSpPr>
          <p:nvPr>
            <p:ph type="title" idx="4294967295"/>
          </p:nvPr>
        </p:nvSpPr>
        <p:spPr>
          <a:xfrm>
            <a:off x="736150" y="3871751"/>
            <a:ext cx="1644000" cy="44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000"/>
              <a:t>Modeling Only Topics</a:t>
            </a:r>
            <a:endParaRPr sz="1000"/>
          </a:p>
        </p:txBody>
      </p:sp>
      <p:sp>
        <p:nvSpPr>
          <p:cNvPr id="312" name="Google Shape;312;p29"/>
          <p:cNvSpPr txBox="1">
            <a:spLocks noGrp="1"/>
          </p:cNvSpPr>
          <p:nvPr>
            <p:ph type="subTitle" idx="4294967295"/>
          </p:nvPr>
        </p:nvSpPr>
        <p:spPr>
          <a:xfrm>
            <a:off x="842950" y="4079600"/>
            <a:ext cx="1537200" cy="44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900"/>
              <a:t>Testing modeling with pruned features.</a:t>
            </a:r>
            <a:endParaRPr sz="900"/>
          </a:p>
        </p:txBody>
      </p:sp>
      <p:sp>
        <p:nvSpPr>
          <p:cNvPr id="313" name="Google Shape;313;p29"/>
          <p:cNvSpPr txBox="1">
            <a:spLocks noGrp="1"/>
          </p:cNvSpPr>
          <p:nvPr>
            <p:ph type="title" idx="4294967295"/>
          </p:nvPr>
        </p:nvSpPr>
        <p:spPr>
          <a:xfrm>
            <a:off x="6770388" y="1082026"/>
            <a:ext cx="1644000" cy="44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Modeling Single Topic</a:t>
            </a:r>
            <a:endParaRPr sz="1000"/>
          </a:p>
        </p:txBody>
      </p:sp>
      <p:sp>
        <p:nvSpPr>
          <p:cNvPr id="314" name="Google Shape;314;p29"/>
          <p:cNvSpPr txBox="1">
            <a:spLocks noGrp="1"/>
          </p:cNvSpPr>
          <p:nvPr>
            <p:ph type="subTitle" idx="4294967295"/>
          </p:nvPr>
        </p:nvSpPr>
        <p:spPr>
          <a:xfrm>
            <a:off x="6770388" y="1289875"/>
            <a:ext cx="1537200" cy="44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900"/>
              <a:t>Using only the best distributed topic yielded improved predictions.</a:t>
            </a:r>
            <a:endParaRPr sz="900"/>
          </a:p>
        </p:txBody>
      </p:sp>
      <p:sp>
        <p:nvSpPr>
          <p:cNvPr id="315" name="Google Shape;315;p29"/>
          <p:cNvSpPr txBox="1">
            <a:spLocks noGrp="1"/>
          </p:cNvSpPr>
          <p:nvPr>
            <p:ph type="title" idx="4294967295"/>
          </p:nvPr>
        </p:nvSpPr>
        <p:spPr>
          <a:xfrm>
            <a:off x="789538" y="2009251"/>
            <a:ext cx="1644000" cy="44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Weighting the Classes</a:t>
            </a:r>
            <a:endParaRPr sz="1000"/>
          </a:p>
        </p:txBody>
      </p:sp>
      <p:sp>
        <p:nvSpPr>
          <p:cNvPr id="316" name="Google Shape;316;p29"/>
          <p:cNvSpPr txBox="1">
            <a:spLocks noGrp="1"/>
          </p:cNvSpPr>
          <p:nvPr>
            <p:ph type="subTitle" idx="4294967295"/>
          </p:nvPr>
        </p:nvSpPr>
        <p:spPr>
          <a:xfrm>
            <a:off x="842938" y="2217100"/>
            <a:ext cx="1537200" cy="44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900"/>
              <a:t>Significantly improved model performance in all cases!</a:t>
            </a:r>
            <a:endParaRPr sz="900"/>
          </a:p>
        </p:txBody>
      </p:sp>
      <p:sp>
        <p:nvSpPr>
          <p:cNvPr id="317" name="Google Shape;317;p29"/>
          <p:cNvSpPr txBox="1">
            <a:spLocks noGrp="1"/>
          </p:cNvSpPr>
          <p:nvPr>
            <p:ph type="title" idx="4294967295"/>
          </p:nvPr>
        </p:nvSpPr>
        <p:spPr>
          <a:xfrm>
            <a:off x="6710452" y="2093150"/>
            <a:ext cx="1900200" cy="44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 Text Only Predictions</a:t>
            </a:r>
            <a:endParaRPr sz="1000"/>
          </a:p>
        </p:txBody>
      </p:sp>
      <p:sp>
        <p:nvSpPr>
          <p:cNvPr id="318" name="Google Shape;318;p29"/>
          <p:cNvSpPr txBox="1">
            <a:spLocks noGrp="1"/>
          </p:cNvSpPr>
          <p:nvPr>
            <p:ph type="subTitle" idx="4294967295"/>
          </p:nvPr>
        </p:nvSpPr>
        <p:spPr>
          <a:xfrm>
            <a:off x="6763838" y="2303613"/>
            <a:ext cx="1537200" cy="44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900"/>
              <a:t>The model containing only modified text performed similarly to the top model.</a:t>
            </a:r>
            <a:endParaRPr sz="900"/>
          </a:p>
        </p:txBody>
      </p:sp>
      <p:cxnSp>
        <p:nvCxnSpPr>
          <p:cNvPr id="319" name="Google Shape;319;p29"/>
          <p:cNvCxnSpPr>
            <a:stCxn id="302" idx="0"/>
            <a:endCxn id="320" idx="1"/>
          </p:cNvCxnSpPr>
          <p:nvPr/>
        </p:nvCxnSpPr>
        <p:spPr>
          <a:xfrm rot="-5400000">
            <a:off x="5467800" y="554175"/>
            <a:ext cx="165300" cy="1956900"/>
          </a:xfrm>
          <a:prstGeom prst="bentConnector2">
            <a:avLst/>
          </a:prstGeom>
          <a:noFill/>
          <a:ln w="19050" cap="flat" cmpd="sng">
            <a:solidFill>
              <a:srgbClr val="1C4587"/>
            </a:solidFill>
            <a:prstDash val="solid"/>
            <a:round/>
            <a:headEnd type="none" w="med" len="med"/>
            <a:tailEnd type="oval" w="med" len="med"/>
          </a:ln>
        </p:spPr>
      </p:cxnSp>
      <p:cxnSp>
        <p:nvCxnSpPr>
          <p:cNvPr id="321" name="Google Shape;321;p29"/>
          <p:cNvCxnSpPr>
            <a:stCxn id="303" idx="4"/>
            <a:endCxn id="322" idx="3"/>
          </p:cNvCxnSpPr>
          <p:nvPr/>
        </p:nvCxnSpPr>
        <p:spPr>
          <a:xfrm rot="5400000">
            <a:off x="3510150" y="3174525"/>
            <a:ext cx="166800" cy="1956900"/>
          </a:xfrm>
          <a:prstGeom prst="bentConnector2">
            <a:avLst/>
          </a:prstGeom>
          <a:noFill/>
          <a:ln w="19050" cap="flat" cmpd="sng">
            <a:solidFill>
              <a:srgbClr val="D33B3B"/>
            </a:solidFill>
            <a:prstDash val="solid"/>
            <a:round/>
            <a:headEnd type="none" w="med" len="med"/>
            <a:tailEnd type="oval" w="med" len="med"/>
          </a:ln>
        </p:spPr>
      </p:cxnSp>
      <p:cxnSp>
        <p:nvCxnSpPr>
          <p:cNvPr id="323" name="Google Shape;323;p29"/>
          <p:cNvCxnSpPr>
            <a:stCxn id="324" idx="3"/>
            <a:endCxn id="307" idx="4"/>
          </p:cNvCxnSpPr>
          <p:nvPr/>
        </p:nvCxnSpPr>
        <p:spPr>
          <a:xfrm>
            <a:off x="2615175" y="3329100"/>
            <a:ext cx="1021800" cy="188100"/>
          </a:xfrm>
          <a:prstGeom prst="bentConnector4">
            <a:avLst>
              <a:gd name="adj1" fmla="val 43262"/>
              <a:gd name="adj2" fmla="val 226595"/>
            </a:avLst>
          </a:prstGeom>
          <a:noFill/>
          <a:ln w="19050" cap="flat" cmpd="sng">
            <a:solidFill>
              <a:srgbClr val="D33B3B"/>
            </a:solidFill>
            <a:prstDash val="solid"/>
            <a:round/>
            <a:headEnd type="oval" w="med" len="med"/>
            <a:tailEnd type="none" w="med" len="med"/>
          </a:ln>
        </p:spPr>
      </p:cxnSp>
      <p:cxnSp>
        <p:nvCxnSpPr>
          <p:cNvPr id="325" name="Google Shape;325;p29"/>
          <p:cNvCxnSpPr>
            <a:stCxn id="305" idx="0"/>
            <a:endCxn id="326" idx="3"/>
          </p:cNvCxnSpPr>
          <p:nvPr/>
        </p:nvCxnSpPr>
        <p:spPr>
          <a:xfrm rot="5400000">
            <a:off x="2996775" y="1785900"/>
            <a:ext cx="254400" cy="1017900"/>
          </a:xfrm>
          <a:prstGeom prst="bentConnector4">
            <a:avLst>
              <a:gd name="adj1" fmla="val -93603"/>
              <a:gd name="adj2" fmla="val 56764"/>
            </a:avLst>
          </a:prstGeom>
          <a:noFill/>
          <a:ln w="19050" cap="flat" cmpd="sng">
            <a:solidFill>
              <a:srgbClr val="1C4587"/>
            </a:solidFill>
            <a:prstDash val="solid"/>
            <a:round/>
            <a:headEnd type="none" w="med" len="med"/>
            <a:tailEnd type="oval" w="med" len="med"/>
          </a:ln>
        </p:spPr>
      </p:cxnSp>
      <p:cxnSp>
        <p:nvCxnSpPr>
          <p:cNvPr id="327" name="Google Shape;327;p29"/>
          <p:cNvCxnSpPr>
            <a:stCxn id="304" idx="0"/>
            <a:endCxn id="328" idx="1"/>
          </p:cNvCxnSpPr>
          <p:nvPr/>
        </p:nvCxnSpPr>
        <p:spPr>
          <a:xfrm rot="-5400000" flipH="1">
            <a:off x="5923125" y="1751550"/>
            <a:ext cx="189600" cy="1021800"/>
          </a:xfrm>
          <a:prstGeom prst="bentConnector4">
            <a:avLst>
              <a:gd name="adj1" fmla="val -125593"/>
              <a:gd name="adj2" fmla="val 56738"/>
            </a:avLst>
          </a:prstGeom>
          <a:noFill/>
          <a:ln w="19050" cap="flat" cmpd="sng">
            <a:solidFill>
              <a:schemeClr val="accent2"/>
            </a:solidFill>
            <a:prstDash val="solid"/>
            <a:round/>
            <a:headEnd type="none" w="med" len="med"/>
            <a:tailEnd type="oval" w="med" len="med"/>
          </a:ln>
        </p:spPr>
      </p:cxnSp>
      <p:cxnSp>
        <p:nvCxnSpPr>
          <p:cNvPr id="329" name="Google Shape;329;p29"/>
          <p:cNvCxnSpPr>
            <a:stCxn id="306" idx="4"/>
            <a:endCxn id="330" idx="1"/>
          </p:cNvCxnSpPr>
          <p:nvPr/>
        </p:nvCxnSpPr>
        <p:spPr>
          <a:xfrm rot="-5400000">
            <a:off x="5893575" y="2881800"/>
            <a:ext cx="252900" cy="1017900"/>
          </a:xfrm>
          <a:prstGeom prst="bentConnector4">
            <a:avLst>
              <a:gd name="adj1" fmla="val -94158"/>
              <a:gd name="adj2" fmla="val 56764"/>
            </a:avLst>
          </a:prstGeom>
          <a:noFill/>
          <a:ln w="19050" cap="flat" cmpd="sng">
            <a:solidFill>
              <a:schemeClr val="accent1"/>
            </a:solidFill>
            <a:prstDash val="solid"/>
            <a:round/>
            <a:headEnd type="none" w="med" len="med"/>
            <a:tailEnd type="oval" w="med" len="med"/>
          </a:ln>
        </p:spPr>
      </p:cxnSp>
      <p:sp>
        <p:nvSpPr>
          <p:cNvPr id="331" name="Google Shape;331;p29"/>
          <p:cNvSpPr txBox="1">
            <a:spLocks noGrp="1"/>
          </p:cNvSpPr>
          <p:nvPr>
            <p:ph type="subTitle" idx="4294967295"/>
          </p:nvPr>
        </p:nvSpPr>
        <p:spPr>
          <a:xfrm>
            <a:off x="6770400" y="3317375"/>
            <a:ext cx="988800" cy="44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900"/>
              <a:t>Concern over data loss, </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0"/>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CHOOSING A MODEL</a:t>
            </a:r>
            <a:endParaRPr/>
          </a:p>
        </p:txBody>
      </p:sp>
      <p:graphicFrame>
        <p:nvGraphicFramePr>
          <p:cNvPr id="337" name="Google Shape;337;p30"/>
          <p:cNvGraphicFramePr/>
          <p:nvPr/>
        </p:nvGraphicFramePr>
        <p:xfrm>
          <a:off x="311700" y="1359600"/>
          <a:ext cx="4446300" cy="2917555"/>
        </p:xfrm>
        <a:graphic>
          <a:graphicData uri="http://schemas.openxmlformats.org/drawingml/2006/table">
            <a:tbl>
              <a:tblPr>
                <a:noFill/>
                <a:tableStyleId>{1B925862-38B9-44FD-917A-1EDDDA9AE43B}</a:tableStyleId>
              </a:tblPr>
              <a:tblGrid>
                <a:gridCol w="827375"/>
                <a:gridCol w="447950"/>
                <a:gridCol w="689825"/>
                <a:gridCol w="598550"/>
                <a:gridCol w="653750"/>
                <a:gridCol w="655950"/>
                <a:gridCol w="572900"/>
              </a:tblGrid>
              <a:tr h="437075">
                <a:tc>
                  <a:txBody>
                    <a:bodyPr/>
                    <a:lstStyle/>
                    <a:p>
                      <a:pPr marL="0" lvl="0" indent="0" algn="ctr" rtl="0">
                        <a:spcBef>
                          <a:spcPts val="0"/>
                        </a:spcBef>
                        <a:spcAft>
                          <a:spcPts val="0"/>
                        </a:spcAft>
                        <a:buNone/>
                      </a:pPr>
                      <a:endParaRPr sz="1000">
                        <a:latin typeface="Nunito"/>
                        <a:ea typeface="Nunito"/>
                        <a:cs typeface="Nunito"/>
                        <a:sym typeface="Nunito"/>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rgbClr val="D33B3B"/>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Pass</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Precision</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Recall</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None/>
                      </a:pPr>
                      <a:r>
                        <a:rPr lang="en" sz="700" b="1">
                          <a:solidFill>
                            <a:srgbClr val="FFFFFF"/>
                          </a:solidFill>
                          <a:latin typeface="Poppins"/>
                          <a:ea typeface="Poppins"/>
                          <a:cs typeface="Poppins"/>
                          <a:sym typeface="Poppins"/>
                        </a:rPr>
                        <a:t>Accuracy</a:t>
                      </a:r>
                      <a:endParaRPr sz="7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F1-Score</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AUC</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r>
              <a:tr h="606500">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Naive- Bayes</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a:t>
                      </a:r>
                      <a:endParaRPr sz="1000">
                        <a:latin typeface="Nunito Light"/>
                        <a:ea typeface="Nunito Light"/>
                        <a:cs typeface="Nunito Light"/>
                        <a:sym typeface="Nunito Light"/>
                      </a:endParaRPr>
                    </a:p>
                    <a:p>
                      <a:pPr marL="0" lvl="0" indent="0" algn="ctr" rtl="0">
                        <a:spcBef>
                          <a:spcPts val="0"/>
                        </a:spcBef>
                        <a:spcAft>
                          <a:spcPts val="0"/>
                        </a:spcAft>
                        <a:buNone/>
                      </a:pPr>
                      <a:r>
                        <a:rPr lang="en" sz="1000" b="1">
                          <a:latin typeface="Nunito"/>
                          <a:ea typeface="Nunito"/>
                          <a:cs typeface="Nunito"/>
                          <a:sym typeface="Nunito"/>
                        </a:rPr>
                        <a:t>1</a:t>
                      </a:r>
                      <a:endParaRPr sz="1000" b="1">
                        <a:latin typeface="Nunito"/>
                        <a:ea typeface="Nunito"/>
                        <a:cs typeface="Nunito"/>
                        <a:sym typeface="Nunito"/>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0.92</a:t>
                      </a:r>
                      <a:endParaRPr sz="1000">
                        <a:latin typeface="Nunito Light"/>
                        <a:ea typeface="Nunito Light"/>
                        <a:cs typeface="Nunito Light"/>
                        <a:sym typeface="Nunito Light"/>
                      </a:endParaRPr>
                    </a:p>
                    <a:p>
                      <a:pPr marL="0" lvl="0" indent="0" algn="ctr" rtl="0">
                        <a:spcBef>
                          <a:spcPts val="0"/>
                        </a:spcBef>
                        <a:spcAft>
                          <a:spcPts val="0"/>
                        </a:spcAft>
                        <a:buNone/>
                      </a:pPr>
                      <a:r>
                        <a:rPr lang="en" sz="1000">
                          <a:latin typeface="Nunito Light"/>
                          <a:ea typeface="Nunito Light"/>
                          <a:cs typeface="Nunito Light"/>
                          <a:sym typeface="Nunito Light"/>
                        </a:rPr>
                        <a:t>0.72</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1.00</a:t>
                      </a:r>
                      <a:endParaRPr sz="1000">
                        <a:latin typeface="Nunito Light"/>
                        <a:ea typeface="Nunito Light"/>
                        <a:cs typeface="Nunito Light"/>
                        <a:sym typeface="Nunito Light"/>
                      </a:endParaRPr>
                    </a:p>
                    <a:p>
                      <a:pPr marL="0" lvl="0" indent="0" algn="ctr" rtl="0">
                        <a:spcBef>
                          <a:spcPts val="0"/>
                        </a:spcBef>
                        <a:spcAft>
                          <a:spcPts val="0"/>
                        </a:spcAft>
                        <a:buNone/>
                      </a:pPr>
                      <a:r>
                        <a:rPr lang="en" sz="1000" b="1">
                          <a:latin typeface="Nunito"/>
                          <a:ea typeface="Nunito"/>
                          <a:cs typeface="Nunito"/>
                          <a:sym typeface="Nunito"/>
                        </a:rPr>
                        <a:t>0.07</a:t>
                      </a:r>
                      <a:endParaRPr sz="1000" b="1">
                        <a:latin typeface="Nunito"/>
                        <a:ea typeface="Nunito"/>
                        <a:cs typeface="Nunito"/>
                        <a:sym typeface="Nunito"/>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0.92</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0.96</a:t>
                      </a:r>
                      <a:endParaRPr sz="1000">
                        <a:latin typeface="Nunito Light"/>
                        <a:ea typeface="Nunito Light"/>
                        <a:cs typeface="Nunito Light"/>
                        <a:sym typeface="Nunito Light"/>
                      </a:endParaRPr>
                    </a:p>
                    <a:p>
                      <a:pPr marL="0" lvl="0" indent="0" algn="ctr" rtl="0">
                        <a:spcBef>
                          <a:spcPts val="0"/>
                        </a:spcBef>
                        <a:spcAft>
                          <a:spcPts val="0"/>
                        </a:spcAft>
                        <a:buNone/>
                      </a:pPr>
                      <a:r>
                        <a:rPr lang="en" sz="1000">
                          <a:latin typeface="Nunito Light"/>
                          <a:ea typeface="Nunito Light"/>
                          <a:cs typeface="Nunito Light"/>
                          <a:sym typeface="Nunito Light"/>
                        </a:rPr>
                        <a:t>0.13</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0.53</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r>
              <a:tr h="618175">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Logistic Regression</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Nunito Light"/>
                          <a:ea typeface="Nunito Light"/>
                          <a:cs typeface="Nunito Light"/>
                          <a:sym typeface="Nunito Light"/>
                        </a:rPr>
                        <a:t>0</a:t>
                      </a:r>
                      <a:endParaRPr sz="1000">
                        <a:solidFill>
                          <a:schemeClr val="dk1"/>
                        </a:solidFill>
                        <a:latin typeface="Nunito Light"/>
                        <a:ea typeface="Nunito Light"/>
                        <a:cs typeface="Nunito Light"/>
                        <a:sym typeface="Nunito Light"/>
                      </a:endParaRPr>
                    </a:p>
                    <a:p>
                      <a:pPr marL="0" lvl="0" indent="0" algn="ctr" rtl="0">
                        <a:spcBef>
                          <a:spcPts val="0"/>
                        </a:spcBef>
                        <a:spcAft>
                          <a:spcPts val="0"/>
                        </a:spcAft>
                        <a:buClr>
                          <a:schemeClr val="dk1"/>
                        </a:buClr>
                        <a:buSzPts val="1100"/>
                        <a:buFont typeface="Arial"/>
                        <a:buNone/>
                      </a:pPr>
                      <a:r>
                        <a:rPr lang="en" sz="1000" b="1">
                          <a:solidFill>
                            <a:schemeClr val="dk1"/>
                          </a:solidFill>
                          <a:latin typeface="Nunito"/>
                          <a:ea typeface="Nunito"/>
                          <a:cs typeface="Nunito"/>
                          <a:sym typeface="Nunito"/>
                        </a:rPr>
                        <a:t>1</a:t>
                      </a:r>
                      <a:endParaRPr sz="1000" b="1">
                        <a:latin typeface="Nunito"/>
                        <a:ea typeface="Nunito"/>
                        <a:cs typeface="Nunito"/>
                        <a:sym typeface="Nunito"/>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0.96</a:t>
                      </a:r>
                      <a:endParaRPr sz="1000">
                        <a:latin typeface="Nunito Light"/>
                        <a:ea typeface="Nunito Light"/>
                        <a:cs typeface="Nunito Light"/>
                        <a:sym typeface="Nunito Light"/>
                      </a:endParaRPr>
                    </a:p>
                    <a:p>
                      <a:pPr marL="0" lvl="0" indent="0" algn="ctr" rtl="0">
                        <a:spcBef>
                          <a:spcPts val="0"/>
                        </a:spcBef>
                        <a:spcAft>
                          <a:spcPts val="0"/>
                        </a:spcAft>
                        <a:buNone/>
                      </a:pPr>
                      <a:r>
                        <a:rPr lang="en" sz="1000">
                          <a:latin typeface="Nunito Light"/>
                          <a:ea typeface="Nunito Light"/>
                          <a:cs typeface="Nunito Light"/>
                          <a:sym typeface="Nunito Light"/>
                        </a:rPr>
                        <a:t>0.19</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0.72</a:t>
                      </a:r>
                      <a:endParaRPr sz="1000">
                        <a:latin typeface="Nunito Light"/>
                        <a:ea typeface="Nunito Light"/>
                        <a:cs typeface="Nunito Light"/>
                        <a:sym typeface="Nunito Light"/>
                      </a:endParaRPr>
                    </a:p>
                    <a:p>
                      <a:pPr marL="0" lvl="0" indent="0" algn="ctr" rtl="0">
                        <a:spcBef>
                          <a:spcPts val="0"/>
                        </a:spcBef>
                        <a:spcAft>
                          <a:spcPts val="0"/>
                        </a:spcAft>
                        <a:buNone/>
                      </a:pPr>
                      <a:r>
                        <a:rPr lang="en" sz="1000" b="1">
                          <a:latin typeface="Nunito"/>
                          <a:ea typeface="Nunito"/>
                          <a:cs typeface="Nunito"/>
                          <a:sym typeface="Nunito"/>
                        </a:rPr>
                        <a:t>0.70</a:t>
                      </a:r>
                      <a:endParaRPr sz="1000" b="1">
                        <a:latin typeface="Nunito"/>
                        <a:ea typeface="Nunito"/>
                        <a:cs typeface="Nunito"/>
                        <a:sym typeface="Nunito"/>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0.72</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0.72</a:t>
                      </a:r>
                      <a:endParaRPr sz="1000">
                        <a:latin typeface="Nunito Light"/>
                        <a:ea typeface="Nunito Light"/>
                        <a:cs typeface="Nunito Light"/>
                        <a:sym typeface="Nunito Light"/>
                      </a:endParaRPr>
                    </a:p>
                    <a:p>
                      <a:pPr marL="0" lvl="0" indent="0" algn="ctr" rtl="0">
                        <a:spcBef>
                          <a:spcPts val="0"/>
                        </a:spcBef>
                        <a:spcAft>
                          <a:spcPts val="0"/>
                        </a:spcAft>
                        <a:buNone/>
                      </a:pPr>
                      <a:r>
                        <a:rPr lang="en" sz="1000">
                          <a:latin typeface="Nunito Light"/>
                          <a:ea typeface="Nunito Light"/>
                          <a:cs typeface="Nunito Light"/>
                          <a:sym typeface="Nunito Light"/>
                        </a:rPr>
                        <a:t>0.30</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0.79</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r>
              <a:tr h="580525">
                <a:tc>
                  <a:txBody>
                    <a:bodyPr/>
                    <a:lstStyle/>
                    <a:p>
                      <a:pPr marL="0" lvl="0" indent="0" algn="ctr" rtl="0">
                        <a:spcBef>
                          <a:spcPts val="0"/>
                        </a:spcBef>
                        <a:spcAft>
                          <a:spcPts val="0"/>
                        </a:spcAft>
                        <a:buClr>
                          <a:schemeClr val="dk1"/>
                        </a:buClr>
                        <a:buSzPts val="1100"/>
                        <a:buFont typeface="Arial"/>
                        <a:buNone/>
                      </a:pPr>
                      <a:r>
                        <a:rPr lang="en" sz="800" b="1">
                          <a:solidFill>
                            <a:schemeClr val="lt1"/>
                          </a:solidFill>
                          <a:latin typeface="Poppins"/>
                          <a:ea typeface="Poppins"/>
                          <a:cs typeface="Poppins"/>
                          <a:sym typeface="Poppins"/>
                        </a:rPr>
                        <a:t>Stochastic Gradient Descent (loss=log)</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Nunito Light"/>
                          <a:ea typeface="Nunito Light"/>
                          <a:cs typeface="Nunito Light"/>
                          <a:sym typeface="Nunito Light"/>
                        </a:rPr>
                        <a:t>0</a:t>
                      </a:r>
                      <a:endParaRPr sz="1000">
                        <a:solidFill>
                          <a:schemeClr val="dk1"/>
                        </a:solidFill>
                        <a:latin typeface="Nunito Light"/>
                        <a:ea typeface="Nunito Light"/>
                        <a:cs typeface="Nunito Light"/>
                        <a:sym typeface="Nunito Light"/>
                      </a:endParaRPr>
                    </a:p>
                    <a:p>
                      <a:pPr marL="0" lvl="0" indent="0" algn="ctr" rtl="0">
                        <a:spcBef>
                          <a:spcPts val="0"/>
                        </a:spcBef>
                        <a:spcAft>
                          <a:spcPts val="0"/>
                        </a:spcAft>
                        <a:buClr>
                          <a:schemeClr val="dk1"/>
                        </a:buClr>
                        <a:buSzPts val="1100"/>
                        <a:buFont typeface="Arial"/>
                        <a:buNone/>
                      </a:pPr>
                      <a:r>
                        <a:rPr lang="en" sz="1000" b="1">
                          <a:solidFill>
                            <a:schemeClr val="dk1"/>
                          </a:solidFill>
                          <a:latin typeface="Nunito"/>
                          <a:ea typeface="Nunito"/>
                          <a:cs typeface="Nunito"/>
                          <a:sym typeface="Nunito"/>
                        </a:rPr>
                        <a:t>1</a:t>
                      </a:r>
                      <a:endParaRPr sz="1000" b="1">
                        <a:latin typeface="Nunito"/>
                        <a:ea typeface="Nunito"/>
                        <a:cs typeface="Nunito"/>
                        <a:sym typeface="Nunito"/>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0.96</a:t>
                      </a:r>
                      <a:endParaRPr sz="1000">
                        <a:latin typeface="Nunito Light"/>
                        <a:ea typeface="Nunito Light"/>
                        <a:cs typeface="Nunito Light"/>
                        <a:sym typeface="Nunito Light"/>
                      </a:endParaRPr>
                    </a:p>
                    <a:p>
                      <a:pPr marL="0" lvl="0" indent="0" algn="ctr" rtl="0">
                        <a:spcBef>
                          <a:spcPts val="0"/>
                        </a:spcBef>
                        <a:spcAft>
                          <a:spcPts val="0"/>
                        </a:spcAft>
                        <a:buNone/>
                      </a:pPr>
                      <a:r>
                        <a:rPr lang="en" sz="1000">
                          <a:latin typeface="Nunito Light"/>
                          <a:ea typeface="Nunito Light"/>
                          <a:cs typeface="Nunito Light"/>
                          <a:sym typeface="Nunito Light"/>
                        </a:rPr>
                        <a:t>0.21</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0.78</a:t>
                      </a:r>
                      <a:endParaRPr sz="1000">
                        <a:latin typeface="Nunito Light"/>
                        <a:ea typeface="Nunito Light"/>
                        <a:cs typeface="Nunito Light"/>
                        <a:sym typeface="Nunito Light"/>
                      </a:endParaRPr>
                    </a:p>
                    <a:p>
                      <a:pPr marL="0" lvl="0" indent="0" algn="ctr" rtl="0">
                        <a:spcBef>
                          <a:spcPts val="0"/>
                        </a:spcBef>
                        <a:spcAft>
                          <a:spcPts val="0"/>
                        </a:spcAft>
                        <a:buNone/>
                      </a:pPr>
                      <a:r>
                        <a:rPr lang="en" sz="1000" b="1">
                          <a:latin typeface="Nunito"/>
                          <a:ea typeface="Nunito"/>
                          <a:cs typeface="Nunito"/>
                          <a:sym typeface="Nunito"/>
                        </a:rPr>
                        <a:t>0.62</a:t>
                      </a:r>
                      <a:endParaRPr sz="1000" b="1">
                        <a:latin typeface="Nunito"/>
                        <a:ea typeface="Nunito"/>
                        <a:cs typeface="Nunito"/>
                        <a:sym typeface="Nunito"/>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0.77</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0.86</a:t>
                      </a:r>
                      <a:endParaRPr sz="1000">
                        <a:latin typeface="Nunito Light"/>
                        <a:ea typeface="Nunito Light"/>
                        <a:cs typeface="Nunito Light"/>
                        <a:sym typeface="Nunito Light"/>
                      </a:endParaRPr>
                    </a:p>
                    <a:p>
                      <a:pPr marL="0" lvl="0" indent="0" algn="ctr" rtl="0">
                        <a:spcBef>
                          <a:spcPts val="0"/>
                        </a:spcBef>
                        <a:spcAft>
                          <a:spcPts val="0"/>
                        </a:spcAft>
                        <a:buNone/>
                      </a:pPr>
                      <a:r>
                        <a:rPr lang="en" sz="1000">
                          <a:latin typeface="Nunito Light"/>
                          <a:ea typeface="Nunito Light"/>
                          <a:cs typeface="Nunito Light"/>
                          <a:sym typeface="Nunito Light"/>
                        </a:rPr>
                        <a:t>0.31</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0.80</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r>
              <a:tr h="585275">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Random Forest</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Nunito Light"/>
                          <a:ea typeface="Nunito Light"/>
                          <a:cs typeface="Nunito Light"/>
                          <a:sym typeface="Nunito Light"/>
                        </a:rPr>
                        <a:t>0</a:t>
                      </a:r>
                      <a:endParaRPr sz="1000">
                        <a:solidFill>
                          <a:schemeClr val="dk1"/>
                        </a:solidFill>
                        <a:latin typeface="Nunito Light"/>
                        <a:ea typeface="Nunito Light"/>
                        <a:cs typeface="Nunito Light"/>
                        <a:sym typeface="Nunito Light"/>
                      </a:endParaRPr>
                    </a:p>
                    <a:p>
                      <a:pPr marL="0" lvl="0" indent="0" algn="ctr" rtl="0">
                        <a:spcBef>
                          <a:spcPts val="0"/>
                        </a:spcBef>
                        <a:spcAft>
                          <a:spcPts val="0"/>
                        </a:spcAft>
                        <a:buClr>
                          <a:schemeClr val="dk1"/>
                        </a:buClr>
                        <a:buSzPts val="1100"/>
                        <a:buFont typeface="Arial"/>
                        <a:buNone/>
                      </a:pPr>
                      <a:r>
                        <a:rPr lang="en" sz="1000" b="1">
                          <a:solidFill>
                            <a:schemeClr val="dk1"/>
                          </a:solidFill>
                          <a:latin typeface="Nunito"/>
                          <a:ea typeface="Nunito"/>
                          <a:cs typeface="Nunito"/>
                          <a:sym typeface="Nunito"/>
                        </a:rPr>
                        <a:t>1</a:t>
                      </a:r>
                      <a:endParaRPr sz="1000" b="1">
                        <a:latin typeface="Nunito"/>
                        <a:ea typeface="Nunito"/>
                        <a:cs typeface="Nunito"/>
                        <a:sym typeface="Nunito"/>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0.94</a:t>
                      </a:r>
                      <a:endParaRPr sz="1000">
                        <a:latin typeface="Nunito Light"/>
                        <a:ea typeface="Nunito Light"/>
                        <a:cs typeface="Nunito Light"/>
                        <a:sym typeface="Nunito Light"/>
                      </a:endParaRPr>
                    </a:p>
                    <a:p>
                      <a:pPr marL="0" lvl="0" indent="0" algn="ctr" rtl="0">
                        <a:spcBef>
                          <a:spcPts val="0"/>
                        </a:spcBef>
                        <a:spcAft>
                          <a:spcPts val="0"/>
                        </a:spcAft>
                        <a:buNone/>
                      </a:pPr>
                      <a:r>
                        <a:rPr lang="en" sz="1000">
                          <a:latin typeface="Nunito Light"/>
                          <a:ea typeface="Nunito Light"/>
                          <a:cs typeface="Nunito Light"/>
                          <a:sym typeface="Nunito Light"/>
                        </a:rPr>
                        <a:t>0.78</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0.99</a:t>
                      </a:r>
                      <a:endParaRPr sz="1000">
                        <a:latin typeface="Nunito Light"/>
                        <a:ea typeface="Nunito Light"/>
                        <a:cs typeface="Nunito Light"/>
                        <a:sym typeface="Nunito Light"/>
                      </a:endParaRPr>
                    </a:p>
                    <a:p>
                      <a:pPr marL="0" lvl="0" indent="0" algn="ctr" rtl="0">
                        <a:spcBef>
                          <a:spcPts val="0"/>
                        </a:spcBef>
                        <a:spcAft>
                          <a:spcPts val="0"/>
                        </a:spcAft>
                        <a:buNone/>
                      </a:pPr>
                      <a:r>
                        <a:rPr lang="en" sz="1000" b="1">
                          <a:latin typeface="Nunito"/>
                          <a:ea typeface="Nunito"/>
                          <a:cs typeface="Nunito"/>
                          <a:sym typeface="Nunito"/>
                        </a:rPr>
                        <a:t>0.28</a:t>
                      </a:r>
                      <a:endParaRPr sz="1000" b="1">
                        <a:latin typeface="Nunito"/>
                        <a:ea typeface="Nunito"/>
                        <a:cs typeface="Nunito"/>
                        <a:sym typeface="Nunito"/>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0.93</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0.96</a:t>
                      </a:r>
                      <a:endParaRPr sz="1000">
                        <a:latin typeface="Nunito Light"/>
                        <a:ea typeface="Nunito Light"/>
                        <a:cs typeface="Nunito Light"/>
                        <a:sym typeface="Nunito Light"/>
                      </a:endParaRPr>
                    </a:p>
                    <a:p>
                      <a:pPr marL="0" lvl="0" indent="0" algn="ctr" rtl="0">
                        <a:spcBef>
                          <a:spcPts val="0"/>
                        </a:spcBef>
                        <a:spcAft>
                          <a:spcPts val="0"/>
                        </a:spcAft>
                        <a:buNone/>
                      </a:pPr>
                      <a:r>
                        <a:rPr lang="en" sz="1000">
                          <a:latin typeface="Nunito Light"/>
                          <a:ea typeface="Nunito Light"/>
                          <a:cs typeface="Nunito Light"/>
                          <a:sym typeface="Nunito Light"/>
                        </a:rPr>
                        <a:t>0.41</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0.64</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r>
            </a:tbl>
          </a:graphicData>
        </a:graphic>
      </p:graphicFrame>
      <p:cxnSp>
        <p:nvCxnSpPr>
          <p:cNvPr id="338" name="Google Shape;338;p30"/>
          <p:cNvCxnSpPr/>
          <p:nvPr/>
        </p:nvCxnSpPr>
        <p:spPr>
          <a:xfrm flipH="1">
            <a:off x="5105100" y="1121025"/>
            <a:ext cx="300" cy="3548400"/>
          </a:xfrm>
          <a:prstGeom prst="straightConnector1">
            <a:avLst/>
          </a:prstGeom>
          <a:noFill/>
          <a:ln w="38100" cap="flat" cmpd="sng">
            <a:solidFill>
              <a:srgbClr val="EFEFEF"/>
            </a:solidFill>
            <a:prstDash val="solid"/>
            <a:round/>
            <a:headEnd type="none" w="med" len="med"/>
            <a:tailEnd type="none" w="med" len="med"/>
          </a:ln>
        </p:spPr>
      </p:cxnSp>
      <p:sp>
        <p:nvSpPr>
          <p:cNvPr id="339" name="Google Shape;339;p30"/>
          <p:cNvSpPr txBox="1">
            <a:spLocks noGrp="1"/>
          </p:cNvSpPr>
          <p:nvPr>
            <p:ph type="title" idx="4294967295"/>
          </p:nvPr>
        </p:nvSpPr>
        <p:spPr>
          <a:xfrm>
            <a:off x="1971763" y="83682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000000"/>
                </a:solidFill>
              </a:rPr>
              <a:t>COMPARING MODELS</a:t>
            </a:r>
            <a:endParaRPr sz="1000">
              <a:solidFill>
                <a:srgbClr val="000000"/>
              </a:solidFill>
            </a:endParaRPr>
          </a:p>
        </p:txBody>
      </p:sp>
      <p:sp>
        <p:nvSpPr>
          <p:cNvPr id="340" name="Google Shape;340;p30"/>
          <p:cNvSpPr txBox="1">
            <a:spLocks noGrp="1"/>
          </p:cNvSpPr>
          <p:nvPr>
            <p:ph type="title" idx="4294967295"/>
          </p:nvPr>
        </p:nvSpPr>
        <p:spPr>
          <a:xfrm>
            <a:off x="6271449" y="122732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000000"/>
                </a:solidFill>
              </a:rPr>
              <a:t>Feature Engineering</a:t>
            </a:r>
            <a:endParaRPr sz="1000">
              <a:solidFill>
                <a:srgbClr val="000000"/>
              </a:solidFill>
            </a:endParaRPr>
          </a:p>
        </p:txBody>
      </p:sp>
      <p:sp>
        <p:nvSpPr>
          <p:cNvPr id="341" name="Google Shape;341;p30"/>
          <p:cNvSpPr txBox="1">
            <a:spLocks noGrp="1"/>
          </p:cNvSpPr>
          <p:nvPr>
            <p:ph type="subTitle" idx="4294967295"/>
          </p:nvPr>
        </p:nvSpPr>
        <p:spPr>
          <a:xfrm>
            <a:off x="1587021" y="4520250"/>
            <a:ext cx="24135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sz="900">
                <a:solidFill>
                  <a:schemeClr val="dk1"/>
                </a:solidFill>
              </a:rPr>
              <a:t>Modeling focused on recall because of the significant class imbalance in bill passage. </a:t>
            </a:r>
            <a:endParaRPr sz="900"/>
          </a:p>
        </p:txBody>
      </p:sp>
      <p:sp>
        <p:nvSpPr>
          <p:cNvPr id="342" name="Google Shape;342;p30"/>
          <p:cNvSpPr txBox="1"/>
          <p:nvPr/>
        </p:nvSpPr>
        <p:spPr>
          <a:xfrm>
            <a:off x="5857375" y="1974150"/>
            <a:ext cx="3058800" cy="19095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Nunito Light"/>
              <a:buChar char="●"/>
            </a:pPr>
            <a:r>
              <a:rPr lang="en" sz="1200">
                <a:latin typeface="Nunito Light"/>
                <a:ea typeface="Nunito Light"/>
                <a:cs typeface="Nunito Light"/>
                <a:sym typeface="Nunito Light"/>
              </a:rPr>
              <a:t>Engineered Sparse Features</a:t>
            </a:r>
            <a:endParaRPr sz="1200">
              <a:latin typeface="Nunito Light"/>
              <a:ea typeface="Nunito Light"/>
              <a:cs typeface="Nunito Light"/>
              <a:sym typeface="Nunito Light"/>
            </a:endParaRPr>
          </a:p>
          <a:p>
            <a:pPr marL="0" lvl="0" indent="0" algn="l" rtl="0">
              <a:spcBef>
                <a:spcPts val="0"/>
              </a:spcBef>
              <a:spcAft>
                <a:spcPts val="0"/>
              </a:spcAft>
              <a:buNone/>
            </a:pPr>
            <a:endParaRPr sz="1200">
              <a:latin typeface="Nunito Light"/>
              <a:ea typeface="Nunito Light"/>
              <a:cs typeface="Nunito Light"/>
              <a:sym typeface="Nunito Light"/>
            </a:endParaRPr>
          </a:p>
          <a:p>
            <a:pPr marL="457200" lvl="0" indent="-304800" algn="l" rtl="0">
              <a:spcBef>
                <a:spcPts val="0"/>
              </a:spcBef>
              <a:spcAft>
                <a:spcPts val="0"/>
              </a:spcAft>
              <a:buSzPts val="1200"/>
              <a:buFont typeface="Nunito Light"/>
              <a:buChar char="●"/>
            </a:pPr>
            <a:r>
              <a:rPr lang="en" sz="1200">
                <a:latin typeface="Nunito Light"/>
                <a:ea typeface="Nunito Light"/>
                <a:cs typeface="Nunito Light"/>
                <a:sym typeface="Nunito Light"/>
              </a:rPr>
              <a:t>One Hot Encoded Categorical</a:t>
            </a:r>
            <a:endParaRPr sz="1200">
              <a:latin typeface="Nunito Light"/>
              <a:ea typeface="Nunito Light"/>
              <a:cs typeface="Nunito Light"/>
              <a:sym typeface="Nunito Light"/>
            </a:endParaRPr>
          </a:p>
          <a:p>
            <a:pPr marL="0" lvl="0" indent="0" algn="l" rtl="0">
              <a:spcBef>
                <a:spcPts val="0"/>
              </a:spcBef>
              <a:spcAft>
                <a:spcPts val="0"/>
              </a:spcAft>
              <a:buNone/>
            </a:pPr>
            <a:endParaRPr sz="1200">
              <a:latin typeface="Nunito Light"/>
              <a:ea typeface="Nunito Light"/>
              <a:cs typeface="Nunito Light"/>
              <a:sym typeface="Nunito Light"/>
            </a:endParaRPr>
          </a:p>
          <a:p>
            <a:pPr marL="457200" lvl="0" indent="-304800" algn="l" rtl="0">
              <a:spcBef>
                <a:spcPts val="0"/>
              </a:spcBef>
              <a:spcAft>
                <a:spcPts val="0"/>
              </a:spcAft>
              <a:buSzPts val="1200"/>
              <a:buFont typeface="Nunito Light"/>
              <a:buChar char="●"/>
            </a:pPr>
            <a:r>
              <a:rPr lang="en" sz="1200">
                <a:latin typeface="Nunito Light"/>
                <a:ea typeface="Nunito Light"/>
                <a:cs typeface="Nunito Light"/>
                <a:sym typeface="Nunito Light"/>
              </a:rPr>
              <a:t>Scaled Numeric</a:t>
            </a:r>
            <a:endParaRPr sz="1200">
              <a:latin typeface="Nunito Light"/>
              <a:ea typeface="Nunito Light"/>
              <a:cs typeface="Nunito Light"/>
              <a:sym typeface="Nunito Light"/>
            </a:endParaRPr>
          </a:p>
          <a:p>
            <a:pPr marL="0" lvl="0" indent="0" algn="l" rtl="0">
              <a:spcBef>
                <a:spcPts val="0"/>
              </a:spcBef>
              <a:spcAft>
                <a:spcPts val="0"/>
              </a:spcAft>
              <a:buNone/>
            </a:pPr>
            <a:endParaRPr sz="1200">
              <a:latin typeface="Nunito Light"/>
              <a:ea typeface="Nunito Light"/>
              <a:cs typeface="Nunito Light"/>
              <a:sym typeface="Nunito Light"/>
            </a:endParaRPr>
          </a:p>
          <a:p>
            <a:pPr marL="457200" lvl="0" indent="-304800" algn="l" rtl="0">
              <a:spcBef>
                <a:spcPts val="0"/>
              </a:spcBef>
              <a:spcAft>
                <a:spcPts val="0"/>
              </a:spcAft>
              <a:buSzPts val="1200"/>
              <a:buFont typeface="Nunito Light"/>
              <a:buChar char="●"/>
            </a:pPr>
            <a:r>
              <a:rPr lang="en" sz="1200">
                <a:latin typeface="Nunito Light"/>
                <a:ea typeface="Nunito Light"/>
                <a:cs typeface="Nunito Light"/>
                <a:sym typeface="Nunito Light"/>
              </a:rPr>
              <a:t>Chose models which allowed balanced class weights</a:t>
            </a:r>
            <a:endParaRPr sz="1200">
              <a:latin typeface="Nunito Light"/>
              <a:ea typeface="Nunito Light"/>
              <a:cs typeface="Nunito Light"/>
              <a:sym typeface="Nuni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1"/>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 MODEL</a:t>
            </a:r>
            <a:endParaRPr/>
          </a:p>
        </p:txBody>
      </p:sp>
      <p:graphicFrame>
        <p:nvGraphicFramePr>
          <p:cNvPr id="348" name="Google Shape;348;p31"/>
          <p:cNvGraphicFramePr/>
          <p:nvPr/>
        </p:nvGraphicFramePr>
        <p:xfrm>
          <a:off x="178775" y="2076038"/>
          <a:ext cx="4582900" cy="957625"/>
        </p:xfrm>
        <a:graphic>
          <a:graphicData uri="http://schemas.openxmlformats.org/drawingml/2006/table">
            <a:tbl>
              <a:tblPr>
                <a:noFill/>
                <a:tableStyleId>{1B925862-38B9-44FD-917A-1EDDDA9AE43B}</a:tableStyleId>
              </a:tblPr>
              <a:tblGrid>
                <a:gridCol w="806675"/>
                <a:gridCol w="619725"/>
                <a:gridCol w="695675"/>
                <a:gridCol w="604950"/>
                <a:gridCol w="666875"/>
                <a:gridCol w="658450"/>
                <a:gridCol w="530550"/>
              </a:tblGrid>
              <a:tr h="437075">
                <a:tc>
                  <a:txBody>
                    <a:bodyPr/>
                    <a:lstStyle/>
                    <a:p>
                      <a:pPr marL="0" lvl="0" indent="0" algn="ctr" rtl="0">
                        <a:spcBef>
                          <a:spcPts val="0"/>
                        </a:spcBef>
                        <a:spcAft>
                          <a:spcPts val="0"/>
                        </a:spcAft>
                        <a:buNone/>
                      </a:pPr>
                      <a:endParaRPr sz="1000">
                        <a:latin typeface="Nunito"/>
                        <a:ea typeface="Nunito"/>
                        <a:cs typeface="Nunito"/>
                        <a:sym typeface="Nunito"/>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rgbClr val="D33B3B"/>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Passed</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Precision</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Recall</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None/>
                      </a:pPr>
                      <a:r>
                        <a:rPr lang="en" sz="700" b="1">
                          <a:solidFill>
                            <a:srgbClr val="FFFFFF"/>
                          </a:solidFill>
                          <a:latin typeface="Poppins"/>
                          <a:ea typeface="Poppins"/>
                          <a:cs typeface="Poppins"/>
                          <a:sym typeface="Poppins"/>
                        </a:rPr>
                        <a:t>Accuracy</a:t>
                      </a:r>
                      <a:endParaRPr sz="7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F1-Score</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AUC</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r>
              <a:tr h="520550">
                <a:tc>
                  <a:txBody>
                    <a:bodyPr/>
                    <a:lstStyle/>
                    <a:p>
                      <a:pPr marL="0" lvl="0" indent="0" algn="ctr" rtl="0">
                        <a:spcBef>
                          <a:spcPts val="0"/>
                        </a:spcBef>
                        <a:spcAft>
                          <a:spcPts val="0"/>
                        </a:spcAft>
                        <a:buNone/>
                      </a:pPr>
                      <a:r>
                        <a:rPr lang="en" sz="800" b="1">
                          <a:solidFill>
                            <a:srgbClr val="FFFFFF"/>
                          </a:solidFill>
                          <a:latin typeface="Poppins"/>
                          <a:ea typeface="Poppins"/>
                          <a:cs typeface="Poppins"/>
                          <a:sym typeface="Poppins"/>
                        </a:rPr>
                        <a:t>Logistic Regression</a:t>
                      </a:r>
                      <a:endParaRPr sz="800" b="1">
                        <a:solidFill>
                          <a:srgbClr val="FFFFFF"/>
                        </a:solidFill>
                        <a:latin typeface="Poppins"/>
                        <a:ea typeface="Poppins"/>
                        <a:cs typeface="Poppins"/>
                        <a:sym typeface="Poppins"/>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D33B3B"/>
                    </a:solidFill>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a:t>
                      </a:r>
                      <a:endParaRPr sz="1000">
                        <a:latin typeface="Nunito Light"/>
                        <a:ea typeface="Nunito Light"/>
                        <a:cs typeface="Nunito Light"/>
                        <a:sym typeface="Nunito Light"/>
                      </a:endParaRPr>
                    </a:p>
                    <a:p>
                      <a:pPr marL="0" lvl="0" indent="0" algn="ctr" rtl="0">
                        <a:spcBef>
                          <a:spcPts val="0"/>
                        </a:spcBef>
                        <a:spcAft>
                          <a:spcPts val="0"/>
                        </a:spcAft>
                        <a:buNone/>
                      </a:pPr>
                      <a:r>
                        <a:rPr lang="en" sz="1000" b="1">
                          <a:latin typeface="Nunito"/>
                          <a:ea typeface="Nunito"/>
                          <a:cs typeface="Nunito"/>
                          <a:sym typeface="Nunito"/>
                        </a:rPr>
                        <a:t>1</a:t>
                      </a:r>
                      <a:endParaRPr sz="1000" b="1">
                        <a:latin typeface="Nunito"/>
                        <a:ea typeface="Nunito"/>
                        <a:cs typeface="Nunito"/>
                        <a:sym typeface="Nunito"/>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0.96</a:t>
                      </a:r>
                      <a:endParaRPr sz="1000">
                        <a:latin typeface="Nunito Light"/>
                        <a:ea typeface="Nunito Light"/>
                        <a:cs typeface="Nunito Light"/>
                        <a:sym typeface="Nunito Light"/>
                      </a:endParaRPr>
                    </a:p>
                    <a:p>
                      <a:pPr marL="0" lvl="0" indent="0" algn="ctr" rtl="0">
                        <a:spcBef>
                          <a:spcPts val="0"/>
                        </a:spcBef>
                        <a:spcAft>
                          <a:spcPts val="0"/>
                        </a:spcAft>
                        <a:buNone/>
                      </a:pPr>
                      <a:r>
                        <a:rPr lang="en" sz="1000">
                          <a:latin typeface="Nunito Light"/>
                          <a:ea typeface="Nunito Light"/>
                          <a:cs typeface="Nunito Light"/>
                          <a:sym typeface="Nunito Light"/>
                        </a:rPr>
                        <a:t>0.19</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0.72</a:t>
                      </a:r>
                      <a:endParaRPr sz="1000">
                        <a:latin typeface="Nunito Light"/>
                        <a:ea typeface="Nunito Light"/>
                        <a:cs typeface="Nunito Light"/>
                        <a:sym typeface="Nunito Light"/>
                      </a:endParaRPr>
                    </a:p>
                    <a:p>
                      <a:pPr marL="0" lvl="0" indent="0" algn="ctr" rtl="0">
                        <a:spcBef>
                          <a:spcPts val="0"/>
                        </a:spcBef>
                        <a:spcAft>
                          <a:spcPts val="0"/>
                        </a:spcAft>
                        <a:buNone/>
                      </a:pPr>
                      <a:r>
                        <a:rPr lang="en" sz="1000" b="1">
                          <a:latin typeface="Nunito"/>
                          <a:ea typeface="Nunito"/>
                          <a:cs typeface="Nunito"/>
                          <a:sym typeface="Nunito"/>
                        </a:rPr>
                        <a:t>0.70</a:t>
                      </a:r>
                      <a:endParaRPr sz="1000" b="1">
                        <a:latin typeface="Nunito"/>
                        <a:ea typeface="Nunito"/>
                        <a:cs typeface="Nunito"/>
                        <a:sym typeface="Nunito"/>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0.72</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0.72</a:t>
                      </a:r>
                      <a:endParaRPr sz="1000">
                        <a:latin typeface="Nunito Light"/>
                        <a:ea typeface="Nunito Light"/>
                        <a:cs typeface="Nunito Light"/>
                        <a:sym typeface="Nunito Light"/>
                      </a:endParaRPr>
                    </a:p>
                    <a:p>
                      <a:pPr marL="0" lvl="0" indent="0" algn="ctr" rtl="0">
                        <a:spcBef>
                          <a:spcPts val="0"/>
                        </a:spcBef>
                        <a:spcAft>
                          <a:spcPts val="0"/>
                        </a:spcAft>
                        <a:buNone/>
                      </a:pPr>
                      <a:r>
                        <a:rPr lang="en" sz="1000">
                          <a:latin typeface="Nunito Light"/>
                          <a:ea typeface="Nunito Light"/>
                          <a:cs typeface="Nunito Light"/>
                          <a:sym typeface="Nunito Light"/>
                        </a:rPr>
                        <a:t>0.30</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Nunito Light"/>
                          <a:ea typeface="Nunito Light"/>
                          <a:cs typeface="Nunito Light"/>
                          <a:sym typeface="Nunito Light"/>
                        </a:rPr>
                        <a:t>0.79</a:t>
                      </a:r>
                      <a:endParaRPr sz="1000">
                        <a:latin typeface="Nunito Light"/>
                        <a:ea typeface="Nunito Light"/>
                        <a:cs typeface="Nunito Light"/>
                        <a:sym typeface="Nunito Light"/>
                      </a:endParaRPr>
                    </a:p>
                  </a:txBody>
                  <a:tcPr marL="91425" marR="91425" marT="91425" marB="91425" anchor="ctr">
                    <a:lnL w="28575" cap="flat" cmpd="sng">
                      <a:solidFill>
                        <a:srgbClr val="D33B3B"/>
                      </a:solidFill>
                      <a:prstDash val="solid"/>
                      <a:round/>
                      <a:headEnd type="none" w="sm" len="sm"/>
                      <a:tailEnd type="none" w="sm" len="sm"/>
                    </a:lnL>
                    <a:lnR w="28575" cap="flat" cmpd="sng">
                      <a:solidFill>
                        <a:srgbClr val="D33B3B"/>
                      </a:solidFill>
                      <a:prstDash val="solid"/>
                      <a:round/>
                      <a:headEnd type="none" w="sm" len="sm"/>
                      <a:tailEnd type="none" w="sm" len="sm"/>
                    </a:lnR>
                    <a:lnT w="28575" cap="flat" cmpd="sng">
                      <a:solidFill>
                        <a:srgbClr val="D33B3B"/>
                      </a:solidFill>
                      <a:prstDash val="solid"/>
                      <a:round/>
                      <a:headEnd type="none" w="sm" len="sm"/>
                      <a:tailEnd type="none" w="sm" len="sm"/>
                    </a:lnT>
                    <a:lnB w="28575" cap="flat" cmpd="sng">
                      <a:solidFill>
                        <a:srgbClr val="D33B3B"/>
                      </a:solidFill>
                      <a:prstDash val="solid"/>
                      <a:round/>
                      <a:headEnd type="none" w="sm" len="sm"/>
                      <a:tailEnd type="none" w="sm" len="sm"/>
                    </a:lnB>
                  </a:tcPr>
                </a:tc>
              </a:tr>
            </a:tbl>
          </a:graphicData>
        </a:graphic>
      </p:graphicFrame>
      <p:cxnSp>
        <p:nvCxnSpPr>
          <p:cNvPr id="349" name="Google Shape;349;p31"/>
          <p:cNvCxnSpPr/>
          <p:nvPr/>
        </p:nvCxnSpPr>
        <p:spPr>
          <a:xfrm flipH="1">
            <a:off x="5105100" y="1121025"/>
            <a:ext cx="300" cy="3548400"/>
          </a:xfrm>
          <a:prstGeom prst="straightConnector1">
            <a:avLst/>
          </a:prstGeom>
          <a:noFill/>
          <a:ln w="38100" cap="flat" cmpd="sng">
            <a:solidFill>
              <a:srgbClr val="EFEFEF"/>
            </a:solidFill>
            <a:prstDash val="solid"/>
            <a:round/>
            <a:headEnd type="none" w="med" len="med"/>
            <a:tailEnd type="none" w="med" len="med"/>
          </a:ln>
        </p:spPr>
      </p:cxnSp>
      <p:sp>
        <p:nvSpPr>
          <p:cNvPr id="350" name="Google Shape;350;p31"/>
          <p:cNvSpPr txBox="1">
            <a:spLocks noGrp="1"/>
          </p:cNvSpPr>
          <p:nvPr>
            <p:ph type="title" idx="4294967295"/>
          </p:nvPr>
        </p:nvSpPr>
        <p:spPr>
          <a:xfrm>
            <a:off x="921963" y="1068225"/>
            <a:ext cx="38397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a:solidFill>
                  <a:srgbClr val="000000"/>
                </a:solidFill>
                <a:latin typeface="Poppins"/>
                <a:ea typeface="Poppins"/>
                <a:cs typeface="Poppins"/>
                <a:sym typeface="Poppins"/>
              </a:rPr>
              <a:t>LOGISTIC REGRESSION</a:t>
            </a:r>
            <a:r>
              <a:rPr lang="en" sz="1400">
                <a:solidFill>
                  <a:srgbClr val="000000"/>
                </a:solidFill>
              </a:rPr>
              <a:t> </a:t>
            </a:r>
            <a:endParaRPr sz="1400">
              <a:solidFill>
                <a:srgbClr val="000000"/>
              </a:solidFill>
            </a:endParaRPr>
          </a:p>
          <a:p>
            <a:pPr marL="0" lvl="0" indent="0" algn="ctr" rtl="0">
              <a:spcBef>
                <a:spcPts val="0"/>
              </a:spcBef>
              <a:spcAft>
                <a:spcPts val="0"/>
              </a:spcAft>
              <a:buNone/>
            </a:pPr>
            <a:r>
              <a:rPr lang="en" sz="1000">
                <a:solidFill>
                  <a:srgbClr val="000000"/>
                </a:solidFill>
              </a:rPr>
              <a:t>with Meta Features, Engineered Features,  and Topics</a:t>
            </a:r>
            <a:endParaRPr sz="1000">
              <a:solidFill>
                <a:srgbClr val="000000"/>
              </a:solidFill>
            </a:endParaRPr>
          </a:p>
        </p:txBody>
      </p:sp>
      <p:sp>
        <p:nvSpPr>
          <p:cNvPr id="351" name="Google Shape;351;p31"/>
          <p:cNvSpPr txBox="1">
            <a:spLocks noGrp="1"/>
          </p:cNvSpPr>
          <p:nvPr>
            <p:ph type="title" idx="4294967295"/>
          </p:nvPr>
        </p:nvSpPr>
        <p:spPr>
          <a:xfrm>
            <a:off x="6184674" y="1288601"/>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000000"/>
                </a:solidFill>
              </a:rPr>
              <a:t>ROC/AUC Curve:</a:t>
            </a:r>
            <a:endParaRPr sz="1000">
              <a:solidFill>
                <a:srgbClr val="000000"/>
              </a:solidFill>
            </a:endParaRPr>
          </a:p>
        </p:txBody>
      </p:sp>
      <p:sp>
        <p:nvSpPr>
          <p:cNvPr id="352" name="Google Shape;352;p31"/>
          <p:cNvSpPr txBox="1">
            <a:spLocks noGrp="1"/>
          </p:cNvSpPr>
          <p:nvPr>
            <p:ph type="subTitle" idx="4294967295"/>
          </p:nvPr>
        </p:nvSpPr>
        <p:spPr>
          <a:xfrm>
            <a:off x="813525" y="3397075"/>
            <a:ext cx="37926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sz="900">
                <a:solidFill>
                  <a:schemeClr val="dk1"/>
                </a:solidFill>
              </a:rPr>
              <a:t>Logistic Regression had the best recall score of all the models, meaning it was </a:t>
            </a:r>
            <a:r>
              <a:rPr lang="en" sz="900" b="1">
                <a:solidFill>
                  <a:schemeClr val="dk1"/>
                </a:solidFill>
                <a:latin typeface="Nunito"/>
                <a:ea typeface="Nunito"/>
                <a:cs typeface="Nunito"/>
                <a:sym typeface="Nunito"/>
              </a:rPr>
              <a:t>best at predicting the minority class</a:t>
            </a:r>
            <a:r>
              <a:rPr lang="en" sz="900">
                <a:solidFill>
                  <a:schemeClr val="dk1"/>
                </a:solidFill>
              </a:rPr>
              <a:t>, which was Passed House. It also performed best for the text-only model.</a:t>
            </a:r>
            <a:endParaRPr sz="900"/>
          </a:p>
        </p:txBody>
      </p:sp>
      <p:pic>
        <p:nvPicPr>
          <p:cNvPr id="353" name="Google Shape;353;p31"/>
          <p:cNvPicPr preferRelativeResize="0"/>
          <p:nvPr/>
        </p:nvPicPr>
        <p:blipFill>
          <a:blip r:embed="rId3">
            <a:alphaModFix/>
          </a:blip>
          <a:stretch>
            <a:fillRect/>
          </a:stretch>
        </p:blipFill>
        <p:spPr>
          <a:xfrm>
            <a:off x="5247000" y="1673200"/>
            <a:ext cx="3663900" cy="2931124"/>
          </a:xfrm>
          <a:prstGeom prst="rect">
            <a:avLst/>
          </a:prstGeom>
          <a:noFill/>
          <a:ln>
            <a:noFill/>
          </a:ln>
        </p:spPr>
      </p:pic>
      <p:sp>
        <p:nvSpPr>
          <p:cNvPr id="354" name="Google Shape;354;p31"/>
          <p:cNvSpPr txBox="1"/>
          <p:nvPr/>
        </p:nvSpPr>
        <p:spPr>
          <a:xfrm>
            <a:off x="466425" y="4241175"/>
            <a:ext cx="4414800" cy="6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Nunito"/>
                <a:ea typeface="Nunito"/>
                <a:cs typeface="Nunito"/>
                <a:sym typeface="Nunito"/>
              </a:rPr>
              <a:t>Main takeaway</a:t>
            </a:r>
            <a:r>
              <a:rPr lang="en">
                <a:latin typeface="Nunito Light"/>
                <a:ea typeface="Nunito Light"/>
                <a:cs typeface="Nunito Light"/>
                <a:sym typeface="Nunito Light"/>
              </a:rPr>
              <a:t>: It is hard to predict bill passage!</a:t>
            </a:r>
            <a:endParaRPr>
              <a:latin typeface="Nunito Light"/>
              <a:ea typeface="Nunito Light"/>
              <a:cs typeface="Nunito Light"/>
              <a:sym typeface="Nuni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2"/>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a:t>
            </a:r>
            <a:endParaRPr/>
          </a:p>
        </p:txBody>
      </p:sp>
      <p:sp>
        <p:nvSpPr>
          <p:cNvPr id="360" name="Google Shape;360;p32"/>
          <p:cNvSpPr txBox="1">
            <a:spLocks noGrp="1"/>
          </p:cNvSpPr>
          <p:nvPr>
            <p:ph type="title" idx="2"/>
          </p:nvPr>
        </p:nvSpPr>
        <p:spPr>
          <a:xfrm>
            <a:off x="1382988" y="361457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Cosponsors</a:t>
            </a:r>
            <a:endParaRPr/>
          </a:p>
        </p:txBody>
      </p:sp>
      <p:sp>
        <p:nvSpPr>
          <p:cNvPr id="361" name="Google Shape;361;p32"/>
          <p:cNvSpPr txBox="1">
            <a:spLocks noGrp="1"/>
          </p:cNvSpPr>
          <p:nvPr>
            <p:ph type="subTitle" idx="1"/>
          </p:nvPr>
        </p:nvSpPr>
        <p:spPr>
          <a:xfrm>
            <a:off x="1436388" y="3822425"/>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Passed bills had more sponsorship from multiple congresspersons.</a:t>
            </a:r>
            <a:endParaRPr/>
          </a:p>
        </p:txBody>
      </p:sp>
      <p:sp>
        <p:nvSpPr>
          <p:cNvPr id="362" name="Google Shape;362;p32"/>
          <p:cNvSpPr txBox="1">
            <a:spLocks noGrp="1"/>
          </p:cNvSpPr>
          <p:nvPr>
            <p:ph type="title" idx="3"/>
          </p:nvPr>
        </p:nvSpPr>
        <p:spPr>
          <a:xfrm>
            <a:off x="3749993" y="361457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Small States</a:t>
            </a:r>
            <a:endParaRPr/>
          </a:p>
        </p:txBody>
      </p:sp>
      <p:sp>
        <p:nvSpPr>
          <p:cNvPr id="363" name="Google Shape;363;p32"/>
          <p:cNvSpPr txBox="1">
            <a:spLocks noGrp="1"/>
          </p:cNvSpPr>
          <p:nvPr>
            <p:ph type="subTitle" idx="4"/>
          </p:nvPr>
        </p:nvSpPr>
        <p:spPr>
          <a:xfrm>
            <a:off x="3696600" y="3822425"/>
            <a:ext cx="1720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Congresspersons from mall states that propose few bills but had high levels of passage: VT, DE, MS</a:t>
            </a:r>
            <a:endParaRPr/>
          </a:p>
        </p:txBody>
      </p:sp>
      <p:sp>
        <p:nvSpPr>
          <p:cNvPr id="364" name="Google Shape;364;p32"/>
          <p:cNvSpPr txBox="1">
            <a:spLocks noGrp="1"/>
          </p:cNvSpPr>
          <p:nvPr>
            <p:ph type="title" idx="5"/>
          </p:nvPr>
        </p:nvSpPr>
        <p:spPr>
          <a:xfrm>
            <a:off x="6117000" y="3614575"/>
            <a:ext cx="17202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Districts in Large States</a:t>
            </a:r>
            <a:endParaRPr/>
          </a:p>
        </p:txBody>
      </p:sp>
      <p:sp>
        <p:nvSpPr>
          <p:cNvPr id="365" name="Google Shape;365;p32"/>
          <p:cNvSpPr txBox="1">
            <a:spLocks noGrp="1"/>
          </p:cNvSpPr>
          <p:nvPr>
            <p:ph type="subTitle" idx="6"/>
          </p:nvPr>
        </p:nvSpPr>
        <p:spPr>
          <a:xfrm>
            <a:off x="6094200" y="3822425"/>
            <a:ext cx="18459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Congresspersons from districts  in large, well represented states: CA, TX, NY</a:t>
            </a:r>
            <a:endParaRPr/>
          </a:p>
        </p:txBody>
      </p:sp>
      <p:sp>
        <p:nvSpPr>
          <p:cNvPr id="366" name="Google Shape;366;p32"/>
          <p:cNvSpPr txBox="1">
            <a:spLocks noGrp="1"/>
          </p:cNvSpPr>
          <p:nvPr>
            <p:ph type="title" idx="7"/>
          </p:nvPr>
        </p:nvSpPr>
        <p:spPr>
          <a:xfrm>
            <a:off x="1382988" y="1977851"/>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Topic 7 - Tariffs</a:t>
            </a:r>
            <a:endParaRPr/>
          </a:p>
        </p:txBody>
      </p:sp>
      <p:sp>
        <p:nvSpPr>
          <p:cNvPr id="367" name="Google Shape;367;p32"/>
          <p:cNvSpPr txBox="1">
            <a:spLocks noGrp="1"/>
          </p:cNvSpPr>
          <p:nvPr>
            <p:ph type="subTitle" idx="8"/>
          </p:nvPr>
        </p:nvSpPr>
        <p:spPr>
          <a:xfrm>
            <a:off x="1436388" y="2185701"/>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Tariff related bills represent a large portion of passed bills.</a:t>
            </a:r>
            <a:endParaRPr/>
          </a:p>
        </p:txBody>
      </p:sp>
      <p:sp>
        <p:nvSpPr>
          <p:cNvPr id="368" name="Google Shape;368;p32"/>
          <p:cNvSpPr txBox="1">
            <a:spLocks noGrp="1"/>
          </p:cNvSpPr>
          <p:nvPr>
            <p:ph type="title" idx="9"/>
          </p:nvPr>
        </p:nvSpPr>
        <p:spPr>
          <a:xfrm>
            <a:off x="3749993" y="1977851"/>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 Territories</a:t>
            </a:r>
            <a:endParaRPr/>
          </a:p>
        </p:txBody>
      </p:sp>
      <p:sp>
        <p:nvSpPr>
          <p:cNvPr id="369" name="Google Shape;369;p32"/>
          <p:cNvSpPr txBox="1">
            <a:spLocks noGrp="1"/>
          </p:cNvSpPr>
          <p:nvPr>
            <p:ph type="subTitle" idx="13"/>
          </p:nvPr>
        </p:nvSpPr>
        <p:spPr>
          <a:xfrm>
            <a:off x="3803393" y="2185701"/>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Territories propose very few bills, but their bills are usually passed.</a:t>
            </a:r>
            <a:endParaRPr/>
          </a:p>
        </p:txBody>
      </p:sp>
      <p:sp>
        <p:nvSpPr>
          <p:cNvPr id="370" name="Google Shape;370;p32"/>
          <p:cNvSpPr txBox="1">
            <a:spLocks noGrp="1"/>
          </p:cNvSpPr>
          <p:nvPr>
            <p:ph type="title" idx="14"/>
          </p:nvPr>
        </p:nvSpPr>
        <p:spPr>
          <a:xfrm>
            <a:off x="6117000" y="1977851"/>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Bill Title Length</a:t>
            </a:r>
            <a:endParaRPr/>
          </a:p>
        </p:txBody>
      </p:sp>
      <p:sp>
        <p:nvSpPr>
          <p:cNvPr id="371" name="Google Shape;371;p32"/>
          <p:cNvSpPr txBox="1">
            <a:spLocks noGrp="1"/>
          </p:cNvSpPr>
          <p:nvPr>
            <p:ph type="subTitle" idx="15"/>
          </p:nvPr>
        </p:nvSpPr>
        <p:spPr>
          <a:xfrm>
            <a:off x="6170400" y="2185701"/>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As seen in graph earlier, longer  title length was associated with bill passage</a:t>
            </a:r>
            <a:endParaRPr/>
          </a:p>
        </p:txBody>
      </p:sp>
      <p:sp>
        <p:nvSpPr>
          <p:cNvPr id="372" name="Google Shape;372;p32"/>
          <p:cNvSpPr/>
          <p:nvPr/>
        </p:nvSpPr>
        <p:spPr>
          <a:xfrm>
            <a:off x="1935332" y="1397394"/>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4307632" y="1397394"/>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666402" y="1397394"/>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1935332" y="3034149"/>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66402" y="3034149"/>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4307632" y="3034149"/>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32"/>
          <p:cNvGrpSpPr/>
          <p:nvPr/>
        </p:nvGrpSpPr>
        <p:grpSpPr>
          <a:xfrm>
            <a:off x="2036449" y="1496252"/>
            <a:ext cx="338364" cy="342887"/>
            <a:chOff x="1298037" y="2425727"/>
            <a:chExt cx="338364" cy="342887"/>
          </a:xfrm>
        </p:grpSpPr>
        <p:sp>
          <p:nvSpPr>
            <p:cNvPr id="379" name="Google Shape;379;p32"/>
            <p:cNvSpPr/>
            <p:nvPr/>
          </p:nvSpPr>
          <p:spPr>
            <a:xfrm>
              <a:off x="1339384" y="2471631"/>
              <a:ext cx="256050" cy="136180"/>
            </a:xfrm>
            <a:custGeom>
              <a:avLst/>
              <a:gdLst/>
              <a:ahLst/>
              <a:cxnLst/>
              <a:rect l="l" t="t" r="r" b="b"/>
              <a:pathLst>
                <a:path w="8038" h="4275" extrusionOk="0">
                  <a:moveTo>
                    <a:pt x="7704" y="1477"/>
                  </a:moveTo>
                  <a:lnTo>
                    <a:pt x="7704" y="3501"/>
                  </a:lnTo>
                  <a:cubicBezTo>
                    <a:pt x="7704" y="3751"/>
                    <a:pt x="7513" y="3941"/>
                    <a:pt x="7263" y="3941"/>
                  </a:cubicBezTo>
                  <a:lnTo>
                    <a:pt x="774" y="3941"/>
                  </a:lnTo>
                  <a:cubicBezTo>
                    <a:pt x="524" y="3941"/>
                    <a:pt x="322" y="3751"/>
                    <a:pt x="322" y="3501"/>
                  </a:cubicBezTo>
                  <a:lnTo>
                    <a:pt x="322" y="1477"/>
                  </a:lnTo>
                  <a:close/>
                  <a:moveTo>
                    <a:pt x="774" y="0"/>
                  </a:moveTo>
                  <a:cubicBezTo>
                    <a:pt x="346" y="0"/>
                    <a:pt x="1" y="345"/>
                    <a:pt x="1" y="774"/>
                  </a:cubicBezTo>
                  <a:lnTo>
                    <a:pt x="1" y="3501"/>
                  </a:lnTo>
                  <a:cubicBezTo>
                    <a:pt x="1" y="3929"/>
                    <a:pt x="346" y="4275"/>
                    <a:pt x="774" y="4275"/>
                  </a:cubicBezTo>
                  <a:lnTo>
                    <a:pt x="7263" y="4275"/>
                  </a:lnTo>
                  <a:cubicBezTo>
                    <a:pt x="7692" y="4275"/>
                    <a:pt x="8037" y="3929"/>
                    <a:pt x="8037" y="3501"/>
                  </a:cubicBezTo>
                  <a:lnTo>
                    <a:pt x="8037" y="774"/>
                  </a:lnTo>
                  <a:cubicBezTo>
                    <a:pt x="8025" y="345"/>
                    <a:pt x="7680" y="0"/>
                    <a:pt x="7263" y="0"/>
                  </a:cubicBezTo>
                  <a:lnTo>
                    <a:pt x="5787" y="0"/>
                  </a:lnTo>
                  <a:cubicBezTo>
                    <a:pt x="5704" y="0"/>
                    <a:pt x="5620" y="72"/>
                    <a:pt x="5620" y="167"/>
                  </a:cubicBezTo>
                  <a:cubicBezTo>
                    <a:pt x="5620" y="250"/>
                    <a:pt x="5704" y="322"/>
                    <a:pt x="5787" y="322"/>
                  </a:cubicBezTo>
                  <a:lnTo>
                    <a:pt x="7263" y="322"/>
                  </a:lnTo>
                  <a:cubicBezTo>
                    <a:pt x="7513" y="322"/>
                    <a:pt x="7704" y="524"/>
                    <a:pt x="7704" y="774"/>
                  </a:cubicBezTo>
                  <a:lnTo>
                    <a:pt x="7704" y="1155"/>
                  </a:lnTo>
                  <a:lnTo>
                    <a:pt x="322" y="1155"/>
                  </a:lnTo>
                  <a:lnTo>
                    <a:pt x="322" y="774"/>
                  </a:lnTo>
                  <a:cubicBezTo>
                    <a:pt x="322" y="524"/>
                    <a:pt x="524" y="322"/>
                    <a:pt x="774" y="322"/>
                  </a:cubicBezTo>
                  <a:lnTo>
                    <a:pt x="5049" y="322"/>
                  </a:lnTo>
                  <a:cubicBezTo>
                    <a:pt x="5132" y="322"/>
                    <a:pt x="5204" y="250"/>
                    <a:pt x="5204" y="167"/>
                  </a:cubicBezTo>
                  <a:cubicBezTo>
                    <a:pt x="5204" y="72"/>
                    <a:pt x="5132" y="0"/>
                    <a:pt x="50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1341646" y="2618036"/>
              <a:ext cx="50490" cy="50458"/>
            </a:xfrm>
            <a:custGeom>
              <a:avLst/>
              <a:gdLst/>
              <a:ahLst/>
              <a:cxnLst/>
              <a:rect l="l" t="t" r="r" b="b"/>
              <a:pathLst>
                <a:path w="1585" h="1584" extrusionOk="0">
                  <a:moveTo>
                    <a:pt x="787" y="321"/>
                  </a:moveTo>
                  <a:cubicBezTo>
                    <a:pt x="1049" y="321"/>
                    <a:pt x="1251" y="536"/>
                    <a:pt x="1251" y="786"/>
                  </a:cubicBezTo>
                  <a:cubicBezTo>
                    <a:pt x="1251" y="1048"/>
                    <a:pt x="1049" y="1250"/>
                    <a:pt x="787" y="1250"/>
                  </a:cubicBezTo>
                  <a:cubicBezTo>
                    <a:pt x="537" y="1250"/>
                    <a:pt x="334" y="1048"/>
                    <a:pt x="334" y="786"/>
                  </a:cubicBezTo>
                  <a:cubicBezTo>
                    <a:pt x="334" y="536"/>
                    <a:pt x="537" y="321"/>
                    <a:pt x="787" y="321"/>
                  </a:cubicBezTo>
                  <a:close/>
                  <a:moveTo>
                    <a:pt x="787" y="0"/>
                  </a:moveTo>
                  <a:cubicBezTo>
                    <a:pt x="358" y="0"/>
                    <a:pt x="1" y="357"/>
                    <a:pt x="1" y="786"/>
                  </a:cubicBezTo>
                  <a:cubicBezTo>
                    <a:pt x="1" y="1226"/>
                    <a:pt x="358" y="1584"/>
                    <a:pt x="787" y="1584"/>
                  </a:cubicBezTo>
                  <a:cubicBezTo>
                    <a:pt x="1227" y="1584"/>
                    <a:pt x="1585" y="1226"/>
                    <a:pt x="1585" y="786"/>
                  </a:cubicBezTo>
                  <a:cubicBezTo>
                    <a:pt x="1585" y="357"/>
                    <a:pt x="1227"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1542301" y="2618036"/>
              <a:ext cx="50076" cy="50458"/>
            </a:xfrm>
            <a:custGeom>
              <a:avLst/>
              <a:gdLst/>
              <a:ahLst/>
              <a:cxnLst/>
              <a:rect l="l" t="t" r="r" b="b"/>
              <a:pathLst>
                <a:path w="1572" h="1584" extrusionOk="0">
                  <a:moveTo>
                    <a:pt x="786" y="321"/>
                  </a:moveTo>
                  <a:cubicBezTo>
                    <a:pt x="1036" y="321"/>
                    <a:pt x="1251" y="536"/>
                    <a:pt x="1251" y="786"/>
                  </a:cubicBezTo>
                  <a:cubicBezTo>
                    <a:pt x="1251" y="1048"/>
                    <a:pt x="1036" y="1250"/>
                    <a:pt x="786" y="1250"/>
                  </a:cubicBezTo>
                  <a:cubicBezTo>
                    <a:pt x="536" y="1250"/>
                    <a:pt x="322" y="1048"/>
                    <a:pt x="322" y="786"/>
                  </a:cubicBezTo>
                  <a:cubicBezTo>
                    <a:pt x="322" y="536"/>
                    <a:pt x="536" y="321"/>
                    <a:pt x="786" y="321"/>
                  </a:cubicBezTo>
                  <a:close/>
                  <a:moveTo>
                    <a:pt x="786" y="0"/>
                  </a:moveTo>
                  <a:cubicBezTo>
                    <a:pt x="358" y="0"/>
                    <a:pt x="0" y="357"/>
                    <a:pt x="0" y="786"/>
                  </a:cubicBezTo>
                  <a:cubicBezTo>
                    <a:pt x="0" y="1226"/>
                    <a:pt x="358" y="1584"/>
                    <a:pt x="786" y="1584"/>
                  </a:cubicBezTo>
                  <a:cubicBezTo>
                    <a:pt x="1215" y="1584"/>
                    <a:pt x="1572" y="1226"/>
                    <a:pt x="1572" y="786"/>
                  </a:cubicBezTo>
                  <a:cubicBezTo>
                    <a:pt x="1572" y="357"/>
                    <a:pt x="1215" y="0"/>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1298037" y="2425727"/>
              <a:ext cx="338364" cy="342887"/>
            </a:xfrm>
            <a:custGeom>
              <a:avLst/>
              <a:gdLst/>
              <a:ahLst/>
              <a:cxnLst/>
              <a:rect l="l" t="t" r="r" b="b"/>
              <a:pathLst>
                <a:path w="10622" h="10764" extrusionOk="0">
                  <a:moveTo>
                    <a:pt x="715" y="2525"/>
                  </a:moveTo>
                  <a:lnTo>
                    <a:pt x="715" y="4644"/>
                  </a:lnTo>
                  <a:lnTo>
                    <a:pt x="560" y="4644"/>
                  </a:lnTo>
                  <a:lnTo>
                    <a:pt x="560" y="4656"/>
                  </a:lnTo>
                  <a:cubicBezTo>
                    <a:pt x="429" y="4656"/>
                    <a:pt x="322" y="4549"/>
                    <a:pt x="322" y="4418"/>
                  </a:cubicBezTo>
                  <a:lnTo>
                    <a:pt x="322" y="2763"/>
                  </a:lnTo>
                  <a:cubicBezTo>
                    <a:pt x="322" y="2632"/>
                    <a:pt x="429" y="2525"/>
                    <a:pt x="560" y="2525"/>
                  </a:cubicBezTo>
                  <a:close/>
                  <a:moveTo>
                    <a:pt x="10050" y="2537"/>
                  </a:moveTo>
                  <a:cubicBezTo>
                    <a:pt x="10181" y="2537"/>
                    <a:pt x="10288" y="2644"/>
                    <a:pt x="10288" y="2775"/>
                  </a:cubicBezTo>
                  <a:lnTo>
                    <a:pt x="10288" y="4418"/>
                  </a:lnTo>
                  <a:cubicBezTo>
                    <a:pt x="10288" y="4549"/>
                    <a:pt x="10181" y="4656"/>
                    <a:pt x="10050" y="4656"/>
                  </a:cubicBezTo>
                  <a:lnTo>
                    <a:pt x="9895" y="4656"/>
                  </a:lnTo>
                  <a:lnTo>
                    <a:pt x="9895" y="2537"/>
                  </a:lnTo>
                  <a:close/>
                  <a:moveTo>
                    <a:pt x="6418" y="6263"/>
                  </a:moveTo>
                  <a:cubicBezTo>
                    <a:pt x="6680" y="6263"/>
                    <a:pt x="6906" y="6489"/>
                    <a:pt x="6906" y="6751"/>
                  </a:cubicBezTo>
                  <a:lnTo>
                    <a:pt x="6906" y="7930"/>
                  </a:lnTo>
                  <a:lnTo>
                    <a:pt x="3727" y="7930"/>
                  </a:lnTo>
                  <a:lnTo>
                    <a:pt x="3727" y="6751"/>
                  </a:lnTo>
                  <a:cubicBezTo>
                    <a:pt x="3727" y="6489"/>
                    <a:pt x="3942" y="6263"/>
                    <a:pt x="4216" y="6263"/>
                  </a:cubicBezTo>
                  <a:close/>
                  <a:moveTo>
                    <a:pt x="8347" y="334"/>
                  </a:moveTo>
                  <a:cubicBezTo>
                    <a:pt x="9026" y="334"/>
                    <a:pt x="9561" y="870"/>
                    <a:pt x="9561" y="1536"/>
                  </a:cubicBezTo>
                  <a:lnTo>
                    <a:pt x="9561" y="2382"/>
                  </a:lnTo>
                  <a:lnTo>
                    <a:pt x="9561" y="4811"/>
                  </a:lnTo>
                  <a:lnTo>
                    <a:pt x="9561" y="7930"/>
                  </a:lnTo>
                  <a:lnTo>
                    <a:pt x="7204" y="7930"/>
                  </a:lnTo>
                  <a:lnTo>
                    <a:pt x="7204" y="6751"/>
                  </a:lnTo>
                  <a:cubicBezTo>
                    <a:pt x="7204" y="6299"/>
                    <a:pt x="6847" y="5930"/>
                    <a:pt x="6383" y="5930"/>
                  </a:cubicBezTo>
                  <a:lnTo>
                    <a:pt x="4180" y="5930"/>
                  </a:lnTo>
                  <a:cubicBezTo>
                    <a:pt x="3739" y="5930"/>
                    <a:pt x="3370" y="6287"/>
                    <a:pt x="3370" y="6751"/>
                  </a:cubicBezTo>
                  <a:lnTo>
                    <a:pt x="3370" y="7930"/>
                  </a:lnTo>
                  <a:lnTo>
                    <a:pt x="3215" y="7930"/>
                  </a:lnTo>
                  <a:cubicBezTo>
                    <a:pt x="3120" y="7930"/>
                    <a:pt x="3049" y="8002"/>
                    <a:pt x="3049" y="8085"/>
                  </a:cubicBezTo>
                  <a:cubicBezTo>
                    <a:pt x="3049" y="8180"/>
                    <a:pt x="3120" y="8252"/>
                    <a:pt x="3215" y="8252"/>
                  </a:cubicBezTo>
                  <a:lnTo>
                    <a:pt x="9931" y="8252"/>
                  </a:lnTo>
                  <a:cubicBezTo>
                    <a:pt x="9990" y="8252"/>
                    <a:pt x="10050" y="8299"/>
                    <a:pt x="10050" y="8371"/>
                  </a:cubicBezTo>
                  <a:lnTo>
                    <a:pt x="10050" y="9323"/>
                  </a:lnTo>
                  <a:cubicBezTo>
                    <a:pt x="10050" y="9383"/>
                    <a:pt x="10002" y="9442"/>
                    <a:pt x="9931" y="9442"/>
                  </a:cubicBezTo>
                  <a:lnTo>
                    <a:pt x="763" y="9442"/>
                  </a:lnTo>
                  <a:cubicBezTo>
                    <a:pt x="703" y="9442"/>
                    <a:pt x="644" y="9406"/>
                    <a:pt x="644" y="9323"/>
                  </a:cubicBezTo>
                  <a:lnTo>
                    <a:pt x="644" y="8371"/>
                  </a:lnTo>
                  <a:cubicBezTo>
                    <a:pt x="644" y="8311"/>
                    <a:pt x="691" y="8252"/>
                    <a:pt x="763" y="8252"/>
                  </a:cubicBezTo>
                  <a:lnTo>
                    <a:pt x="2477" y="8252"/>
                  </a:lnTo>
                  <a:cubicBezTo>
                    <a:pt x="2561" y="8252"/>
                    <a:pt x="2632" y="8180"/>
                    <a:pt x="2632" y="8085"/>
                  </a:cubicBezTo>
                  <a:cubicBezTo>
                    <a:pt x="2632" y="8002"/>
                    <a:pt x="2561" y="7930"/>
                    <a:pt x="2477" y="7930"/>
                  </a:cubicBezTo>
                  <a:lnTo>
                    <a:pt x="1013" y="7930"/>
                  </a:lnTo>
                  <a:lnTo>
                    <a:pt x="1013" y="4811"/>
                  </a:lnTo>
                  <a:lnTo>
                    <a:pt x="1013" y="2382"/>
                  </a:lnTo>
                  <a:lnTo>
                    <a:pt x="1013" y="1536"/>
                  </a:lnTo>
                  <a:cubicBezTo>
                    <a:pt x="1013" y="870"/>
                    <a:pt x="1549" y="334"/>
                    <a:pt x="2215" y="334"/>
                  </a:cubicBezTo>
                  <a:close/>
                  <a:moveTo>
                    <a:pt x="6906" y="9740"/>
                  </a:moveTo>
                  <a:cubicBezTo>
                    <a:pt x="6859" y="9835"/>
                    <a:pt x="6775" y="9883"/>
                    <a:pt x="6668" y="9883"/>
                  </a:cubicBezTo>
                  <a:lnTo>
                    <a:pt x="3930" y="9883"/>
                  </a:lnTo>
                  <a:cubicBezTo>
                    <a:pt x="3823" y="9883"/>
                    <a:pt x="3739" y="9835"/>
                    <a:pt x="3692" y="9740"/>
                  </a:cubicBezTo>
                  <a:close/>
                  <a:moveTo>
                    <a:pt x="2751" y="9764"/>
                  </a:moveTo>
                  <a:lnTo>
                    <a:pt x="2751" y="10311"/>
                  </a:lnTo>
                  <a:cubicBezTo>
                    <a:pt x="2751" y="10383"/>
                    <a:pt x="2692" y="10454"/>
                    <a:pt x="2608" y="10454"/>
                  </a:cubicBezTo>
                  <a:lnTo>
                    <a:pt x="1430" y="10454"/>
                  </a:lnTo>
                  <a:cubicBezTo>
                    <a:pt x="1346" y="10454"/>
                    <a:pt x="1287" y="10383"/>
                    <a:pt x="1287" y="10311"/>
                  </a:cubicBezTo>
                  <a:lnTo>
                    <a:pt x="1287" y="9764"/>
                  </a:lnTo>
                  <a:close/>
                  <a:moveTo>
                    <a:pt x="9442" y="9764"/>
                  </a:moveTo>
                  <a:lnTo>
                    <a:pt x="9442" y="10311"/>
                  </a:lnTo>
                  <a:cubicBezTo>
                    <a:pt x="9442" y="10395"/>
                    <a:pt x="9359" y="10454"/>
                    <a:pt x="9288" y="10454"/>
                  </a:cubicBezTo>
                  <a:lnTo>
                    <a:pt x="8109" y="10454"/>
                  </a:lnTo>
                  <a:cubicBezTo>
                    <a:pt x="8026" y="10454"/>
                    <a:pt x="7966" y="10383"/>
                    <a:pt x="7966" y="10311"/>
                  </a:cubicBezTo>
                  <a:lnTo>
                    <a:pt x="7966" y="9764"/>
                  </a:lnTo>
                  <a:close/>
                  <a:moveTo>
                    <a:pt x="2239" y="1"/>
                  </a:moveTo>
                  <a:cubicBezTo>
                    <a:pt x="1382" y="1"/>
                    <a:pt x="703" y="679"/>
                    <a:pt x="703" y="1525"/>
                  </a:cubicBezTo>
                  <a:lnTo>
                    <a:pt x="703" y="2215"/>
                  </a:lnTo>
                  <a:lnTo>
                    <a:pt x="548" y="2215"/>
                  </a:lnTo>
                  <a:cubicBezTo>
                    <a:pt x="239" y="2215"/>
                    <a:pt x="1" y="2465"/>
                    <a:pt x="1" y="2763"/>
                  </a:cubicBezTo>
                  <a:lnTo>
                    <a:pt x="1" y="4418"/>
                  </a:lnTo>
                  <a:cubicBezTo>
                    <a:pt x="1" y="4727"/>
                    <a:pt x="251" y="4965"/>
                    <a:pt x="548" y="4965"/>
                  </a:cubicBezTo>
                  <a:lnTo>
                    <a:pt x="703" y="4965"/>
                  </a:lnTo>
                  <a:lnTo>
                    <a:pt x="703" y="7930"/>
                  </a:lnTo>
                  <a:cubicBezTo>
                    <a:pt x="489" y="7954"/>
                    <a:pt x="346" y="8133"/>
                    <a:pt x="346" y="8359"/>
                  </a:cubicBezTo>
                  <a:lnTo>
                    <a:pt x="346" y="9311"/>
                  </a:lnTo>
                  <a:cubicBezTo>
                    <a:pt x="346" y="9549"/>
                    <a:pt x="537" y="9740"/>
                    <a:pt x="775" y="9740"/>
                  </a:cubicBezTo>
                  <a:lnTo>
                    <a:pt x="953" y="9740"/>
                  </a:lnTo>
                  <a:lnTo>
                    <a:pt x="953" y="10288"/>
                  </a:lnTo>
                  <a:cubicBezTo>
                    <a:pt x="953" y="10549"/>
                    <a:pt x="1156" y="10764"/>
                    <a:pt x="1430" y="10764"/>
                  </a:cubicBezTo>
                  <a:lnTo>
                    <a:pt x="2608" y="10764"/>
                  </a:lnTo>
                  <a:cubicBezTo>
                    <a:pt x="2858" y="10764"/>
                    <a:pt x="3084" y="10561"/>
                    <a:pt x="3084" y="10299"/>
                  </a:cubicBezTo>
                  <a:lnTo>
                    <a:pt x="3084" y="9740"/>
                  </a:lnTo>
                  <a:lnTo>
                    <a:pt x="3346" y="9740"/>
                  </a:lnTo>
                  <a:cubicBezTo>
                    <a:pt x="3418" y="10002"/>
                    <a:pt x="3668" y="10192"/>
                    <a:pt x="3942" y="10192"/>
                  </a:cubicBezTo>
                  <a:lnTo>
                    <a:pt x="6680" y="10192"/>
                  </a:lnTo>
                  <a:cubicBezTo>
                    <a:pt x="6966" y="10192"/>
                    <a:pt x="7204" y="10002"/>
                    <a:pt x="7275" y="9740"/>
                  </a:cubicBezTo>
                  <a:lnTo>
                    <a:pt x="7645" y="9740"/>
                  </a:lnTo>
                  <a:lnTo>
                    <a:pt x="7645" y="10299"/>
                  </a:lnTo>
                  <a:cubicBezTo>
                    <a:pt x="7645" y="10549"/>
                    <a:pt x="7859" y="10764"/>
                    <a:pt x="8121" y="10764"/>
                  </a:cubicBezTo>
                  <a:lnTo>
                    <a:pt x="9300" y="10764"/>
                  </a:lnTo>
                  <a:cubicBezTo>
                    <a:pt x="9550" y="10764"/>
                    <a:pt x="9776" y="10561"/>
                    <a:pt x="9776" y="10299"/>
                  </a:cubicBezTo>
                  <a:lnTo>
                    <a:pt x="9776" y="9740"/>
                  </a:lnTo>
                  <a:lnTo>
                    <a:pt x="9954" y="9740"/>
                  </a:lnTo>
                  <a:cubicBezTo>
                    <a:pt x="10193" y="9740"/>
                    <a:pt x="10383" y="9549"/>
                    <a:pt x="10383" y="9311"/>
                  </a:cubicBezTo>
                  <a:lnTo>
                    <a:pt x="10383" y="8359"/>
                  </a:lnTo>
                  <a:cubicBezTo>
                    <a:pt x="10383" y="8121"/>
                    <a:pt x="10193" y="7930"/>
                    <a:pt x="9954" y="7930"/>
                  </a:cubicBezTo>
                  <a:lnTo>
                    <a:pt x="9931" y="7930"/>
                  </a:lnTo>
                  <a:lnTo>
                    <a:pt x="9931" y="4965"/>
                  </a:lnTo>
                  <a:lnTo>
                    <a:pt x="10073" y="4965"/>
                  </a:lnTo>
                  <a:cubicBezTo>
                    <a:pt x="10383" y="4965"/>
                    <a:pt x="10621" y="4715"/>
                    <a:pt x="10621" y="4418"/>
                  </a:cubicBezTo>
                  <a:lnTo>
                    <a:pt x="10621" y="2763"/>
                  </a:lnTo>
                  <a:cubicBezTo>
                    <a:pt x="10609" y="2465"/>
                    <a:pt x="10359" y="2215"/>
                    <a:pt x="10050" y="2215"/>
                  </a:cubicBezTo>
                  <a:lnTo>
                    <a:pt x="9895" y="2215"/>
                  </a:lnTo>
                  <a:lnTo>
                    <a:pt x="9895" y="1525"/>
                  </a:lnTo>
                  <a:cubicBezTo>
                    <a:pt x="9895" y="679"/>
                    <a:pt x="9216" y="1"/>
                    <a:pt x="8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32"/>
          <p:cNvSpPr/>
          <p:nvPr/>
        </p:nvSpPr>
        <p:spPr>
          <a:xfrm>
            <a:off x="4418812" y="3146064"/>
            <a:ext cx="304716" cy="304048"/>
          </a:xfrm>
          <a:custGeom>
            <a:avLst/>
            <a:gdLst/>
            <a:ahLst/>
            <a:cxnLst/>
            <a:rect l="l" t="t" r="r" b="b"/>
            <a:pathLst>
              <a:path w="9574" h="9553" extrusionOk="0">
                <a:moveTo>
                  <a:pt x="4811" y="290"/>
                </a:moveTo>
                <a:lnTo>
                  <a:pt x="8157" y="2230"/>
                </a:lnTo>
                <a:lnTo>
                  <a:pt x="7573" y="2230"/>
                </a:lnTo>
                <a:lnTo>
                  <a:pt x="4918" y="671"/>
                </a:lnTo>
                <a:cubicBezTo>
                  <a:pt x="4876" y="647"/>
                  <a:pt x="4838" y="635"/>
                  <a:pt x="4800" y="635"/>
                </a:cubicBezTo>
                <a:cubicBezTo>
                  <a:pt x="4763" y="635"/>
                  <a:pt x="4728" y="647"/>
                  <a:pt x="4692" y="671"/>
                </a:cubicBezTo>
                <a:lnTo>
                  <a:pt x="3989" y="1087"/>
                </a:lnTo>
                <a:cubicBezTo>
                  <a:pt x="3930" y="1135"/>
                  <a:pt x="3906" y="1206"/>
                  <a:pt x="3942" y="1278"/>
                </a:cubicBezTo>
                <a:cubicBezTo>
                  <a:pt x="3974" y="1318"/>
                  <a:pt x="4017" y="1348"/>
                  <a:pt x="4067" y="1348"/>
                </a:cubicBezTo>
                <a:cubicBezTo>
                  <a:pt x="4092" y="1348"/>
                  <a:pt x="4117" y="1341"/>
                  <a:pt x="4144" y="1326"/>
                </a:cubicBezTo>
                <a:lnTo>
                  <a:pt x="4811" y="933"/>
                </a:lnTo>
                <a:lnTo>
                  <a:pt x="7025" y="2230"/>
                </a:lnTo>
                <a:lnTo>
                  <a:pt x="2572" y="2230"/>
                </a:lnTo>
                <a:lnTo>
                  <a:pt x="3561" y="1671"/>
                </a:lnTo>
                <a:cubicBezTo>
                  <a:pt x="3620" y="1623"/>
                  <a:pt x="3644" y="1552"/>
                  <a:pt x="3608" y="1480"/>
                </a:cubicBezTo>
                <a:cubicBezTo>
                  <a:pt x="3576" y="1440"/>
                  <a:pt x="3533" y="1411"/>
                  <a:pt x="3483" y="1411"/>
                </a:cubicBezTo>
                <a:cubicBezTo>
                  <a:pt x="3459" y="1411"/>
                  <a:pt x="3433" y="1417"/>
                  <a:pt x="3406" y="1433"/>
                </a:cubicBezTo>
                <a:lnTo>
                  <a:pt x="2013" y="2254"/>
                </a:lnTo>
                <a:lnTo>
                  <a:pt x="1429" y="2254"/>
                </a:lnTo>
                <a:lnTo>
                  <a:pt x="4811" y="290"/>
                </a:lnTo>
                <a:close/>
                <a:moveTo>
                  <a:pt x="8621" y="2528"/>
                </a:moveTo>
                <a:lnTo>
                  <a:pt x="8621" y="3207"/>
                </a:lnTo>
                <a:lnTo>
                  <a:pt x="965" y="3207"/>
                </a:lnTo>
                <a:lnTo>
                  <a:pt x="965" y="2528"/>
                </a:lnTo>
                <a:close/>
                <a:moveTo>
                  <a:pt x="2644" y="3469"/>
                </a:moveTo>
                <a:cubicBezTo>
                  <a:pt x="2692" y="3469"/>
                  <a:pt x="2727" y="3481"/>
                  <a:pt x="2751" y="3516"/>
                </a:cubicBezTo>
                <a:cubicBezTo>
                  <a:pt x="2787" y="3540"/>
                  <a:pt x="2799" y="3576"/>
                  <a:pt x="2799" y="3623"/>
                </a:cubicBezTo>
                <a:cubicBezTo>
                  <a:pt x="2799" y="3695"/>
                  <a:pt x="2739" y="3754"/>
                  <a:pt x="2668" y="3754"/>
                </a:cubicBezTo>
                <a:cubicBezTo>
                  <a:pt x="2620" y="3754"/>
                  <a:pt x="2596" y="3731"/>
                  <a:pt x="2561" y="3707"/>
                </a:cubicBezTo>
                <a:cubicBezTo>
                  <a:pt x="2528" y="3666"/>
                  <a:pt x="2479" y="3648"/>
                  <a:pt x="2432" y="3648"/>
                </a:cubicBezTo>
                <a:cubicBezTo>
                  <a:pt x="2410" y="3648"/>
                  <a:pt x="2389" y="3652"/>
                  <a:pt x="2370" y="3659"/>
                </a:cubicBezTo>
                <a:cubicBezTo>
                  <a:pt x="2299" y="3695"/>
                  <a:pt x="2251" y="3754"/>
                  <a:pt x="2251" y="3826"/>
                </a:cubicBezTo>
                <a:lnTo>
                  <a:pt x="2251" y="7707"/>
                </a:lnTo>
                <a:lnTo>
                  <a:pt x="1703" y="7707"/>
                </a:lnTo>
                <a:lnTo>
                  <a:pt x="1703" y="3826"/>
                </a:lnTo>
                <a:cubicBezTo>
                  <a:pt x="1703" y="3754"/>
                  <a:pt x="1656" y="3683"/>
                  <a:pt x="1584" y="3659"/>
                </a:cubicBezTo>
                <a:cubicBezTo>
                  <a:pt x="1568" y="3653"/>
                  <a:pt x="1551" y="3650"/>
                  <a:pt x="1532" y="3650"/>
                </a:cubicBezTo>
                <a:cubicBezTo>
                  <a:pt x="1482" y="3650"/>
                  <a:pt x="1425" y="3672"/>
                  <a:pt x="1382" y="3707"/>
                </a:cubicBezTo>
                <a:cubicBezTo>
                  <a:pt x="1358" y="3742"/>
                  <a:pt x="1322" y="3754"/>
                  <a:pt x="1287" y="3754"/>
                </a:cubicBezTo>
                <a:cubicBezTo>
                  <a:pt x="1239" y="3754"/>
                  <a:pt x="1203" y="3731"/>
                  <a:pt x="1179" y="3707"/>
                </a:cubicBezTo>
                <a:cubicBezTo>
                  <a:pt x="1144" y="3683"/>
                  <a:pt x="1132" y="3647"/>
                  <a:pt x="1132" y="3600"/>
                </a:cubicBezTo>
                <a:cubicBezTo>
                  <a:pt x="1132" y="3528"/>
                  <a:pt x="1203" y="3469"/>
                  <a:pt x="1287" y="3469"/>
                </a:cubicBezTo>
                <a:close/>
                <a:moveTo>
                  <a:pt x="5537" y="3481"/>
                </a:moveTo>
                <a:cubicBezTo>
                  <a:pt x="5573" y="3481"/>
                  <a:pt x="5609" y="3504"/>
                  <a:pt x="5644" y="3528"/>
                </a:cubicBezTo>
                <a:cubicBezTo>
                  <a:pt x="5668" y="3564"/>
                  <a:pt x="5692" y="3588"/>
                  <a:pt x="5692" y="3635"/>
                </a:cubicBezTo>
                <a:cubicBezTo>
                  <a:pt x="5692" y="3707"/>
                  <a:pt x="5632" y="3766"/>
                  <a:pt x="5549" y="3766"/>
                </a:cubicBezTo>
                <a:cubicBezTo>
                  <a:pt x="5513" y="3766"/>
                  <a:pt x="5478" y="3754"/>
                  <a:pt x="5454" y="3719"/>
                </a:cubicBezTo>
                <a:cubicBezTo>
                  <a:pt x="5424" y="3681"/>
                  <a:pt x="5376" y="3663"/>
                  <a:pt x="5329" y="3663"/>
                </a:cubicBezTo>
                <a:cubicBezTo>
                  <a:pt x="5301" y="3663"/>
                  <a:pt x="5274" y="3670"/>
                  <a:pt x="5251" y="3683"/>
                </a:cubicBezTo>
                <a:cubicBezTo>
                  <a:pt x="5180" y="3707"/>
                  <a:pt x="5132" y="3766"/>
                  <a:pt x="5132" y="3838"/>
                </a:cubicBezTo>
                <a:lnTo>
                  <a:pt x="5132" y="7731"/>
                </a:lnTo>
                <a:lnTo>
                  <a:pt x="4585" y="7731"/>
                </a:lnTo>
                <a:lnTo>
                  <a:pt x="4585" y="3838"/>
                </a:lnTo>
                <a:cubicBezTo>
                  <a:pt x="4585" y="3766"/>
                  <a:pt x="4537" y="3695"/>
                  <a:pt x="4466" y="3683"/>
                </a:cubicBezTo>
                <a:cubicBezTo>
                  <a:pt x="4439" y="3670"/>
                  <a:pt x="4412" y="3663"/>
                  <a:pt x="4386" y="3663"/>
                </a:cubicBezTo>
                <a:cubicBezTo>
                  <a:pt x="4344" y="3663"/>
                  <a:pt x="4305" y="3681"/>
                  <a:pt x="4275" y="3719"/>
                </a:cubicBezTo>
                <a:cubicBezTo>
                  <a:pt x="4239" y="3754"/>
                  <a:pt x="4216" y="3766"/>
                  <a:pt x="4168" y="3766"/>
                </a:cubicBezTo>
                <a:cubicBezTo>
                  <a:pt x="4120" y="3766"/>
                  <a:pt x="4096" y="3754"/>
                  <a:pt x="4061" y="3719"/>
                </a:cubicBezTo>
                <a:cubicBezTo>
                  <a:pt x="4037" y="3695"/>
                  <a:pt x="4025" y="3659"/>
                  <a:pt x="4025" y="3623"/>
                </a:cubicBezTo>
                <a:cubicBezTo>
                  <a:pt x="4025" y="3540"/>
                  <a:pt x="4096" y="3481"/>
                  <a:pt x="4168" y="3481"/>
                </a:cubicBezTo>
                <a:close/>
                <a:moveTo>
                  <a:pt x="8395" y="3481"/>
                </a:moveTo>
                <a:cubicBezTo>
                  <a:pt x="8442" y="3481"/>
                  <a:pt x="8466" y="3492"/>
                  <a:pt x="8502" y="3528"/>
                </a:cubicBezTo>
                <a:cubicBezTo>
                  <a:pt x="8526" y="3552"/>
                  <a:pt x="8538" y="3588"/>
                  <a:pt x="8538" y="3635"/>
                </a:cubicBezTo>
                <a:cubicBezTo>
                  <a:pt x="8526" y="3695"/>
                  <a:pt x="8466" y="3754"/>
                  <a:pt x="8407" y="3754"/>
                </a:cubicBezTo>
                <a:cubicBezTo>
                  <a:pt x="8371" y="3754"/>
                  <a:pt x="8335" y="3742"/>
                  <a:pt x="8311" y="3707"/>
                </a:cubicBezTo>
                <a:cubicBezTo>
                  <a:pt x="8279" y="3666"/>
                  <a:pt x="8224" y="3648"/>
                  <a:pt x="8174" y="3648"/>
                </a:cubicBezTo>
                <a:cubicBezTo>
                  <a:pt x="8150" y="3648"/>
                  <a:pt x="8128" y="3652"/>
                  <a:pt x="8109" y="3659"/>
                </a:cubicBezTo>
                <a:cubicBezTo>
                  <a:pt x="8037" y="3695"/>
                  <a:pt x="7990" y="3754"/>
                  <a:pt x="7990" y="3826"/>
                </a:cubicBezTo>
                <a:lnTo>
                  <a:pt x="7990" y="7707"/>
                </a:lnTo>
                <a:lnTo>
                  <a:pt x="7442" y="7707"/>
                </a:lnTo>
                <a:lnTo>
                  <a:pt x="7442" y="6314"/>
                </a:lnTo>
                <a:cubicBezTo>
                  <a:pt x="7442" y="6243"/>
                  <a:pt x="7383" y="6183"/>
                  <a:pt x="7311" y="6183"/>
                </a:cubicBezTo>
                <a:cubicBezTo>
                  <a:pt x="7240" y="6183"/>
                  <a:pt x="7180" y="6243"/>
                  <a:pt x="7180" y="6314"/>
                </a:cubicBezTo>
                <a:lnTo>
                  <a:pt x="7180" y="7743"/>
                </a:lnTo>
                <a:cubicBezTo>
                  <a:pt x="7097" y="7791"/>
                  <a:pt x="7061" y="7862"/>
                  <a:pt x="7061" y="7945"/>
                </a:cubicBezTo>
                <a:lnTo>
                  <a:pt x="7061" y="8148"/>
                </a:lnTo>
                <a:lnTo>
                  <a:pt x="5549" y="8148"/>
                </a:lnTo>
                <a:lnTo>
                  <a:pt x="5549" y="7969"/>
                </a:lnTo>
                <a:cubicBezTo>
                  <a:pt x="5549" y="7874"/>
                  <a:pt x="5513" y="7803"/>
                  <a:pt x="5430" y="7755"/>
                </a:cubicBezTo>
                <a:lnTo>
                  <a:pt x="5430" y="4016"/>
                </a:lnTo>
                <a:cubicBezTo>
                  <a:pt x="5465" y="4034"/>
                  <a:pt x="5500" y="4045"/>
                  <a:pt x="5535" y="4045"/>
                </a:cubicBezTo>
                <a:cubicBezTo>
                  <a:pt x="5547" y="4045"/>
                  <a:pt x="5560" y="4043"/>
                  <a:pt x="5573" y="4040"/>
                </a:cubicBezTo>
                <a:cubicBezTo>
                  <a:pt x="5787" y="4040"/>
                  <a:pt x="5966" y="3862"/>
                  <a:pt x="5966" y="3635"/>
                </a:cubicBezTo>
                <a:cubicBezTo>
                  <a:pt x="5966" y="3576"/>
                  <a:pt x="5966" y="3528"/>
                  <a:pt x="5954" y="3481"/>
                </a:cubicBezTo>
                <a:lnTo>
                  <a:pt x="6656" y="3481"/>
                </a:lnTo>
                <a:cubicBezTo>
                  <a:pt x="6633" y="3516"/>
                  <a:pt x="6633" y="3564"/>
                  <a:pt x="6621" y="3600"/>
                </a:cubicBezTo>
                <a:cubicBezTo>
                  <a:pt x="6621" y="3719"/>
                  <a:pt x="6656" y="3826"/>
                  <a:pt x="6740" y="3921"/>
                </a:cubicBezTo>
                <a:cubicBezTo>
                  <a:pt x="6811" y="4004"/>
                  <a:pt x="6942" y="4052"/>
                  <a:pt x="7037" y="4052"/>
                </a:cubicBezTo>
                <a:cubicBezTo>
                  <a:pt x="7085" y="4052"/>
                  <a:pt x="7133" y="4028"/>
                  <a:pt x="7168" y="4016"/>
                </a:cubicBezTo>
                <a:lnTo>
                  <a:pt x="7168" y="5636"/>
                </a:lnTo>
                <a:cubicBezTo>
                  <a:pt x="7168" y="5719"/>
                  <a:pt x="7228" y="5778"/>
                  <a:pt x="7311" y="5778"/>
                </a:cubicBezTo>
                <a:cubicBezTo>
                  <a:pt x="7383" y="5778"/>
                  <a:pt x="7442" y="5719"/>
                  <a:pt x="7442" y="5636"/>
                </a:cubicBezTo>
                <a:lnTo>
                  <a:pt x="7442" y="3838"/>
                </a:lnTo>
                <a:cubicBezTo>
                  <a:pt x="7442" y="3766"/>
                  <a:pt x="7395" y="3695"/>
                  <a:pt x="7323" y="3671"/>
                </a:cubicBezTo>
                <a:cubicBezTo>
                  <a:pt x="7301" y="3667"/>
                  <a:pt x="7278" y="3665"/>
                  <a:pt x="7255" y="3665"/>
                </a:cubicBezTo>
                <a:cubicBezTo>
                  <a:pt x="7205" y="3665"/>
                  <a:pt x="7157" y="3678"/>
                  <a:pt x="7133" y="3719"/>
                </a:cubicBezTo>
                <a:cubicBezTo>
                  <a:pt x="7097" y="3754"/>
                  <a:pt x="7073" y="3766"/>
                  <a:pt x="7025" y="3766"/>
                </a:cubicBezTo>
                <a:cubicBezTo>
                  <a:pt x="6978" y="3766"/>
                  <a:pt x="6954" y="3754"/>
                  <a:pt x="6918" y="3719"/>
                </a:cubicBezTo>
                <a:cubicBezTo>
                  <a:pt x="6894" y="3695"/>
                  <a:pt x="6871" y="3659"/>
                  <a:pt x="6871" y="3612"/>
                </a:cubicBezTo>
                <a:cubicBezTo>
                  <a:pt x="6871" y="3540"/>
                  <a:pt x="6954" y="3481"/>
                  <a:pt x="7025" y="3481"/>
                </a:cubicBezTo>
                <a:close/>
                <a:moveTo>
                  <a:pt x="2382" y="7993"/>
                </a:moveTo>
                <a:lnTo>
                  <a:pt x="2382" y="8160"/>
                </a:lnTo>
                <a:lnTo>
                  <a:pt x="1572" y="8160"/>
                </a:lnTo>
                <a:lnTo>
                  <a:pt x="1572" y="7993"/>
                </a:lnTo>
                <a:close/>
                <a:moveTo>
                  <a:pt x="3751" y="3481"/>
                </a:moveTo>
                <a:cubicBezTo>
                  <a:pt x="3739" y="3516"/>
                  <a:pt x="3739" y="3564"/>
                  <a:pt x="3715" y="3600"/>
                </a:cubicBezTo>
                <a:cubicBezTo>
                  <a:pt x="3715" y="3719"/>
                  <a:pt x="3751" y="3826"/>
                  <a:pt x="3835" y="3921"/>
                </a:cubicBezTo>
                <a:cubicBezTo>
                  <a:pt x="3918" y="4004"/>
                  <a:pt x="4037" y="4052"/>
                  <a:pt x="4132" y="4052"/>
                </a:cubicBezTo>
                <a:cubicBezTo>
                  <a:pt x="4180" y="4052"/>
                  <a:pt x="4227" y="4028"/>
                  <a:pt x="4275" y="4016"/>
                </a:cubicBezTo>
                <a:lnTo>
                  <a:pt x="4275" y="7755"/>
                </a:lnTo>
                <a:cubicBezTo>
                  <a:pt x="4192" y="7803"/>
                  <a:pt x="4156" y="7874"/>
                  <a:pt x="4156" y="7957"/>
                </a:cubicBezTo>
                <a:lnTo>
                  <a:pt x="4156" y="8160"/>
                </a:lnTo>
                <a:lnTo>
                  <a:pt x="2644" y="8160"/>
                </a:lnTo>
                <a:lnTo>
                  <a:pt x="2644" y="7969"/>
                </a:lnTo>
                <a:cubicBezTo>
                  <a:pt x="2668" y="7874"/>
                  <a:pt x="2608" y="7803"/>
                  <a:pt x="2537" y="7755"/>
                </a:cubicBezTo>
                <a:lnTo>
                  <a:pt x="2537" y="4016"/>
                </a:lnTo>
                <a:cubicBezTo>
                  <a:pt x="2563" y="4034"/>
                  <a:pt x="2595" y="4045"/>
                  <a:pt x="2630" y="4045"/>
                </a:cubicBezTo>
                <a:cubicBezTo>
                  <a:pt x="2642" y="4045"/>
                  <a:pt x="2655" y="4043"/>
                  <a:pt x="2668" y="4040"/>
                </a:cubicBezTo>
                <a:cubicBezTo>
                  <a:pt x="2894" y="4040"/>
                  <a:pt x="3073" y="3862"/>
                  <a:pt x="3073" y="3635"/>
                </a:cubicBezTo>
                <a:cubicBezTo>
                  <a:pt x="3073" y="3576"/>
                  <a:pt x="3073" y="3528"/>
                  <a:pt x="3049" y="3481"/>
                </a:cubicBezTo>
                <a:close/>
                <a:moveTo>
                  <a:pt x="5251" y="7993"/>
                </a:moveTo>
                <a:lnTo>
                  <a:pt x="5251" y="8160"/>
                </a:lnTo>
                <a:lnTo>
                  <a:pt x="4454" y="8160"/>
                </a:lnTo>
                <a:lnTo>
                  <a:pt x="4454" y="7993"/>
                </a:lnTo>
                <a:close/>
                <a:moveTo>
                  <a:pt x="8109" y="7993"/>
                </a:moveTo>
                <a:lnTo>
                  <a:pt x="8109" y="8160"/>
                </a:lnTo>
                <a:lnTo>
                  <a:pt x="7311" y="8160"/>
                </a:lnTo>
                <a:lnTo>
                  <a:pt x="7311" y="7993"/>
                </a:lnTo>
                <a:close/>
                <a:moveTo>
                  <a:pt x="8454" y="8445"/>
                </a:moveTo>
                <a:cubicBezTo>
                  <a:pt x="8526" y="8445"/>
                  <a:pt x="8573" y="8505"/>
                  <a:pt x="8573" y="8565"/>
                </a:cubicBezTo>
                <a:lnTo>
                  <a:pt x="8573" y="8719"/>
                </a:lnTo>
                <a:lnTo>
                  <a:pt x="4001" y="8719"/>
                </a:lnTo>
                <a:cubicBezTo>
                  <a:pt x="3930" y="8719"/>
                  <a:pt x="3870" y="8779"/>
                  <a:pt x="3870" y="8862"/>
                </a:cubicBezTo>
                <a:cubicBezTo>
                  <a:pt x="3870" y="8934"/>
                  <a:pt x="3930" y="8993"/>
                  <a:pt x="4001" y="8993"/>
                </a:cubicBezTo>
                <a:lnTo>
                  <a:pt x="8728" y="8993"/>
                </a:lnTo>
                <a:cubicBezTo>
                  <a:pt x="8799" y="8993"/>
                  <a:pt x="8859" y="9053"/>
                  <a:pt x="8859" y="9124"/>
                </a:cubicBezTo>
                <a:lnTo>
                  <a:pt x="8859" y="9279"/>
                </a:lnTo>
                <a:lnTo>
                  <a:pt x="715" y="9279"/>
                </a:lnTo>
                <a:lnTo>
                  <a:pt x="715" y="9136"/>
                </a:lnTo>
                <a:cubicBezTo>
                  <a:pt x="715" y="9065"/>
                  <a:pt x="775" y="9005"/>
                  <a:pt x="846" y="9005"/>
                </a:cubicBezTo>
                <a:lnTo>
                  <a:pt x="3323" y="9005"/>
                </a:lnTo>
                <a:cubicBezTo>
                  <a:pt x="3394" y="9005"/>
                  <a:pt x="3454" y="8946"/>
                  <a:pt x="3454" y="8874"/>
                </a:cubicBezTo>
                <a:cubicBezTo>
                  <a:pt x="3454" y="8803"/>
                  <a:pt x="3394" y="8743"/>
                  <a:pt x="3323" y="8743"/>
                </a:cubicBezTo>
                <a:lnTo>
                  <a:pt x="1013" y="8743"/>
                </a:lnTo>
                <a:lnTo>
                  <a:pt x="1013" y="8565"/>
                </a:lnTo>
                <a:cubicBezTo>
                  <a:pt x="1013" y="8481"/>
                  <a:pt x="1072" y="8445"/>
                  <a:pt x="1132" y="8445"/>
                </a:cubicBezTo>
                <a:close/>
                <a:moveTo>
                  <a:pt x="4781" y="1"/>
                </a:moveTo>
                <a:cubicBezTo>
                  <a:pt x="4736" y="1"/>
                  <a:pt x="4692" y="10"/>
                  <a:pt x="4656" y="28"/>
                </a:cubicBezTo>
                <a:lnTo>
                  <a:pt x="810" y="2278"/>
                </a:lnTo>
                <a:cubicBezTo>
                  <a:pt x="787" y="2278"/>
                  <a:pt x="775" y="2290"/>
                  <a:pt x="775" y="2314"/>
                </a:cubicBezTo>
                <a:cubicBezTo>
                  <a:pt x="715" y="2349"/>
                  <a:pt x="667" y="2445"/>
                  <a:pt x="667" y="2516"/>
                </a:cubicBezTo>
                <a:lnTo>
                  <a:pt x="667" y="3219"/>
                </a:lnTo>
                <a:cubicBezTo>
                  <a:pt x="667" y="3350"/>
                  <a:pt x="763" y="3457"/>
                  <a:pt x="882" y="3481"/>
                </a:cubicBezTo>
                <a:cubicBezTo>
                  <a:pt x="858" y="3528"/>
                  <a:pt x="846" y="3564"/>
                  <a:pt x="846" y="3600"/>
                </a:cubicBezTo>
                <a:cubicBezTo>
                  <a:pt x="846" y="3719"/>
                  <a:pt x="882" y="3826"/>
                  <a:pt x="965" y="3921"/>
                </a:cubicBezTo>
                <a:cubicBezTo>
                  <a:pt x="1048" y="4004"/>
                  <a:pt x="1168" y="4052"/>
                  <a:pt x="1263" y="4052"/>
                </a:cubicBezTo>
                <a:cubicBezTo>
                  <a:pt x="1310" y="4052"/>
                  <a:pt x="1358" y="4028"/>
                  <a:pt x="1406" y="4016"/>
                </a:cubicBezTo>
                <a:lnTo>
                  <a:pt x="1406" y="7755"/>
                </a:lnTo>
                <a:cubicBezTo>
                  <a:pt x="1322" y="7803"/>
                  <a:pt x="1287" y="7874"/>
                  <a:pt x="1287" y="7957"/>
                </a:cubicBezTo>
                <a:lnTo>
                  <a:pt x="1287" y="8160"/>
                </a:lnTo>
                <a:lnTo>
                  <a:pt x="1120" y="8160"/>
                </a:lnTo>
                <a:cubicBezTo>
                  <a:pt x="894" y="8160"/>
                  <a:pt x="715" y="8338"/>
                  <a:pt x="715" y="8553"/>
                </a:cubicBezTo>
                <a:lnTo>
                  <a:pt x="715" y="8743"/>
                </a:lnTo>
                <a:cubicBezTo>
                  <a:pt x="548" y="8791"/>
                  <a:pt x="417" y="8946"/>
                  <a:pt x="417" y="9136"/>
                </a:cubicBezTo>
                <a:lnTo>
                  <a:pt x="417" y="9291"/>
                </a:lnTo>
                <a:lnTo>
                  <a:pt x="132" y="9291"/>
                </a:lnTo>
                <a:cubicBezTo>
                  <a:pt x="60" y="9291"/>
                  <a:pt x="1" y="9350"/>
                  <a:pt x="1" y="9422"/>
                </a:cubicBezTo>
                <a:cubicBezTo>
                  <a:pt x="1" y="9493"/>
                  <a:pt x="60" y="9553"/>
                  <a:pt x="132" y="9553"/>
                </a:cubicBezTo>
                <a:lnTo>
                  <a:pt x="9442" y="9553"/>
                </a:lnTo>
                <a:cubicBezTo>
                  <a:pt x="9514" y="9553"/>
                  <a:pt x="9573" y="9493"/>
                  <a:pt x="9573" y="9422"/>
                </a:cubicBezTo>
                <a:cubicBezTo>
                  <a:pt x="9573" y="9350"/>
                  <a:pt x="9514" y="9291"/>
                  <a:pt x="9442" y="9291"/>
                </a:cubicBezTo>
                <a:lnTo>
                  <a:pt x="9157" y="9291"/>
                </a:lnTo>
                <a:lnTo>
                  <a:pt x="9157" y="9136"/>
                </a:lnTo>
                <a:cubicBezTo>
                  <a:pt x="9157" y="8957"/>
                  <a:pt x="9038" y="8803"/>
                  <a:pt x="8859" y="8743"/>
                </a:cubicBezTo>
                <a:lnTo>
                  <a:pt x="8859" y="8565"/>
                </a:lnTo>
                <a:cubicBezTo>
                  <a:pt x="8859" y="8338"/>
                  <a:pt x="8680" y="8160"/>
                  <a:pt x="8454" y="8160"/>
                </a:cubicBezTo>
                <a:lnTo>
                  <a:pt x="8395" y="8160"/>
                </a:lnTo>
                <a:lnTo>
                  <a:pt x="8395" y="7969"/>
                </a:lnTo>
                <a:cubicBezTo>
                  <a:pt x="8395" y="7874"/>
                  <a:pt x="8347" y="7803"/>
                  <a:pt x="8276" y="7755"/>
                </a:cubicBezTo>
                <a:lnTo>
                  <a:pt x="8276" y="4016"/>
                </a:lnTo>
                <a:cubicBezTo>
                  <a:pt x="8310" y="4034"/>
                  <a:pt x="8345" y="4045"/>
                  <a:pt x="8375" y="4045"/>
                </a:cubicBezTo>
                <a:cubicBezTo>
                  <a:pt x="8387" y="4045"/>
                  <a:pt x="8397" y="4043"/>
                  <a:pt x="8407" y="4040"/>
                </a:cubicBezTo>
                <a:cubicBezTo>
                  <a:pt x="8633" y="4040"/>
                  <a:pt x="8811" y="3862"/>
                  <a:pt x="8811" y="3635"/>
                </a:cubicBezTo>
                <a:cubicBezTo>
                  <a:pt x="8811" y="3564"/>
                  <a:pt x="8799" y="3504"/>
                  <a:pt x="8764" y="3421"/>
                </a:cubicBezTo>
                <a:cubicBezTo>
                  <a:pt x="8835" y="3385"/>
                  <a:pt x="8883" y="3290"/>
                  <a:pt x="8883" y="3207"/>
                </a:cubicBezTo>
                <a:lnTo>
                  <a:pt x="8883" y="2504"/>
                </a:lnTo>
                <a:cubicBezTo>
                  <a:pt x="8883" y="2397"/>
                  <a:pt x="8823" y="2314"/>
                  <a:pt x="8740" y="2266"/>
                </a:cubicBezTo>
                <a:lnTo>
                  <a:pt x="4906" y="28"/>
                </a:lnTo>
                <a:cubicBezTo>
                  <a:pt x="4870" y="10"/>
                  <a:pt x="4826" y="1"/>
                  <a:pt x="4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32"/>
          <p:cNvGrpSpPr/>
          <p:nvPr/>
        </p:nvGrpSpPr>
        <p:grpSpPr>
          <a:xfrm>
            <a:off x="6781032" y="1501265"/>
            <a:ext cx="301861" cy="332871"/>
            <a:chOff x="1396957" y="4287365"/>
            <a:chExt cx="301861" cy="332871"/>
          </a:xfrm>
        </p:grpSpPr>
        <p:sp>
          <p:nvSpPr>
            <p:cNvPr id="385" name="Google Shape;385;p32"/>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32"/>
          <p:cNvSpPr txBox="1"/>
          <p:nvPr/>
        </p:nvSpPr>
        <p:spPr>
          <a:xfrm>
            <a:off x="3750000" y="628225"/>
            <a:ext cx="2272200" cy="1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Light"/>
                <a:ea typeface="Nunito Light"/>
                <a:cs typeface="Nunito Light"/>
                <a:sym typeface="Nunito Light"/>
              </a:rPr>
              <a:t>Feature Importances:</a:t>
            </a:r>
            <a:endParaRPr>
              <a:latin typeface="Nunito Light"/>
              <a:ea typeface="Nunito Light"/>
              <a:cs typeface="Nunito Light"/>
              <a:sym typeface="Nunit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4"/>
        <p:cNvGrpSpPr/>
        <p:nvPr/>
      </p:nvGrpSpPr>
      <p:grpSpPr>
        <a:xfrm>
          <a:off x="0" y="0"/>
          <a:ext cx="0" cy="0"/>
          <a:chOff x="0" y="0"/>
          <a:chExt cx="0" cy="0"/>
        </a:xfrm>
      </p:grpSpPr>
      <p:sp>
        <p:nvSpPr>
          <p:cNvPr id="405" name="Google Shape;405;p33"/>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LIMITATIONS</a:t>
            </a:r>
            <a:endParaRPr/>
          </a:p>
        </p:txBody>
      </p:sp>
      <p:sp>
        <p:nvSpPr>
          <p:cNvPr id="406" name="Google Shape;406;p33"/>
          <p:cNvSpPr txBox="1">
            <a:spLocks noGrp="1"/>
          </p:cNvSpPr>
          <p:nvPr>
            <p:ph type="title" idx="3"/>
          </p:nvPr>
        </p:nvSpPr>
        <p:spPr>
          <a:xfrm>
            <a:off x="6404100" y="310287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SLOW WEB-SCRAPING</a:t>
            </a:r>
            <a:endParaRPr/>
          </a:p>
        </p:txBody>
      </p:sp>
      <p:sp>
        <p:nvSpPr>
          <p:cNvPr id="407" name="Google Shape;407;p33"/>
          <p:cNvSpPr txBox="1">
            <a:spLocks noGrp="1"/>
          </p:cNvSpPr>
          <p:nvPr>
            <p:ph type="subTitle" idx="4"/>
          </p:nvPr>
        </p:nvSpPr>
        <p:spPr>
          <a:xfrm>
            <a:off x="6457500" y="3310725"/>
            <a:ext cx="1537200" cy="795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solidFill>
                  <a:schemeClr val="dk1"/>
                </a:solidFill>
              </a:rPr>
              <a:t>Was not able to obtain all summaries in time allotted, so focused on most recent 10yrs of  Congresses.</a:t>
            </a:r>
            <a:endParaRPr/>
          </a:p>
        </p:txBody>
      </p:sp>
      <p:sp>
        <p:nvSpPr>
          <p:cNvPr id="408" name="Google Shape;408;p33"/>
          <p:cNvSpPr txBox="1">
            <a:spLocks noGrp="1"/>
          </p:cNvSpPr>
          <p:nvPr>
            <p:ph type="title" idx="5"/>
          </p:nvPr>
        </p:nvSpPr>
        <p:spPr>
          <a:xfrm>
            <a:off x="4623893" y="1901651"/>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CLASS IMBALANCE</a:t>
            </a:r>
            <a:endParaRPr/>
          </a:p>
        </p:txBody>
      </p:sp>
      <p:sp>
        <p:nvSpPr>
          <p:cNvPr id="409" name="Google Shape;409;p33"/>
          <p:cNvSpPr txBox="1">
            <a:spLocks noGrp="1"/>
          </p:cNvSpPr>
          <p:nvPr>
            <p:ph type="subTitle" idx="6"/>
          </p:nvPr>
        </p:nvSpPr>
        <p:spPr>
          <a:xfrm>
            <a:off x="4677293" y="2109501"/>
            <a:ext cx="1537200" cy="795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solidFill>
                  <a:schemeClr val="dk1"/>
                </a:solidFill>
              </a:rPr>
              <a:t>A dominant issue throughout the process was the lower amount  of passed bills.</a:t>
            </a:r>
            <a:endParaRPr/>
          </a:p>
        </p:txBody>
      </p:sp>
      <p:sp>
        <p:nvSpPr>
          <p:cNvPr id="410" name="Google Shape;410;p33"/>
          <p:cNvSpPr txBox="1">
            <a:spLocks noGrp="1"/>
          </p:cNvSpPr>
          <p:nvPr>
            <p:ph type="title" idx="7"/>
          </p:nvPr>
        </p:nvSpPr>
        <p:spPr>
          <a:xfrm>
            <a:off x="6457500" y="1901651"/>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LEAKAGE</a:t>
            </a:r>
            <a:endParaRPr/>
          </a:p>
        </p:txBody>
      </p:sp>
      <p:sp>
        <p:nvSpPr>
          <p:cNvPr id="411" name="Google Shape;411;p33"/>
          <p:cNvSpPr txBox="1">
            <a:spLocks noGrp="1"/>
          </p:cNvSpPr>
          <p:nvPr>
            <p:ph type="subTitle" idx="8"/>
          </p:nvPr>
        </p:nvSpPr>
        <p:spPr>
          <a:xfrm>
            <a:off x="6510900" y="2109501"/>
            <a:ext cx="1537200" cy="795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solidFill>
                  <a:schemeClr val="dk1"/>
                </a:solidFill>
              </a:rPr>
              <a:t>Many of the features started with are strongly related to bill passage and had to be discarded.</a:t>
            </a:r>
            <a:endParaRPr/>
          </a:p>
        </p:txBody>
      </p:sp>
      <p:sp>
        <p:nvSpPr>
          <p:cNvPr id="412" name="Google Shape;412;p33"/>
          <p:cNvSpPr txBox="1"/>
          <p:nvPr/>
        </p:nvSpPr>
        <p:spPr>
          <a:xfrm>
            <a:off x="4904700" y="997925"/>
            <a:ext cx="31434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Light"/>
                <a:ea typeface="Nunito Light"/>
                <a:cs typeface="Nunito Light"/>
                <a:sym typeface="Nunito Light"/>
              </a:rPr>
              <a:t>General Limitations to the Modeling:</a:t>
            </a:r>
            <a:endParaRPr>
              <a:latin typeface="Nunito Light"/>
              <a:ea typeface="Nunito Light"/>
              <a:cs typeface="Nunito Light"/>
              <a:sym typeface="Nunito Light"/>
            </a:endParaRPr>
          </a:p>
        </p:txBody>
      </p:sp>
      <p:sp>
        <p:nvSpPr>
          <p:cNvPr id="413" name="Google Shape;413;p33"/>
          <p:cNvSpPr txBox="1">
            <a:spLocks noGrp="1"/>
          </p:cNvSpPr>
          <p:nvPr>
            <p:ph type="title" idx="3"/>
          </p:nvPr>
        </p:nvSpPr>
        <p:spPr>
          <a:xfrm>
            <a:off x="4623900" y="310287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NATURAL LANGUAGE </a:t>
            </a:r>
            <a:endParaRPr/>
          </a:p>
        </p:txBody>
      </p:sp>
      <p:sp>
        <p:nvSpPr>
          <p:cNvPr id="414" name="Google Shape;414;p33"/>
          <p:cNvSpPr txBox="1">
            <a:spLocks noGrp="1"/>
          </p:cNvSpPr>
          <p:nvPr>
            <p:ph type="subTitle" idx="4"/>
          </p:nvPr>
        </p:nvSpPr>
        <p:spPr>
          <a:xfrm>
            <a:off x="4677300" y="3310725"/>
            <a:ext cx="1537200" cy="795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solidFill>
                  <a:schemeClr val="dk1"/>
                </a:solidFill>
              </a:rPr>
              <a:t>It is difficult to get definitive outcomes since much of the success hinges on human review.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4"/>
          <p:cNvSpPr txBox="1">
            <a:spLocks noGrp="1"/>
          </p:cNvSpPr>
          <p:nvPr>
            <p:ph type="title" idx="2"/>
          </p:nvPr>
        </p:nvSpPr>
        <p:spPr>
          <a:xfrm>
            <a:off x="770125" y="2524900"/>
            <a:ext cx="21585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rgbClr val="000000"/>
                </a:solidFill>
              </a:rPr>
              <a:t>40 Years of Congress</a:t>
            </a:r>
            <a:endParaRPr sz="1400">
              <a:solidFill>
                <a:srgbClr val="000000"/>
              </a:solidFill>
            </a:endParaRPr>
          </a:p>
        </p:txBody>
      </p:sp>
      <p:sp>
        <p:nvSpPr>
          <p:cNvPr id="420" name="Google Shape;420;p34"/>
          <p:cNvSpPr txBox="1">
            <a:spLocks noGrp="1"/>
          </p:cNvSpPr>
          <p:nvPr>
            <p:ph type="subTitle" idx="1"/>
          </p:nvPr>
        </p:nvSpPr>
        <p:spPr>
          <a:xfrm>
            <a:off x="1134238" y="2852051"/>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Online records go back to the 93rd Congress, in 1973 - input them all into the EDA and models to see changes over time.</a:t>
            </a:r>
            <a:endParaRPr/>
          </a:p>
        </p:txBody>
      </p:sp>
      <p:sp>
        <p:nvSpPr>
          <p:cNvPr id="421" name="Google Shape;421;p34"/>
          <p:cNvSpPr txBox="1">
            <a:spLocks noGrp="1"/>
          </p:cNvSpPr>
          <p:nvPr>
            <p:ph type="title" idx="3"/>
          </p:nvPr>
        </p:nvSpPr>
        <p:spPr>
          <a:xfrm>
            <a:off x="3438500" y="2524900"/>
            <a:ext cx="21585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rgbClr val="000000"/>
                </a:solidFill>
              </a:rPr>
              <a:t>Stacked Modeling</a:t>
            </a:r>
            <a:endParaRPr sz="1400">
              <a:solidFill>
                <a:srgbClr val="000000"/>
              </a:solidFill>
            </a:endParaRPr>
          </a:p>
        </p:txBody>
      </p:sp>
      <p:sp>
        <p:nvSpPr>
          <p:cNvPr id="422" name="Google Shape;422;p34"/>
          <p:cNvSpPr txBox="1">
            <a:spLocks noGrp="1"/>
          </p:cNvSpPr>
          <p:nvPr>
            <p:ph type="subTitle" idx="4"/>
          </p:nvPr>
        </p:nvSpPr>
        <p:spPr>
          <a:xfrm>
            <a:off x="3806043" y="2852051"/>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Models for meta-features and text data could mean great outcomes with the inclusion of stacking techniques.</a:t>
            </a:r>
            <a:endParaRPr/>
          </a:p>
        </p:txBody>
      </p:sp>
      <p:sp>
        <p:nvSpPr>
          <p:cNvPr id="423" name="Google Shape;423;p34"/>
          <p:cNvSpPr txBox="1">
            <a:spLocks noGrp="1"/>
          </p:cNvSpPr>
          <p:nvPr>
            <p:ph type="title" idx="5"/>
          </p:nvPr>
        </p:nvSpPr>
        <p:spPr>
          <a:xfrm>
            <a:off x="5961625" y="2524900"/>
            <a:ext cx="29112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rgbClr val="000000"/>
                </a:solidFill>
              </a:rPr>
              <a:t>Bill Introduction Data</a:t>
            </a:r>
            <a:endParaRPr sz="1400">
              <a:solidFill>
                <a:srgbClr val="000000"/>
              </a:solidFill>
            </a:endParaRPr>
          </a:p>
        </p:txBody>
      </p:sp>
      <p:sp>
        <p:nvSpPr>
          <p:cNvPr id="424" name="Google Shape;424;p34"/>
          <p:cNvSpPr txBox="1">
            <a:spLocks noGrp="1"/>
          </p:cNvSpPr>
          <p:nvPr>
            <p:ph type="subTitle" idx="6"/>
          </p:nvPr>
        </p:nvSpPr>
        <p:spPr>
          <a:xfrm>
            <a:off x="6477850" y="2852050"/>
            <a:ext cx="17985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Continue this analysis by including data regarding the number of times a bill is introduced before it passed.</a:t>
            </a:r>
            <a:endParaRPr/>
          </a:p>
        </p:txBody>
      </p:sp>
      <p:sp>
        <p:nvSpPr>
          <p:cNvPr id="425" name="Google Shape;425;p34"/>
          <p:cNvSpPr txBox="1">
            <a:spLocks noGrp="1"/>
          </p:cNvSpPr>
          <p:nvPr>
            <p:ph type="title" idx="4294967295"/>
          </p:nvPr>
        </p:nvSpPr>
        <p:spPr>
          <a:xfrm>
            <a:off x="1592000" y="1854350"/>
            <a:ext cx="611100" cy="2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D33B3B"/>
                </a:solidFill>
              </a:rPr>
              <a:t>01</a:t>
            </a:r>
            <a:endParaRPr>
              <a:solidFill>
                <a:srgbClr val="D33B3B"/>
              </a:solidFill>
            </a:endParaRPr>
          </a:p>
        </p:txBody>
      </p:sp>
      <p:sp>
        <p:nvSpPr>
          <p:cNvPr id="426" name="Google Shape;426;p34"/>
          <p:cNvSpPr txBox="1">
            <a:spLocks noGrp="1"/>
          </p:cNvSpPr>
          <p:nvPr>
            <p:ph type="title" idx="4294967295"/>
          </p:nvPr>
        </p:nvSpPr>
        <p:spPr>
          <a:xfrm>
            <a:off x="4266450" y="1854350"/>
            <a:ext cx="611100" cy="2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33B3B"/>
                </a:solidFill>
              </a:rPr>
              <a:t>02</a:t>
            </a:r>
            <a:endParaRPr>
              <a:solidFill>
                <a:srgbClr val="D33B3B"/>
              </a:solidFill>
            </a:endParaRPr>
          </a:p>
        </p:txBody>
      </p:sp>
      <p:sp>
        <p:nvSpPr>
          <p:cNvPr id="427" name="Google Shape;427;p34"/>
          <p:cNvSpPr txBox="1">
            <a:spLocks noGrp="1"/>
          </p:cNvSpPr>
          <p:nvPr>
            <p:ph type="title" idx="4294967295"/>
          </p:nvPr>
        </p:nvSpPr>
        <p:spPr>
          <a:xfrm>
            <a:off x="6885100" y="1854350"/>
            <a:ext cx="722700" cy="2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33B3B"/>
                </a:solidFill>
              </a:rPr>
              <a:t>03</a:t>
            </a:r>
            <a:endParaRPr>
              <a:solidFill>
                <a:srgbClr val="D33B3B"/>
              </a:solidFill>
            </a:endParaRPr>
          </a:p>
        </p:txBody>
      </p:sp>
      <p:sp>
        <p:nvSpPr>
          <p:cNvPr id="428" name="Google Shape;428;p34"/>
          <p:cNvSpPr/>
          <p:nvPr/>
        </p:nvSpPr>
        <p:spPr>
          <a:xfrm>
            <a:off x="1012950" y="2322500"/>
            <a:ext cx="7118100" cy="41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1012950" y="3864400"/>
            <a:ext cx="7118100" cy="41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txBox="1"/>
          <p:nvPr/>
        </p:nvSpPr>
        <p:spPr>
          <a:xfrm>
            <a:off x="3330025" y="714625"/>
            <a:ext cx="26316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FURTHER RESEARCH: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123" name="Google Shape;123;p17"/>
          <p:cNvSpPr txBox="1">
            <a:spLocks noGrp="1"/>
          </p:cNvSpPr>
          <p:nvPr>
            <p:ph type="title" idx="2"/>
          </p:nvPr>
        </p:nvSpPr>
        <p:spPr>
          <a:xfrm>
            <a:off x="5060000" y="2119600"/>
            <a:ext cx="2536200" cy="6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QUESTION:</a:t>
            </a:r>
            <a:endParaRPr>
              <a:solidFill>
                <a:srgbClr val="D33B3B"/>
              </a:solidFill>
            </a:endParaRPr>
          </a:p>
        </p:txBody>
      </p:sp>
      <p:sp>
        <p:nvSpPr>
          <p:cNvPr id="124" name="Google Shape;124;p17"/>
          <p:cNvSpPr txBox="1">
            <a:spLocks noGrp="1"/>
          </p:cNvSpPr>
          <p:nvPr>
            <p:ph type="subTitle" idx="1"/>
          </p:nvPr>
        </p:nvSpPr>
        <p:spPr>
          <a:xfrm>
            <a:off x="5142388" y="2670328"/>
            <a:ext cx="2371500" cy="1233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b="1">
                <a:latin typeface="Nunito"/>
                <a:ea typeface="Nunito"/>
                <a:cs typeface="Nunito"/>
                <a:sym typeface="Nunito"/>
              </a:rPr>
              <a:t>Can we predict which bills will pass the House of Representatives?</a:t>
            </a:r>
            <a:endParaRPr sz="1400" b="1">
              <a:latin typeface="Nunito"/>
              <a:ea typeface="Nunito"/>
              <a:cs typeface="Nunito"/>
              <a:sym typeface="Nunito"/>
            </a:endParaRPr>
          </a:p>
        </p:txBody>
      </p:sp>
      <p:pic>
        <p:nvPicPr>
          <p:cNvPr id="125" name="Google Shape;125;p17"/>
          <p:cNvPicPr preferRelativeResize="0"/>
          <p:nvPr/>
        </p:nvPicPr>
        <p:blipFill>
          <a:blip r:embed="rId3">
            <a:alphaModFix/>
          </a:blip>
          <a:stretch>
            <a:fillRect/>
          </a:stretch>
        </p:blipFill>
        <p:spPr>
          <a:xfrm>
            <a:off x="173275" y="790270"/>
            <a:ext cx="4273855" cy="427385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5"/>
          <p:cNvSpPr/>
          <p:nvPr/>
        </p:nvSpPr>
        <p:spPr>
          <a:xfrm>
            <a:off x="0" y="871625"/>
            <a:ext cx="3053700" cy="38733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CONCLUSIONS</a:t>
            </a:r>
            <a:endParaRPr/>
          </a:p>
        </p:txBody>
      </p:sp>
      <p:pic>
        <p:nvPicPr>
          <p:cNvPr id="437" name="Google Shape;437;p35"/>
          <p:cNvPicPr preferRelativeResize="0"/>
          <p:nvPr/>
        </p:nvPicPr>
        <p:blipFill>
          <a:blip r:embed="rId3">
            <a:alphaModFix/>
          </a:blip>
          <a:stretch>
            <a:fillRect/>
          </a:stretch>
        </p:blipFill>
        <p:spPr>
          <a:xfrm>
            <a:off x="517800" y="1299998"/>
            <a:ext cx="3821000" cy="3016575"/>
          </a:xfrm>
          <a:prstGeom prst="rect">
            <a:avLst/>
          </a:prstGeom>
          <a:noFill/>
          <a:ln>
            <a:noFill/>
          </a:ln>
        </p:spPr>
      </p:pic>
      <p:sp>
        <p:nvSpPr>
          <p:cNvPr id="438" name="Google Shape;438;p35"/>
          <p:cNvSpPr txBox="1"/>
          <p:nvPr/>
        </p:nvSpPr>
        <p:spPr>
          <a:xfrm>
            <a:off x="5184850" y="2495375"/>
            <a:ext cx="3319200" cy="62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Try to write a passing bill!</a:t>
            </a:r>
            <a:endParaRPr sz="1800"/>
          </a:p>
        </p:txBody>
      </p:sp>
      <p:sp>
        <p:nvSpPr>
          <p:cNvPr id="439" name="Google Shape;439;p35"/>
          <p:cNvSpPr txBox="1"/>
          <p:nvPr/>
        </p:nvSpPr>
        <p:spPr>
          <a:xfrm>
            <a:off x="5564500" y="1439225"/>
            <a:ext cx="23538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Light"/>
              <a:ea typeface="Nunito Light"/>
              <a:cs typeface="Nunito Light"/>
              <a:sym typeface="Nunito Light"/>
            </a:endParaRPr>
          </a:p>
        </p:txBody>
      </p:sp>
      <p:sp>
        <p:nvSpPr>
          <p:cNvPr id="440" name="Google Shape;440;p35"/>
          <p:cNvSpPr txBox="1"/>
          <p:nvPr/>
        </p:nvSpPr>
        <p:spPr>
          <a:xfrm>
            <a:off x="5255725" y="1744925"/>
            <a:ext cx="3000000" cy="625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100">
                <a:solidFill>
                  <a:schemeClr val="dk1"/>
                </a:solidFill>
                <a:latin typeface="Nunito Light"/>
                <a:ea typeface="Nunito Light"/>
                <a:cs typeface="Nunito Light"/>
                <a:sym typeface="Nunito Light"/>
              </a:rPr>
              <a:t>Based on what you’ve learned from this presentation, it’s your turn.</a:t>
            </a:r>
            <a:endParaRPr sz="1100">
              <a:solidFill>
                <a:schemeClr val="dk1"/>
              </a:solidFill>
              <a:latin typeface="Nunito Light"/>
              <a:ea typeface="Nunito Light"/>
              <a:cs typeface="Nunito Light"/>
              <a:sym typeface="Nuni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 BY CONGRESS</a:t>
            </a:r>
            <a:endParaRPr/>
          </a:p>
        </p:txBody>
      </p:sp>
      <p:sp>
        <p:nvSpPr>
          <p:cNvPr id="131" name="Google Shape;131;p18"/>
          <p:cNvSpPr txBox="1">
            <a:spLocks noGrp="1"/>
          </p:cNvSpPr>
          <p:nvPr>
            <p:ph type="title" idx="7"/>
          </p:nvPr>
        </p:nvSpPr>
        <p:spPr>
          <a:xfrm>
            <a:off x="311688" y="1981989"/>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110TH CONGRESS</a:t>
            </a:r>
            <a:endParaRPr/>
          </a:p>
        </p:txBody>
      </p:sp>
      <p:sp>
        <p:nvSpPr>
          <p:cNvPr id="132" name="Google Shape;132;p18"/>
          <p:cNvSpPr txBox="1">
            <a:spLocks noGrp="1"/>
          </p:cNvSpPr>
          <p:nvPr>
            <p:ph type="subTitle" idx="8"/>
          </p:nvPr>
        </p:nvSpPr>
        <p:spPr>
          <a:xfrm>
            <a:off x="365088" y="2189838"/>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Nunito"/>
                <a:ea typeface="Nunito"/>
                <a:cs typeface="Nunito"/>
                <a:sym typeface="Nunito"/>
              </a:rPr>
              <a:t>Jan 3, 2007 – Jan 3, 2009</a:t>
            </a:r>
            <a:endParaRPr b="1">
              <a:latin typeface="Nunito"/>
              <a:ea typeface="Nunito"/>
              <a:cs typeface="Nunito"/>
              <a:sym typeface="Nunito"/>
            </a:endParaRPr>
          </a:p>
          <a:p>
            <a:pPr marL="0" lvl="0" indent="0" algn="ctr" rtl="0">
              <a:spcBef>
                <a:spcPts val="0"/>
              </a:spcBef>
              <a:spcAft>
                <a:spcPts val="0"/>
              </a:spcAft>
              <a:buNone/>
            </a:pPr>
            <a:r>
              <a:rPr lang="en"/>
              <a:t>Senate: Democratic </a:t>
            </a:r>
            <a:endParaRPr/>
          </a:p>
          <a:p>
            <a:pPr marL="0" lvl="0" indent="0" algn="ctr" rtl="0">
              <a:spcBef>
                <a:spcPts val="0"/>
              </a:spcBef>
              <a:spcAft>
                <a:spcPts val="0"/>
              </a:spcAft>
              <a:buNone/>
            </a:pPr>
            <a:r>
              <a:rPr lang="en"/>
              <a:t>House: Democratic</a:t>
            </a:r>
            <a:endParaRPr/>
          </a:p>
          <a:p>
            <a:pPr marL="0" lvl="0" indent="0" algn="ctr" rtl="0">
              <a:spcBef>
                <a:spcPts val="0"/>
              </a:spcBef>
              <a:spcAft>
                <a:spcPts val="1600"/>
              </a:spcAft>
              <a:buNone/>
            </a:pPr>
            <a:endParaRPr/>
          </a:p>
        </p:txBody>
      </p:sp>
      <p:sp>
        <p:nvSpPr>
          <p:cNvPr id="133" name="Google Shape;133;p18"/>
          <p:cNvSpPr txBox="1">
            <a:spLocks noGrp="1"/>
          </p:cNvSpPr>
          <p:nvPr>
            <p:ph type="title" idx="9"/>
          </p:nvPr>
        </p:nvSpPr>
        <p:spPr>
          <a:xfrm>
            <a:off x="2084293" y="1981989"/>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111TH CONGRESS</a:t>
            </a:r>
            <a:endParaRPr/>
          </a:p>
        </p:txBody>
      </p:sp>
      <p:sp>
        <p:nvSpPr>
          <p:cNvPr id="134" name="Google Shape;134;p18"/>
          <p:cNvSpPr txBox="1">
            <a:spLocks noGrp="1"/>
          </p:cNvSpPr>
          <p:nvPr>
            <p:ph type="subTitle" idx="13"/>
          </p:nvPr>
        </p:nvSpPr>
        <p:spPr>
          <a:xfrm>
            <a:off x="2137693" y="2189838"/>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Nunito"/>
                <a:ea typeface="Nunito"/>
                <a:cs typeface="Nunito"/>
                <a:sym typeface="Nunito"/>
              </a:rPr>
              <a:t>Jan 3, 2009 – Jan 3, 2011</a:t>
            </a:r>
            <a:endParaRPr b="1">
              <a:solidFill>
                <a:schemeClr val="dk1"/>
              </a:solidFill>
              <a:latin typeface="Nunito"/>
              <a:ea typeface="Nunito"/>
              <a:cs typeface="Nunito"/>
              <a:sym typeface="Nunito"/>
            </a:endParaRPr>
          </a:p>
          <a:p>
            <a:pPr marL="0" lvl="0" indent="0" algn="ctr" rtl="0">
              <a:spcBef>
                <a:spcPts val="0"/>
              </a:spcBef>
              <a:spcAft>
                <a:spcPts val="0"/>
              </a:spcAft>
              <a:buClr>
                <a:schemeClr val="dk1"/>
              </a:buClr>
              <a:buSzPts val="1100"/>
              <a:buFont typeface="Arial"/>
              <a:buNone/>
            </a:pPr>
            <a:r>
              <a:rPr lang="en">
                <a:solidFill>
                  <a:schemeClr val="dk1"/>
                </a:solidFill>
              </a:rPr>
              <a:t>Senate: Democratic </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House: Democratic</a:t>
            </a:r>
            <a:endParaRPr/>
          </a:p>
        </p:txBody>
      </p:sp>
      <p:sp>
        <p:nvSpPr>
          <p:cNvPr id="135" name="Google Shape;135;p18"/>
          <p:cNvSpPr txBox="1">
            <a:spLocks noGrp="1"/>
          </p:cNvSpPr>
          <p:nvPr>
            <p:ph type="title" idx="14"/>
          </p:nvPr>
        </p:nvSpPr>
        <p:spPr>
          <a:xfrm>
            <a:off x="3728300" y="1995151"/>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112TH CONGRESS</a:t>
            </a:r>
            <a:endParaRPr/>
          </a:p>
        </p:txBody>
      </p:sp>
      <p:sp>
        <p:nvSpPr>
          <p:cNvPr id="136" name="Google Shape;136;p18"/>
          <p:cNvSpPr txBox="1">
            <a:spLocks noGrp="1"/>
          </p:cNvSpPr>
          <p:nvPr>
            <p:ph type="subTitle" idx="15"/>
          </p:nvPr>
        </p:nvSpPr>
        <p:spPr>
          <a:xfrm>
            <a:off x="3781700" y="2203001"/>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Nunito"/>
                <a:ea typeface="Nunito"/>
                <a:cs typeface="Nunito"/>
                <a:sym typeface="Nunito"/>
              </a:rPr>
              <a:t>Jan 3, 2011 – Jan 3, 2013</a:t>
            </a:r>
            <a:endParaRPr b="1">
              <a:solidFill>
                <a:schemeClr val="dk1"/>
              </a:solidFill>
              <a:latin typeface="Nunito"/>
              <a:ea typeface="Nunito"/>
              <a:cs typeface="Nunito"/>
              <a:sym typeface="Nunito"/>
            </a:endParaRPr>
          </a:p>
          <a:p>
            <a:pPr marL="0" lvl="0" indent="0" algn="ctr" rtl="0">
              <a:spcBef>
                <a:spcPts val="0"/>
              </a:spcBef>
              <a:spcAft>
                <a:spcPts val="0"/>
              </a:spcAft>
              <a:buClr>
                <a:schemeClr val="dk1"/>
              </a:buClr>
              <a:buSzPts val="1100"/>
              <a:buFont typeface="Arial"/>
              <a:buNone/>
            </a:pPr>
            <a:r>
              <a:rPr lang="en">
                <a:solidFill>
                  <a:schemeClr val="dk1"/>
                </a:solidFill>
              </a:rPr>
              <a:t>Senate: Democratic </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House: Republican</a:t>
            </a:r>
            <a:endParaRPr/>
          </a:p>
        </p:txBody>
      </p:sp>
      <p:sp>
        <p:nvSpPr>
          <p:cNvPr id="137" name="Google Shape;137;p18"/>
          <p:cNvSpPr/>
          <p:nvPr/>
        </p:nvSpPr>
        <p:spPr>
          <a:xfrm>
            <a:off x="864032" y="1401532"/>
            <a:ext cx="540600" cy="540600"/>
          </a:xfrm>
          <a:prstGeom prst="ellipse">
            <a:avLst/>
          </a:pr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2641932" y="1401532"/>
            <a:ext cx="540600" cy="540600"/>
          </a:xfrm>
          <a:prstGeom prst="ellipse">
            <a:avLst/>
          </a:pr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4277702" y="1414694"/>
            <a:ext cx="540600" cy="540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txBox="1">
            <a:spLocks noGrp="1"/>
          </p:cNvSpPr>
          <p:nvPr>
            <p:ph type="title" idx="3"/>
          </p:nvPr>
        </p:nvSpPr>
        <p:spPr>
          <a:xfrm>
            <a:off x="5337143" y="2001713"/>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113TH CONGRESS</a:t>
            </a:r>
            <a:endParaRPr/>
          </a:p>
        </p:txBody>
      </p:sp>
      <p:sp>
        <p:nvSpPr>
          <p:cNvPr id="141" name="Google Shape;141;p18"/>
          <p:cNvSpPr txBox="1">
            <a:spLocks noGrp="1"/>
          </p:cNvSpPr>
          <p:nvPr>
            <p:ph type="subTitle" idx="4"/>
          </p:nvPr>
        </p:nvSpPr>
        <p:spPr>
          <a:xfrm>
            <a:off x="5390543" y="2209563"/>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Nunito"/>
                <a:ea typeface="Nunito"/>
                <a:cs typeface="Nunito"/>
                <a:sym typeface="Nunito"/>
              </a:rPr>
              <a:t>Jan 3, 2013 – Jan 3, 2015</a:t>
            </a:r>
            <a:endParaRPr b="1">
              <a:solidFill>
                <a:schemeClr val="dk1"/>
              </a:solidFill>
              <a:latin typeface="Nunito"/>
              <a:ea typeface="Nunito"/>
              <a:cs typeface="Nunito"/>
              <a:sym typeface="Nunito"/>
            </a:endParaRPr>
          </a:p>
          <a:p>
            <a:pPr marL="0" lvl="0" indent="0" algn="ctr" rtl="0">
              <a:spcBef>
                <a:spcPts val="0"/>
              </a:spcBef>
              <a:spcAft>
                <a:spcPts val="0"/>
              </a:spcAft>
              <a:buClr>
                <a:schemeClr val="dk1"/>
              </a:buClr>
              <a:buSzPts val="1100"/>
              <a:buFont typeface="Arial"/>
              <a:buNone/>
            </a:pPr>
            <a:r>
              <a:rPr lang="en">
                <a:solidFill>
                  <a:schemeClr val="dk1"/>
                </a:solidFill>
              </a:rPr>
              <a:t>Senate: Democratic </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House: Republican</a:t>
            </a:r>
            <a:endParaRPr/>
          </a:p>
        </p:txBody>
      </p:sp>
      <p:sp>
        <p:nvSpPr>
          <p:cNvPr id="142" name="Google Shape;142;p18"/>
          <p:cNvSpPr txBox="1">
            <a:spLocks noGrp="1"/>
          </p:cNvSpPr>
          <p:nvPr>
            <p:ph type="title" idx="5"/>
          </p:nvPr>
        </p:nvSpPr>
        <p:spPr>
          <a:xfrm>
            <a:off x="6946000" y="1995188"/>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114TH CONGRESS</a:t>
            </a:r>
            <a:endParaRPr/>
          </a:p>
        </p:txBody>
      </p:sp>
      <p:sp>
        <p:nvSpPr>
          <p:cNvPr id="143" name="Google Shape;143;p18"/>
          <p:cNvSpPr txBox="1">
            <a:spLocks noGrp="1"/>
          </p:cNvSpPr>
          <p:nvPr>
            <p:ph type="subTitle" idx="6"/>
          </p:nvPr>
        </p:nvSpPr>
        <p:spPr>
          <a:xfrm>
            <a:off x="6999400" y="2203038"/>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Nunito"/>
                <a:ea typeface="Nunito"/>
                <a:cs typeface="Nunito"/>
                <a:sym typeface="Nunito"/>
              </a:rPr>
              <a:t>Jan 3, 2015 – Jan 3, 2017</a:t>
            </a:r>
            <a:endParaRPr b="1">
              <a:solidFill>
                <a:schemeClr val="dk1"/>
              </a:solidFill>
              <a:latin typeface="Nunito"/>
              <a:ea typeface="Nunito"/>
              <a:cs typeface="Nunito"/>
              <a:sym typeface="Nunito"/>
            </a:endParaRPr>
          </a:p>
          <a:p>
            <a:pPr marL="0" lvl="0" indent="0" algn="ctr" rtl="0">
              <a:spcBef>
                <a:spcPts val="0"/>
              </a:spcBef>
              <a:spcAft>
                <a:spcPts val="0"/>
              </a:spcAft>
              <a:buClr>
                <a:schemeClr val="dk1"/>
              </a:buClr>
              <a:buSzPts val="1100"/>
              <a:buFont typeface="Arial"/>
              <a:buNone/>
            </a:pPr>
            <a:r>
              <a:rPr lang="en">
                <a:solidFill>
                  <a:schemeClr val="dk1"/>
                </a:solidFill>
              </a:rPr>
              <a:t>Senate: Republican </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House: Republican</a:t>
            </a:r>
            <a:endParaRPr/>
          </a:p>
        </p:txBody>
      </p:sp>
      <p:sp>
        <p:nvSpPr>
          <p:cNvPr id="144" name="Google Shape;144;p18"/>
          <p:cNvSpPr/>
          <p:nvPr/>
        </p:nvSpPr>
        <p:spPr>
          <a:xfrm>
            <a:off x="7495402" y="1414762"/>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5886557" y="1401524"/>
            <a:ext cx="540600" cy="540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18"/>
          <p:cNvPicPr preferRelativeResize="0"/>
          <p:nvPr/>
        </p:nvPicPr>
        <p:blipFill>
          <a:blip r:embed="rId3">
            <a:alphaModFix/>
          </a:blip>
          <a:stretch>
            <a:fillRect/>
          </a:stretch>
        </p:blipFill>
        <p:spPr>
          <a:xfrm>
            <a:off x="596612" y="3059695"/>
            <a:ext cx="7902774" cy="1975680"/>
          </a:xfrm>
          <a:prstGeom prst="rect">
            <a:avLst/>
          </a:prstGeom>
          <a:noFill/>
          <a:ln>
            <a:noFill/>
          </a:ln>
        </p:spPr>
      </p:pic>
      <p:sp>
        <p:nvSpPr>
          <p:cNvPr id="147" name="Google Shape;147;p18"/>
          <p:cNvSpPr txBox="1"/>
          <p:nvPr/>
        </p:nvSpPr>
        <p:spPr>
          <a:xfrm>
            <a:off x="2641925" y="737600"/>
            <a:ext cx="5477700" cy="2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Light"/>
                <a:ea typeface="Nunito Light"/>
                <a:cs typeface="Nunito Light"/>
                <a:sym typeface="Nunito Light"/>
              </a:rPr>
              <a:t>Data spanned 10 years, with 51,067 total bills.</a:t>
            </a:r>
            <a:endParaRPr>
              <a:latin typeface="Nunito Light"/>
              <a:ea typeface="Nunito Light"/>
              <a:cs typeface="Nunito Light"/>
              <a:sym typeface="Nuni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p:nvPr/>
        </p:nvSpPr>
        <p:spPr>
          <a:xfrm>
            <a:off x="3645988" y="1706725"/>
            <a:ext cx="1826400" cy="18789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 BREAKDOWN BY BILL PASSAGE</a:t>
            </a:r>
            <a:endParaRPr/>
          </a:p>
        </p:txBody>
      </p:sp>
      <p:sp>
        <p:nvSpPr>
          <p:cNvPr id="154" name="Google Shape;154;p19"/>
          <p:cNvSpPr txBox="1">
            <a:spLocks noGrp="1"/>
          </p:cNvSpPr>
          <p:nvPr>
            <p:ph type="title" idx="3"/>
          </p:nvPr>
        </p:nvSpPr>
        <p:spPr>
          <a:xfrm>
            <a:off x="3750000" y="2346901"/>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Most bills originate in the House.</a:t>
            </a:r>
            <a:endParaRPr>
              <a:solidFill>
                <a:srgbClr val="FFFFFF"/>
              </a:solidFill>
            </a:endParaRPr>
          </a:p>
        </p:txBody>
      </p:sp>
      <p:sp>
        <p:nvSpPr>
          <p:cNvPr id="155" name="Google Shape;155;p19"/>
          <p:cNvSpPr txBox="1">
            <a:spLocks noGrp="1"/>
          </p:cNvSpPr>
          <p:nvPr>
            <p:ph type="title" idx="5"/>
          </p:nvPr>
        </p:nvSpPr>
        <p:spPr>
          <a:xfrm>
            <a:off x="6610400" y="3747851"/>
            <a:ext cx="1644000" cy="449700"/>
          </a:xfrm>
          <a:prstGeom prst="rect">
            <a:avLst/>
          </a:prstGeom>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Font typeface="Arial"/>
              <a:buNone/>
            </a:pPr>
            <a:r>
              <a:rPr lang="en" sz="1200">
                <a:solidFill>
                  <a:srgbClr val="44546A"/>
                </a:solidFill>
                <a:latin typeface="Lato Light"/>
                <a:ea typeface="Lato Light"/>
                <a:cs typeface="Lato Light"/>
                <a:sym typeface="Lato Light"/>
              </a:rPr>
              <a:t>Nearly twice as many bills originate in the House.</a:t>
            </a:r>
            <a:endParaRPr/>
          </a:p>
        </p:txBody>
      </p:sp>
      <p:sp>
        <p:nvSpPr>
          <p:cNvPr id="156" name="Google Shape;156;p19"/>
          <p:cNvSpPr txBox="1">
            <a:spLocks noGrp="1"/>
          </p:cNvSpPr>
          <p:nvPr>
            <p:ph type="title" idx="7"/>
          </p:nvPr>
        </p:nvSpPr>
        <p:spPr>
          <a:xfrm>
            <a:off x="889600" y="3747851"/>
            <a:ext cx="1644000" cy="449700"/>
          </a:xfrm>
          <a:prstGeom prst="rect">
            <a:avLst/>
          </a:prstGeom>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Font typeface="Arial"/>
              <a:buNone/>
            </a:pPr>
            <a:r>
              <a:rPr lang="en" sz="1200">
                <a:solidFill>
                  <a:srgbClr val="44546A"/>
                </a:solidFill>
                <a:latin typeface="Lato Light"/>
                <a:ea typeface="Lato Light"/>
                <a:cs typeface="Lato Light"/>
                <a:sym typeface="Lato Light"/>
              </a:rPr>
              <a:t>Significantly more bills proposed than passed represents substantial class imbalance.</a:t>
            </a:r>
            <a:endParaRPr/>
          </a:p>
        </p:txBody>
      </p:sp>
      <p:sp>
        <p:nvSpPr>
          <p:cNvPr id="157" name="Google Shape;157;p19"/>
          <p:cNvSpPr/>
          <p:nvPr/>
        </p:nvSpPr>
        <p:spPr>
          <a:xfrm>
            <a:off x="6164250" y="2596800"/>
            <a:ext cx="267300" cy="254700"/>
          </a:xfrm>
          <a:prstGeom prst="chevron">
            <a:avLst>
              <a:gd name="adj" fmla="val 5000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10800000">
            <a:off x="2712450" y="2596800"/>
            <a:ext cx="267300" cy="254700"/>
          </a:xfrm>
          <a:prstGeom prst="chevron">
            <a:avLst>
              <a:gd name="adj" fmla="val 5000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txBox="1"/>
          <p:nvPr/>
        </p:nvSpPr>
        <p:spPr>
          <a:xfrm>
            <a:off x="889600" y="1706725"/>
            <a:ext cx="28500" cy="2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Light"/>
              <a:ea typeface="Nunito Light"/>
              <a:cs typeface="Nunito Light"/>
              <a:sym typeface="Nunito Light"/>
            </a:endParaRPr>
          </a:p>
        </p:txBody>
      </p:sp>
      <p:pic>
        <p:nvPicPr>
          <p:cNvPr id="160" name="Google Shape;160;p19"/>
          <p:cNvPicPr preferRelativeResize="0"/>
          <p:nvPr/>
        </p:nvPicPr>
        <p:blipFill rotWithShape="1">
          <a:blip r:embed="rId3">
            <a:alphaModFix/>
          </a:blip>
          <a:srcRect/>
          <a:stretch/>
        </p:blipFill>
        <p:spPr>
          <a:xfrm>
            <a:off x="191590" y="1598328"/>
            <a:ext cx="3040025" cy="2123050"/>
          </a:xfrm>
          <a:prstGeom prst="rect">
            <a:avLst/>
          </a:prstGeom>
          <a:noFill/>
          <a:ln>
            <a:noFill/>
          </a:ln>
        </p:spPr>
      </p:pic>
      <p:pic>
        <p:nvPicPr>
          <p:cNvPr id="161" name="Google Shape;161;p19"/>
          <p:cNvPicPr preferRelativeResize="0"/>
          <p:nvPr/>
        </p:nvPicPr>
        <p:blipFill>
          <a:blip r:embed="rId4">
            <a:alphaModFix/>
          </a:blip>
          <a:stretch>
            <a:fillRect/>
          </a:stretch>
        </p:blipFill>
        <p:spPr>
          <a:xfrm>
            <a:off x="5818674" y="1616984"/>
            <a:ext cx="3040025" cy="2085741"/>
          </a:xfrm>
          <a:prstGeom prst="rect">
            <a:avLst/>
          </a:prstGeom>
          <a:noFill/>
          <a:ln>
            <a:noFill/>
          </a:ln>
        </p:spPr>
      </p:pic>
      <p:sp>
        <p:nvSpPr>
          <p:cNvPr id="162" name="Google Shape;162;p19"/>
          <p:cNvSpPr txBox="1"/>
          <p:nvPr/>
        </p:nvSpPr>
        <p:spPr>
          <a:xfrm>
            <a:off x="2209400" y="813525"/>
            <a:ext cx="6486600" cy="3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Nunito"/>
                <a:ea typeface="Nunito"/>
                <a:cs typeface="Nunito"/>
                <a:sym typeface="Nunito"/>
              </a:rPr>
              <a:t>Dataset included bills only:</a:t>
            </a:r>
            <a:r>
              <a:rPr lang="en" sz="1100">
                <a:latin typeface="Nunito Light"/>
                <a:ea typeface="Nunito Light"/>
                <a:cs typeface="Nunito Light"/>
                <a:sym typeface="Nunito Light"/>
              </a:rPr>
              <a:t> Resolutions and Joint Resolutions were removed.</a:t>
            </a:r>
            <a:endParaRPr sz="1100">
              <a:latin typeface="Nunito Light"/>
              <a:ea typeface="Nunito Light"/>
              <a:cs typeface="Nunito Light"/>
              <a:sym typeface="Nuni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0"/>
          <p:cNvPicPr preferRelativeResize="0"/>
          <p:nvPr/>
        </p:nvPicPr>
        <p:blipFill rotWithShape="1">
          <a:blip r:embed="rId3">
            <a:alphaModFix/>
          </a:blip>
          <a:srcRect l="20842" r="20842"/>
          <a:stretch/>
        </p:blipFill>
        <p:spPr>
          <a:xfrm>
            <a:off x="2806125" y="1129888"/>
            <a:ext cx="1701474" cy="2303449"/>
          </a:xfrm>
          <a:prstGeom prst="rect">
            <a:avLst/>
          </a:prstGeom>
          <a:noFill/>
          <a:ln>
            <a:noFill/>
          </a:ln>
        </p:spPr>
      </p:pic>
      <p:pic>
        <p:nvPicPr>
          <p:cNvPr id="168" name="Google Shape;168;p20"/>
          <p:cNvPicPr preferRelativeResize="0"/>
          <p:nvPr/>
        </p:nvPicPr>
        <p:blipFill rotWithShape="1">
          <a:blip r:embed="rId4">
            <a:alphaModFix/>
          </a:blip>
          <a:srcRect l="25419" r="25414"/>
          <a:stretch/>
        </p:blipFill>
        <p:spPr>
          <a:xfrm>
            <a:off x="6589963" y="1150875"/>
            <a:ext cx="1701450" cy="2303451"/>
          </a:xfrm>
          <a:prstGeom prst="rect">
            <a:avLst/>
          </a:prstGeom>
          <a:noFill/>
          <a:ln>
            <a:noFill/>
          </a:ln>
        </p:spPr>
      </p:pic>
      <p:pic>
        <p:nvPicPr>
          <p:cNvPr id="169" name="Google Shape;169;p20"/>
          <p:cNvPicPr preferRelativeResize="0"/>
          <p:nvPr/>
        </p:nvPicPr>
        <p:blipFill rotWithShape="1">
          <a:blip r:embed="rId5">
            <a:alphaModFix/>
          </a:blip>
          <a:srcRect l="30660" r="30660"/>
          <a:stretch/>
        </p:blipFill>
        <p:spPr>
          <a:xfrm>
            <a:off x="4677488" y="1129888"/>
            <a:ext cx="1701476" cy="2303450"/>
          </a:xfrm>
          <a:prstGeom prst="rect">
            <a:avLst/>
          </a:prstGeom>
          <a:noFill/>
          <a:ln>
            <a:noFill/>
          </a:ln>
        </p:spPr>
      </p:pic>
      <p:pic>
        <p:nvPicPr>
          <p:cNvPr id="170" name="Google Shape;170;p20"/>
          <p:cNvPicPr preferRelativeResize="0"/>
          <p:nvPr/>
        </p:nvPicPr>
        <p:blipFill rotWithShape="1">
          <a:blip r:embed="rId6">
            <a:alphaModFix/>
          </a:blip>
          <a:srcRect l="25422" r="25422"/>
          <a:stretch/>
        </p:blipFill>
        <p:spPr>
          <a:xfrm>
            <a:off x="934725" y="1129888"/>
            <a:ext cx="1701474" cy="2303450"/>
          </a:xfrm>
          <a:prstGeom prst="rect">
            <a:avLst/>
          </a:prstGeom>
          <a:noFill/>
          <a:ln>
            <a:noFill/>
          </a:ln>
        </p:spPr>
      </p:pic>
      <p:sp>
        <p:nvSpPr>
          <p:cNvPr id="171" name="Google Shape;171;p20"/>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 OF FEATURES</a:t>
            </a:r>
            <a:endParaRPr/>
          </a:p>
        </p:txBody>
      </p:sp>
      <p:sp>
        <p:nvSpPr>
          <p:cNvPr id="172" name="Google Shape;172;p20"/>
          <p:cNvSpPr/>
          <p:nvPr/>
        </p:nvSpPr>
        <p:spPr>
          <a:xfrm>
            <a:off x="1433025" y="3171725"/>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345475" y="3171725"/>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5257938" y="3171725"/>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7170438" y="3171725"/>
            <a:ext cx="540600" cy="540600"/>
          </a:xfrm>
          <a:prstGeom prst="ellipse">
            <a:avLst/>
          </a:prstGeom>
          <a:solidFill>
            <a:srgbClr val="D3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txBox="1">
            <a:spLocks noGrp="1"/>
          </p:cNvSpPr>
          <p:nvPr>
            <p:ph type="title" idx="2"/>
          </p:nvPr>
        </p:nvSpPr>
        <p:spPr>
          <a:xfrm>
            <a:off x="1397775" y="3318275"/>
            <a:ext cx="611100" cy="2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01</a:t>
            </a:r>
            <a:endParaRPr>
              <a:solidFill>
                <a:srgbClr val="FFFFFF"/>
              </a:solidFill>
            </a:endParaRPr>
          </a:p>
        </p:txBody>
      </p:sp>
      <p:sp>
        <p:nvSpPr>
          <p:cNvPr id="177" name="Google Shape;177;p20"/>
          <p:cNvSpPr txBox="1">
            <a:spLocks noGrp="1"/>
          </p:cNvSpPr>
          <p:nvPr>
            <p:ph type="title" idx="3"/>
          </p:nvPr>
        </p:nvSpPr>
        <p:spPr>
          <a:xfrm>
            <a:off x="3312868" y="3318275"/>
            <a:ext cx="611100" cy="2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02</a:t>
            </a:r>
            <a:endParaRPr>
              <a:solidFill>
                <a:srgbClr val="FFFFFF"/>
              </a:solidFill>
            </a:endParaRPr>
          </a:p>
        </p:txBody>
      </p:sp>
      <p:sp>
        <p:nvSpPr>
          <p:cNvPr id="178" name="Google Shape;178;p20"/>
          <p:cNvSpPr txBox="1">
            <a:spLocks noGrp="1"/>
          </p:cNvSpPr>
          <p:nvPr>
            <p:ph type="title" idx="4"/>
          </p:nvPr>
        </p:nvSpPr>
        <p:spPr>
          <a:xfrm>
            <a:off x="5222675" y="3318275"/>
            <a:ext cx="611100" cy="2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03</a:t>
            </a:r>
            <a:endParaRPr>
              <a:solidFill>
                <a:srgbClr val="FFFFFF"/>
              </a:solidFill>
            </a:endParaRPr>
          </a:p>
        </p:txBody>
      </p:sp>
      <p:sp>
        <p:nvSpPr>
          <p:cNvPr id="179" name="Google Shape;179;p20"/>
          <p:cNvSpPr txBox="1">
            <a:spLocks noGrp="1"/>
          </p:cNvSpPr>
          <p:nvPr>
            <p:ph type="title" idx="5"/>
          </p:nvPr>
        </p:nvSpPr>
        <p:spPr>
          <a:xfrm>
            <a:off x="7133288" y="3318275"/>
            <a:ext cx="611100" cy="2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04</a:t>
            </a:r>
            <a:endParaRPr>
              <a:solidFill>
                <a:srgbClr val="FFFFFF"/>
              </a:solidFill>
            </a:endParaRPr>
          </a:p>
        </p:txBody>
      </p:sp>
      <p:sp>
        <p:nvSpPr>
          <p:cNvPr id="180" name="Google Shape;180;p20"/>
          <p:cNvSpPr txBox="1">
            <a:spLocks noGrp="1"/>
          </p:cNvSpPr>
          <p:nvPr>
            <p:ph type="title" idx="6"/>
          </p:nvPr>
        </p:nvSpPr>
        <p:spPr>
          <a:xfrm>
            <a:off x="881325" y="379052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BILL FEATURES</a:t>
            </a:r>
            <a:endParaRPr/>
          </a:p>
        </p:txBody>
      </p:sp>
      <p:sp>
        <p:nvSpPr>
          <p:cNvPr id="181" name="Google Shape;181;p20"/>
          <p:cNvSpPr txBox="1">
            <a:spLocks noGrp="1"/>
          </p:cNvSpPr>
          <p:nvPr>
            <p:ph type="subTitle" idx="1"/>
          </p:nvPr>
        </p:nvSpPr>
        <p:spPr>
          <a:xfrm>
            <a:off x="934725" y="3998375"/>
            <a:ext cx="1537200" cy="79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SUMMARY</a:t>
            </a:r>
            <a:endParaRPr/>
          </a:p>
          <a:p>
            <a:pPr marL="0" lvl="0" indent="0" algn="ctr" rtl="0">
              <a:spcBef>
                <a:spcPts val="0"/>
              </a:spcBef>
              <a:spcAft>
                <a:spcPts val="0"/>
              </a:spcAft>
              <a:buNone/>
            </a:pPr>
            <a:r>
              <a:rPr lang="en"/>
              <a:t>- TITLE</a:t>
            </a:r>
            <a:endParaRPr/>
          </a:p>
          <a:p>
            <a:pPr marL="0" lvl="0" indent="0" algn="ctr" rtl="0">
              <a:spcBef>
                <a:spcPts val="0"/>
              </a:spcBef>
              <a:spcAft>
                <a:spcPts val="0"/>
              </a:spcAft>
              <a:buNone/>
            </a:pPr>
            <a:r>
              <a:rPr lang="en"/>
              <a:t>-SPONSORS</a:t>
            </a:r>
            <a:endParaRPr/>
          </a:p>
          <a:p>
            <a:pPr marL="0" lvl="0" indent="0" algn="ctr" rtl="0">
              <a:lnSpc>
                <a:spcPct val="100000"/>
              </a:lnSpc>
              <a:spcBef>
                <a:spcPts val="0"/>
              </a:spcBef>
              <a:spcAft>
                <a:spcPts val="0"/>
              </a:spcAft>
              <a:buNone/>
            </a:pPr>
            <a:endParaRPr/>
          </a:p>
        </p:txBody>
      </p:sp>
      <p:sp>
        <p:nvSpPr>
          <p:cNvPr id="182" name="Google Shape;182;p20"/>
          <p:cNvSpPr txBox="1">
            <a:spLocks noGrp="1"/>
          </p:cNvSpPr>
          <p:nvPr>
            <p:ph type="title" idx="7"/>
          </p:nvPr>
        </p:nvSpPr>
        <p:spPr>
          <a:xfrm>
            <a:off x="2796430" y="379052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OUTCOME </a:t>
            </a:r>
            <a:endParaRPr/>
          </a:p>
        </p:txBody>
      </p:sp>
      <p:sp>
        <p:nvSpPr>
          <p:cNvPr id="183" name="Google Shape;183;p20"/>
          <p:cNvSpPr txBox="1">
            <a:spLocks noGrp="1"/>
          </p:cNvSpPr>
          <p:nvPr>
            <p:ph type="subTitle" idx="8"/>
          </p:nvPr>
        </p:nvSpPr>
        <p:spPr>
          <a:xfrm>
            <a:off x="2849830" y="3998375"/>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 PASSED HOUSE</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 PASSED SENATE</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 LAW</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 VETO</a:t>
            </a:r>
            <a:endParaRPr>
              <a:solidFill>
                <a:schemeClr val="dk1"/>
              </a:solidFill>
            </a:endParaRPr>
          </a:p>
        </p:txBody>
      </p:sp>
      <p:sp>
        <p:nvSpPr>
          <p:cNvPr id="184" name="Google Shape;184;p20"/>
          <p:cNvSpPr txBox="1">
            <a:spLocks noGrp="1"/>
          </p:cNvSpPr>
          <p:nvPr>
            <p:ph type="title" idx="9"/>
          </p:nvPr>
        </p:nvSpPr>
        <p:spPr>
          <a:xfrm>
            <a:off x="4706238" y="379052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CONGRESSIONAL</a:t>
            </a:r>
            <a:endParaRPr/>
          </a:p>
        </p:txBody>
      </p:sp>
      <p:sp>
        <p:nvSpPr>
          <p:cNvPr id="185" name="Google Shape;185;p20"/>
          <p:cNvSpPr txBox="1">
            <a:spLocks noGrp="1"/>
          </p:cNvSpPr>
          <p:nvPr>
            <p:ph type="subTitle" idx="13"/>
          </p:nvPr>
        </p:nvSpPr>
        <p:spPr>
          <a:xfrm>
            <a:off x="4759638" y="3998375"/>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 CONGRESS</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 MAJORITY</a:t>
            </a:r>
            <a:endParaRPr>
              <a:solidFill>
                <a:schemeClr val="dk1"/>
              </a:solidFill>
            </a:endParaRPr>
          </a:p>
          <a:p>
            <a:pPr marL="0" lvl="0" indent="0" algn="ctr" rtl="0">
              <a:spcBef>
                <a:spcPts val="0"/>
              </a:spcBef>
              <a:spcAft>
                <a:spcPts val="0"/>
              </a:spcAft>
              <a:buNone/>
            </a:pPr>
            <a:r>
              <a:rPr lang="en">
                <a:solidFill>
                  <a:schemeClr val="dk1"/>
                </a:solidFill>
              </a:rPr>
              <a:t>- FIRST CLASS</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-CHAMBER</a:t>
            </a:r>
            <a:endParaRPr>
              <a:solidFill>
                <a:schemeClr val="dk1"/>
              </a:solidFill>
            </a:endParaRPr>
          </a:p>
        </p:txBody>
      </p:sp>
      <p:sp>
        <p:nvSpPr>
          <p:cNvPr id="186" name="Google Shape;186;p20"/>
          <p:cNvSpPr txBox="1">
            <a:spLocks noGrp="1"/>
          </p:cNvSpPr>
          <p:nvPr>
            <p:ph type="title" idx="14"/>
          </p:nvPr>
        </p:nvSpPr>
        <p:spPr>
          <a:xfrm>
            <a:off x="6616850" y="3790526"/>
            <a:ext cx="1644000" cy="44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SPONSOR</a:t>
            </a:r>
            <a:endParaRPr/>
          </a:p>
        </p:txBody>
      </p:sp>
      <p:sp>
        <p:nvSpPr>
          <p:cNvPr id="187" name="Google Shape;187;p20"/>
          <p:cNvSpPr txBox="1">
            <a:spLocks noGrp="1"/>
          </p:cNvSpPr>
          <p:nvPr>
            <p:ph type="subTitle" idx="15"/>
          </p:nvPr>
        </p:nvSpPr>
        <p:spPr>
          <a:xfrm>
            <a:off x="6670250" y="3998375"/>
            <a:ext cx="1537200" cy="79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 PARTY</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 STATE</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 GENDER</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-NAME</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 BY STATE</a:t>
            </a:r>
            <a:endParaRPr/>
          </a:p>
        </p:txBody>
      </p:sp>
      <p:sp>
        <p:nvSpPr>
          <p:cNvPr id="193" name="Google Shape;193;p21"/>
          <p:cNvSpPr txBox="1">
            <a:spLocks noGrp="1"/>
          </p:cNvSpPr>
          <p:nvPr>
            <p:ph type="title" idx="2"/>
          </p:nvPr>
        </p:nvSpPr>
        <p:spPr>
          <a:xfrm>
            <a:off x="3303900" y="761338"/>
            <a:ext cx="2536200" cy="6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BILL PASSAGE BY STATE</a:t>
            </a:r>
            <a:endParaRPr>
              <a:solidFill>
                <a:srgbClr val="D33B3B"/>
              </a:solidFill>
            </a:endParaRPr>
          </a:p>
        </p:txBody>
      </p:sp>
      <p:sp>
        <p:nvSpPr>
          <p:cNvPr id="194" name="Google Shape;194;p21"/>
          <p:cNvSpPr txBox="1">
            <a:spLocks noGrp="1"/>
          </p:cNvSpPr>
          <p:nvPr>
            <p:ph type="subTitle" idx="1"/>
          </p:nvPr>
        </p:nvSpPr>
        <p:spPr>
          <a:xfrm>
            <a:off x="6936000" y="1654725"/>
            <a:ext cx="1576200" cy="224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b="1">
                <a:latin typeface="Nunito"/>
                <a:ea typeface="Nunito"/>
                <a:cs typeface="Nunito"/>
                <a:sym typeface="Nunito"/>
              </a:rPr>
              <a:t>-CA, NY, TX produce the most bills overall.</a:t>
            </a:r>
            <a:endParaRPr b="1">
              <a:latin typeface="Nunito"/>
              <a:ea typeface="Nunito"/>
              <a:cs typeface="Nunito"/>
              <a:sym typeface="Nunito"/>
            </a:endParaRPr>
          </a:p>
          <a:p>
            <a:pPr marL="0" lvl="0" indent="0" algn="l" rtl="0">
              <a:spcBef>
                <a:spcPts val="1600"/>
              </a:spcBef>
              <a:spcAft>
                <a:spcPts val="0"/>
              </a:spcAft>
              <a:buNone/>
            </a:pPr>
            <a:r>
              <a:rPr lang="en" b="1">
                <a:latin typeface="Nunito"/>
                <a:ea typeface="Nunito"/>
                <a:cs typeface="Nunito"/>
                <a:sym typeface="Nunito"/>
              </a:rPr>
              <a:t>-MS passes proportionately the most bills</a:t>
            </a:r>
            <a:endParaRPr b="1">
              <a:latin typeface="Nunito"/>
              <a:ea typeface="Nunito"/>
              <a:cs typeface="Nunito"/>
              <a:sym typeface="Nunito"/>
            </a:endParaRPr>
          </a:p>
          <a:p>
            <a:pPr marL="0" lvl="0" indent="0" algn="l" rtl="0">
              <a:spcBef>
                <a:spcPts val="1600"/>
              </a:spcBef>
              <a:spcAft>
                <a:spcPts val="1600"/>
              </a:spcAft>
              <a:buNone/>
            </a:pPr>
            <a:r>
              <a:rPr lang="en" b="1">
                <a:latin typeface="Nunito"/>
                <a:ea typeface="Nunito"/>
                <a:cs typeface="Nunito"/>
                <a:sym typeface="Nunito"/>
              </a:rPr>
              <a:t>-CA passes the most bills of the big three states.</a:t>
            </a:r>
            <a:endParaRPr b="1">
              <a:latin typeface="Nunito"/>
              <a:ea typeface="Nunito"/>
              <a:cs typeface="Nunito"/>
              <a:sym typeface="Nunito"/>
            </a:endParaRPr>
          </a:p>
        </p:txBody>
      </p:sp>
      <p:pic>
        <p:nvPicPr>
          <p:cNvPr id="195" name="Google Shape;195;p21"/>
          <p:cNvPicPr preferRelativeResize="0"/>
          <p:nvPr/>
        </p:nvPicPr>
        <p:blipFill>
          <a:blip r:embed="rId3">
            <a:alphaModFix/>
          </a:blip>
          <a:stretch>
            <a:fillRect/>
          </a:stretch>
        </p:blipFill>
        <p:spPr>
          <a:xfrm>
            <a:off x="200400" y="1565450"/>
            <a:ext cx="6535575" cy="317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201" name="Google Shape;201;p22"/>
          <p:cNvSpPr txBox="1">
            <a:spLocks noGrp="1"/>
          </p:cNvSpPr>
          <p:nvPr>
            <p:ph type="title" idx="2"/>
          </p:nvPr>
        </p:nvSpPr>
        <p:spPr>
          <a:xfrm>
            <a:off x="3004600" y="761350"/>
            <a:ext cx="3330000" cy="6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BILL PASSAGE BY MONTH</a:t>
            </a:r>
            <a:endParaRPr>
              <a:solidFill>
                <a:srgbClr val="D33B3B"/>
              </a:solidFill>
            </a:endParaRPr>
          </a:p>
        </p:txBody>
      </p:sp>
      <p:sp>
        <p:nvSpPr>
          <p:cNvPr id="202" name="Google Shape;202;p22"/>
          <p:cNvSpPr txBox="1">
            <a:spLocks noGrp="1"/>
          </p:cNvSpPr>
          <p:nvPr>
            <p:ph type="subTitle" idx="1"/>
          </p:nvPr>
        </p:nvSpPr>
        <p:spPr>
          <a:xfrm>
            <a:off x="629125" y="1091275"/>
            <a:ext cx="2155800" cy="11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1600"/>
              </a:spcBef>
              <a:spcAft>
                <a:spcPts val="0"/>
              </a:spcAft>
              <a:buNone/>
            </a:pPr>
            <a:r>
              <a:rPr lang="en" sz="1200"/>
              <a:t>The most bills are introduced and pass in </a:t>
            </a:r>
            <a:r>
              <a:rPr lang="en" sz="1200" b="1">
                <a:latin typeface="Nunito"/>
                <a:ea typeface="Nunito"/>
                <a:cs typeface="Nunito"/>
                <a:sym typeface="Nunito"/>
              </a:rPr>
              <a:t>February</a:t>
            </a:r>
            <a:r>
              <a:rPr lang="en" sz="1200"/>
              <a:t> and </a:t>
            </a:r>
            <a:r>
              <a:rPr lang="en" sz="1200" b="1">
                <a:latin typeface="Nunito"/>
                <a:ea typeface="Nunito"/>
                <a:cs typeface="Nunito"/>
                <a:sym typeface="Nunito"/>
              </a:rPr>
              <a:t>March</a:t>
            </a:r>
            <a:r>
              <a:rPr lang="en" sz="1200"/>
              <a:t>.</a:t>
            </a:r>
            <a:endParaRPr sz="1200"/>
          </a:p>
          <a:p>
            <a:pPr marL="0" lvl="0" indent="0" algn="ctr" rtl="0">
              <a:spcBef>
                <a:spcPts val="1600"/>
              </a:spcBef>
              <a:spcAft>
                <a:spcPts val="1600"/>
              </a:spcAft>
              <a:buNone/>
            </a:pPr>
            <a:endParaRPr/>
          </a:p>
        </p:txBody>
      </p:sp>
      <p:pic>
        <p:nvPicPr>
          <p:cNvPr id="203" name="Google Shape;203;p22"/>
          <p:cNvPicPr preferRelativeResize="0"/>
          <p:nvPr/>
        </p:nvPicPr>
        <p:blipFill>
          <a:blip r:embed="rId3">
            <a:alphaModFix/>
          </a:blip>
          <a:stretch>
            <a:fillRect/>
          </a:stretch>
        </p:blipFill>
        <p:spPr>
          <a:xfrm>
            <a:off x="420175" y="2603275"/>
            <a:ext cx="8058275" cy="2296175"/>
          </a:xfrm>
          <a:prstGeom prst="rect">
            <a:avLst/>
          </a:prstGeom>
          <a:noFill/>
          <a:ln>
            <a:noFill/>
          </a:ln>
        </p:spPr>
      </p:pic>
      <p:sp>
        <p:nvSpPr>
          <p:cNvPr id="204" name="Google Shape;204;p22"/>
          <p:cNvSpPr txBox="1"/>
          <p:nvPr/>
        </p:nvSpPr>
        <p:spPr>
          <a:xfrm>
            <a:off x="6651900" y="1458250"/>
            <a:ext cx="1623000" cy="1062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a:solidFill>
                  <a:schemeClr val="dk1"/>
                </a:solidFill>
                <a:latin typeface="Nunito Light"/>
                <a:ea typeface="Nunito Light"/>
                <a:cs typeface="Nunito Light"/>
                <a:sym typeface="Nunito Light"/>
              </a:rPr>
              <a:t>The fewest overall bills are proposed in </a:t>
            </a:r>
            <a:r>
              <a:rPr lang="en" sz="1200" b="1">
                <a:solidFill>
                  <a:schemeClr val="dk1"/>
                </a:solidFill>
                <a:latin typeface="Nunito"/>
                <a:ea typeface="Nunito"/>
                <a:cs typeface="Nunito"/>
                <a:sym typeface="Nunito"/>
              </a:rPr>
              <a:t>August</a:t>
            </a:r>
            <a:r>
              <a:rPr lang="en" sz="1200">
                <a:solidFill>
                  <a:schemeClr val="dk1"/>
                </a:solidFill>
                <a:latin typeface="Nunito Light"/>
                <a:ea typeface="Nunito Light"/>
                <a:cs typeface="Nunito Light"/>
                <a:sym typeface="Nunito Light"/>
              </a:rPr>
              <a:t>, during the ‘August Recess’.</a:t>
            </a:r>
            <a:endParaRPr/>
          </a:p>
        </p:txBody>
      </p:sp>
      <p:sp>
        <p:nvSpPr>
          <p:cNvPr id="205" name="Google Shape;205;p22"/>
          <p:cNvSpPr txBox="1"/>
          <p:nvPr/>
        </p:nvSpPr>
        <p:spPr>
          <a:xfrm>
            <a:off x="3851850" y="1499463"/>
            <a:ext cx="1440300" cy="1062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a:solidFill>
                  <a:schemeClr val="dk1"/>
                </a:solidFill>
                <a:latin typeface="Nunito Light"/>
                <a:ea typeface="Nunito Light"/>
                <a:cs typeface="Nunito Light"/>
                <a:sym typeface="Nunito Light"/>
              </a:rPr>
              <a:t>The fewest bills are passed in </a:t>
            </a:r>
            <a:r>
              <a:rPr lang="en" sz="1200" b="1">
                <a:solidFill>
                  <a:schemeClr val="dk1"/>
                </a:solidFill>
                <a:latin typeface="Nunito"/>
                <a:ea typeface="Nunito"/>
                <a:cs typeface="Nunito"/>
                <a:sym typeface="Nunito"/>
              </a:rPr>
              <a:t>May</a:t>
            </a:r>
            <a:r>
              <a:rPr lang="en" sz="1200">
                <a:solidFill>
                  <a:schemeClr val="dk1"/>
                </a:solidFill>
                <a:latin typeface="Nunito Light"/>
                <a:ea typeface="Nunito Light"/>
                <a:cs typeface="Nunito Light"/>
                <a:sym typeface="Nunito Light"/>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a:t>
            </a:r>
            <a:endParaRPr/>
          </a:p>
        </p:txBody>
      </p:sp>
      <p:sp>
        <p:nvSpPr>
          <p:cNvPr id="211" name="Google Shape;211;p23"/>
          <p:cNvSpPr txBox="1">
            <a:spLocks noGrp="1"/>
          </p:cNvSpPr>
          <p:nvPr>
            <p:ph type="title" idx="2"/>
          </p:nvPr>
        </p:nvSpPr>
        <p:spPr>
          <a:xfrm>
            <a:off x="3303900" y="964825"/>
            <a:ext cx="2536200" cy="6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NATURAL LANGUAGE PROCESSING</a:t>
            </a:r>
            <a:endParaRPr>
              <a:solidFill>
                <a:srgbClr val="D33B3B"/>
              </a:solidFill>
            </a:endParaRPr>
          </a:p>
        </p:txBody>
      </p:sp>
      <p:sp>
        <p:nvSpPr>
          <p:cNvPr id="212" name="Google Shape;212;p23"/>
          <p:cNvSpPr txBox="1">
            <a:spLocks noGrp="1"/>
          </p:cNvSpPr>
          <p:nvPr>
            <p:ph type="subTitle" idx="1"/>
          </p:nvPr>
        </p:nvSpPr>
        <p:spPr>
          <a:xfrm>
            <a:off x="5133027" y="2816500"/>
            <a:ext cx="2817900" cy="12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213" name="Google Shape;213;p23"/>
          <p:cNvSpPr txBox="1"/>
          <p:nvPr/>
        </p:nvSpPr>
        <p:spPr>
          <a:xfrm>
            <a:off x="600000" y="2298100"/>
            <a:ext cx="1464000" cy="17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Light"/>
                <a:ea typeface="Nunito Light"/>
                <a:cs typeface="Nunito Light"/>
                <a:sym typeface="Nunito Light"/>
              </a:rPr>
              <a:t>Both the bill </a:t>
            </a:r>
            <a:r>
              <a:rPr lang="en" b="1">
                <a:latin typeface="Nunito"/>
                <a:ea typeface="Nunito"/>
                <a:cs typeface="Nunito"/>
                <a:sym typeface="Nunito"/>
              </a:rPr>
              <a:t>Titles</a:t>
            </a:r>
            <a:r>
              <a:rPr lang="en">
                <a:latin typeface="Nunito Light"/>
                <a:ea typeface="Nunito Light"/>
                <a:cs typeface="Nunito Light"/>
                <a:sym typeface="Nunito Light"/>
              </a:rPr>
              <a:t> and </a:t>
            </a:r>
            <a:r>
              <a:rPr lang="en" b="1">
                <a:latin typeface="Nunito"/>
                <a:ea typeface="Nunito"/>
                <a:cs typeface="Nunito"/>
                <a:sym typeface="Nunito"/>
              </a:rPr>
              <a:t>Summaries</a:t>
            </a:r>
            <a:r>
              <a:rPr lang="en">
                <a:latin typeface="Nunito Light"/>
                <a:ea typeface="Nunito Light"/>
                <a:cs typeface="Nunito Light"/>
                <a:sym typeface="Nunito Light"/>
              </a:rPr>
              <a:t> were tokenized and used for topic modeling using </a:t>
            </a:r>
            <a:r>
              <a:rPr lang="en" b="1">
                <a:latin typeface="Nunito"/>
                <a:ea typeface="Nunito"/>
                <a:cs typeface="Nunito"/>
                <a:sym typeface="Nunito"/>
              </a:rPr>
              <a:t>Latent Dirichlet Allocation</a:t>
            </a:r>
            <a:endParaRPr b="1">
              <a:latin typeface="Nunito"/>
              <a:ea typeface="Nunito"/>
              <a:cs typeface="Nunito"/>
              <a:sym typeface="Nunito"/>
            </a:endParaRPr>
          </a:p>
        </p:txBody>
      </p:sp>
      <p:sp>
        <p:nvSpPr>
          <p:cNvPr id="214" name="Google Shape;214;p23"/>
          <p:cNvSpPr txBox="1"/>
          <p:nvPr/>
        </p:nvSpPr>
        <p:spPr>
          <a:xfrm>
            <a:off x="6852200" y="2448000"/>
            <a:ext cx="1584000" cy="22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Nunito"/>
                <a:ea typeface="Nunito"/>
                <a:cs typeface="Nunito"/>
                <a:sym typeface="Nunito"/>
              </a:rPr>
              <a:t>Topics</a:t>
            </a:r>
            <a:r>
              <a:rPr lang="en">
                <a:latin typeface="Nunito Light"/>
                <a:ea typeface="Nunito Light"/>
                <a:cs typeface="Nunito Light"/>
                <a:sym typeface="Nunito Light"/>
              </a:rPr>
              <a:t> and </a:t>
            </a:r>
            <a:r>
              <a:rPr lang="en" b="1">
                <a:latin typeface="Nunito"/>
                <a:ea typeface="Nunito"/>
                <a:cs typeface="Nunito"/>
                <a:sym typeface="Nunito"/>
              </a:rPr>
              <a:t>Title Lengths</a:t>
            </a:r>
            <a:r>
              <a:rPr lang="en">
                <a:latin typeface="Nunito Light"/>
                <a:ea typeface="Nunito Light"/>
                <a:cs typeface="Nunito Light"/>
                <a:sym typeface="Nunito Light"/>
              </a:rPr>
              <a:t> were later incorporated as features in final classification modeling.</a:t>
            </a:r>
            <a:endParaRPr>
              <a:latin typeface="Nunito Light"/>
              <a:ea typeface="Nunito Light"/>
              <a:cs typeface="Nunito Light"/>
              <a:sym typeface="Nunito Light"/>
            </a:endParaRPr>
          </a:p>
        </p:txBody>
      </p:sp>
      <p:pic>
        <p:nvPicPr>
          <p:cNvPr id="215" name="Google Shape;215;p23"/>
          <p:cNvPicPr preferRelativeResize="0"/>
          <p:nvPr/>
        </p:nvPicPr>
        <p:blipFill>
          <a:blip r:embed="rId3">
            <a:alphaModFix/>
          </a:blip>
          <a:stretch>
            <a:fillRect/>
          </a:stretch>
        </p:blipFill>
        <p:spPr>
          <a:xfrm>
            <a:off x="2866575" y="2061701"/>
            <a:ext cx="3410850" cy="25581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311700" y="237545"/>
            <a:ext cx="85206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NATURAL LANGUAGE PROCESSING</a:t>
            </a:r>
            <a:endParaRPr/>
          </a:p>
        </p:txBody>
      </p:sp>
      <p:sp>
        <p:nvSpPr>
          <p:cNvPr id="221" name="Google Shape;221;p24"/>
          <p:cNvSpPr txBox="1">
            <a:spLocks noGrp="1"/>
          </p:cNvSpPr>
          <p:nvPr>
            <p:ph type="title" idx="2"/>
          </p:nvPr>
        </p:nvSpPr>
        <p:spPr>
          <a:xfrm>
            <a:off x="3119450" y="915338"/>
            <a:ext cx="2536200" cy="6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1C4587"/>
                </a:solidFill>
              </a:rPr>
              <a:t>First Look: Words by Bill Passage</a:t>
            </a:r>
            <a:endParaRPr>
              <a:solidFill>
                <a:srgbClr val="1C4587"/>
              </a:solidFill>
            </a:endParaRPr>
          </a:p>
        </p:txBody>
      </p:sp>
      <p:sp>
        <p:nvSpPr>
          <p:cNvPr id="222" name="Google Shape;222;p24"/>
          <p:cNvSpPr txBox="1"/>
          <p:nvPr/>
        </p:nvSpPr>
        <p:spPr>
          <a:xfrm>
            <a:off x="840825" y="4452075"/>
            <a:ext cx="3000000" cy="52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1C4587"/>
                </a:solidFill>
                <a:latin typeface="Poppins SemiBold"/>
                <a:ea typeface="Poppins SemiBold"/>
                <a:cs typeface="Poppins SemiBold"/>
                <a:sym typeface="Poppins SemiBold"/>
              </a:rPr>
              <a:t>NOT PASSED</a:t>
            </a:r>
            <a:endParaRPr>
              <a:solidFill>
                <a:srgbClr val="1C4587"/>
              </a:solidFill>
            </a:endParaRPr>
          </a:p>
        </p:txBody>
      </p:sp>
      <p:sp>
        <p:nvSpPr>
          <p:cNvPr id="223" name="Google Shape;223;p24"/>
          <p:cNvSpPr txBox="1"/>
          <p:nvPr/>
        </p:nvSpPr>
        <p:spPr>
          <a:xfrm>
            <a:off x="5420100" y="4491525"/>
            <a:ext cx="30000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1C4587"/>
                </a:solidFill>
                <a:latin typeface="Poppins SemiBold"/>
                <a:ea typeface="Poppins SemiBold"/>
                <a:cs typeface="Poppins SemiBold"/>
                <a:sym typeface="Poppins SemiBold"/>
              </a:rPr>
              <a:t>PASSED</a:t>
            </a:r>
            <a:endParaRPr>
              <a:solidFill>
                <a:srgbClr val="1C4587"/>
              </a:solidFill>
            </a:endParaRPr>
          </a:p>
        </p:txBody>
      </p:sp>
      <p:pic>
        <p:nvPicPr>
          <p:cNvPr id="224" name="Google Shape;224;p24"/>
          <p:cNvPicPr preferRelativeResize="0"/>
          <p:nvPr/>
        </p:nvPicPr>
        <p:blipFill>
          <a:blip r:embed="rId3">
            <a:alphaModFix/>
          </a:blip>
          <a:stretch>
            <a:fillRect/>
          </a:stretch>
        </p:blipFill>
        <p:spPr>
          <a:xfrm>
            <a:off x="141975" y="1950890"/>
            <a:ext cx="4397709" cy="2176822"/>
          </a:xfrm>
          <a:prstGeom prst="rect">
            <a:avLst/>
          </a:prstGeom>
          <a:noFill/>
          <a:ln>
            <a:noFill/>
          </a:ln>
        </p:spPr>
      </p:pic>
      <p:pic>
        <p:nvPicPr>
          <p:cNvPr id="225" name="Google Shape;225;p24"/>
          <p:cNvPicPr preferRelativeResize="0"/>
          <p:nvPr/>
        </p:nvPicPr>
        <p:blipFill>
          <a:blip r:embed="rId4">
            <a:alphaModFix/>
          </a:blip>
          <a:stretch>
            <a:fillRect/>
          </a:stretch>
        </p:blipFill>
        <p:spPr>
          <a:xfrm>
            <a:off x="4775559" y="1962728"/>
            <a:ext cx="4289090" cy="2153123"/>
          </a:xfrm>
          <a:prstGeom prst="rect">
            <a:avLst/>
          </a:prstGeom>
          <a:noFill/>
          <a:ln>
            <a:noFill/>
          </a:ln>
        </p:spPr>
      </p:pic>
    </p:spTree>
  </p:cSld>
  <p:clrMapOvr>
    <a:masterClrMapping/>
  </p:clrMapOvr>
</p:sld>
</file>

<file path=ppt/theme/theme1.xml><?xml version="1.0" encoding="utf-8"?>
<a:theme xmlns:a="http://schemas.openxmlformats.org/drawingml/2006/main" name="MAJOR BREAKTHROUGH">
  <a:themeElements>
    <a:clrScheme name="Simple Light">
      <a:dk1>
        <a:srgbClr val="000000"/>
      </a:dk1>
      <a:lt1>
        <a:srgbClr val="FFFFFF"/>
      </a:lt1>
      <a:dk2>
        <a:srgbClr val="595959"/>
      </a:dk2>
      <a:lt2>
        <a:srgbClr val="EEEEEE"/>
      </a:lt2>
      <a:accent1>
        <a:srgbClr val="D33B3B"/>
      </a:accent1>
      <a:accent2>
        <a:srgbClr val="D16A6A"/>
      </a:accent2>
      <a:accent3>
        <a:srgbClr val="991919"/>
      </a:accent3>
      <a:accent4>
        <a:srgbClr val="C7372F"/>
      </a:accent4>
      <a:accent5>
        <a:srgbClr val="EFEFEF"/>
      </a:accent5>
      <a:accent6>
        <a:srgbClr val="CCCCCC"/>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1204</Words>
  <Application>Microsoft Macintosh PowerPoint</Application>
  <PresentationFormat>On-screen Show (16:9)</PresentationFormat>
  <Paragraphs>248</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Nunito</vt:lpstr>
      <vt:lpstr>Poppins</vt:lpstr>
      <vt:lpstr>Lato</vt:lpstr>
      <vt:lpstr>Lato Light</vt:lpstr>
      <vt:lpstr>Poppins Medium</vt:lpstr>
      <vt:lpstr>Poppins SemiBold</vt:lpstr>
      <vt:lpstr>Poppins ExtraBold</vt:lpstr>
      <vt:lpstr>Nunito Light</vt:lpstr>
      <vt:lpstr>MAJOR BREAKTHROUGH</vt:lpstr>
      <vt:lpstr>Predicting Congressional Bill Passage</vt:lpstr>
      <vt:lpstr>INTRODUCTION</vt:lpstr>
      <vt:lpstr>OVERVIEW: BY CONGRESS</vt:lpstr>
      <vt:lpstr>OVERVIEW: BREAKDOWN BY BILL PASSAGE</vt:lpstr>
      <vt:lpstr>OVERVIEW OF FEATURES</vt:lpstr>
      <vt:lpstr>OVERVIEW: BY STATE</vt:lpstr>
      <vt:lpstr>INTRODUCTION</vt:lpstr>
      <vt:lpstr>OVERVIEW</vt:lpstr>
      <vt:lpstr>NATURAL LANGUAGE PROCESSING</vt:lpstr>
      <vt:lpstr>Reviewing Bill Text</vt:lpstr>
      <vt:lpstr>TOPIC MODELING PROCEDURE</vt:lpstr>
      <vt:lpstr>TOPICS OVER TIME</vt:lpstr>
      <vt:lpstr>INTRODUCTION</vt:lpstr>
      <vt:lpstr>ATTEMPTS TO IMPROVE MODEL PERFORMANCE</vt:lpstr>
      <vt:lpstr>CHOOSING A MODEL</vt:lpstr>
      <vt:lpstr>FINAL MODEL</vt:lpstr>
      <vt:lpstr>OVERVIEW:</vt:lpstr>
      <vt:lpstr>LIMITATIONS</vt:lpstr>
      <vt:lpstr>40 Years of Congress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Congressional Bill Passage</dc:title>
  <cp:lastModifiedBy>Melissa Munz</cp:lastModifiedBy>
  <cp:revision>1</cp:revision>
  <dcterms:modified xsi:type="dcterms:W3CDTF">2020-03-01T23:38:29Z</dcterms:modified>
</cp:coreProperties>
</file>