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6" r:id="rId6"/>
    <p:sldId id="259" r:id="rId7"/>
    <p:sldId id="267" r:id="rId8"/>
    <p:sldId id="260" r:id="rId9"/>
    <p:sldId id="264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5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7E1B8F-E7C4-422E-A5D1-E024559610A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53B87C0-9BBD-4CA0-B78F-5675D4762E60}">
      <dgm:prSet phldrT="[Text]"/>
      <dgm:spPr/>
      <dgm:t>
        <a:bodyPr/>
        <a:lstStyle/>
        <a:p>
          <a:r>
            <a:rPr lang="en-US" dirty="0"/>
            <a:t>An increase in cultural diversity leads to an increase in attractions (i.e. restaurants) within an area. </a:t>
          </a:r>
          <a:endParaRPr lang="en-CA" dirty="0"/>
        </a:p>
      </dgm:t>
    </dgm:pt>
    <dgm:pt modelId="{799D62D1-5DD9-4D53-BC09-7BE7FC5C6600}" type="parTrans" cxnId="{A37833BB-D169-4198-B696-50A09B33C8FD}">
      <dgm:prSet/>
      <dgm:spPr/>
      <dgm:t>
        <a:bodyPr/>
        <a:lstStyle/>
        <a:p>
          <a:endParaRPr lang="en-CA"/>
        </a:p>
      </dgm:t>
    </dgm:pt>
    <dgm:pt modelId="{8EE86356-2B60-4347-BC39-CE38925867D5}" type="sibTrans" cxnId="{A37833BB-D169-4198-B696-50A09B33C8FD}">
      <dgm:prSet/>
      <dgm:spPr/>
      <dgm:t>
        <a:bodyPr/>
        <a:lstStyle/>
        <a:p>
          <a:endParaRPr lang="en-CA"/>
        </a:p>
      </dgm:t>
    </dgm:pt>
    <dgm:pt modelId="{09B4C7A7-77D3-4B79-B76D-C242E7BA0D99}">
      <dgm:prSet phldrT="[Text]"/>
      <dgm:spPr/>
      <dgm:t>
        <a:bodyPr/>
        <a:lstStyle/>
        <a:p>
          <a:r>
            <a:rPr lang="en-US" dirty="0"/>
            <a:t>Since people spend money in restaurants and restaurants can encourage tourism/traffic, this will benefit the economy.</a:t>
          </a:r>
          <a:endParaRPr lang="en-CA" dirty="0"/>
        </a:p>
      </dgm:t>
    </dgm:pt>
    <dgm:pt modelId="{97BC8B6C-91AF-4F03-A9FA-C37C9122C203}" type="parTrans" cxnId="{48257BE3-3BE8-4B56-991E-9A1986B5664A}">
      <dgm:prSet/>
      <dgm:spPr/>
      <dgm:t>
        <a:bodyPr/>
        <a:lstStyle/>
        <a:p>
          <a:endParaRPr lang="en-CA"/>
        </a:p>
      </dgm:t>
    </dgm:pt>
    <dgm:pt modelId="{10215229-BC71-47BB-A304-2168C477DBAF}" type="sibTrans" cxnId="{48257BE3-3BE8-4B56-991E-9A1986B5664A}">
      <dgm:prSet/>
      <dgm:spPr/>
      <dgm:t>
        <a:bodyPr/>
        <a:lstStyle/>
        <a:p>
          <a:endParaRPr lang="en-CA"/>
        </a:p>
      </dgm:t>
    </dgm:pt>
    <dgm:pt modelId="{DF3D0979-1296-4C5C-8891-98F403A9D950}">
      <dgm:prSet phldrT="[Text]"/>
      <dgm:spPr/>
      <dgm:t>
        <a:bodyPr/>
        <a:lstStyle/>
        <a:p>
          <a:r>
            <a:rPr lang="en-US" dirty="0"/>
            <a:t>More restaurants can increase social welfare as residents have more choice regarding eating out and will be able to make choices that benefit them more frequently.</a:t>
          </a:r>
          <a:endParaRPr lang="en-CA" dirty="0"/>
        </a:p>
      </dgm:t>
    </dgm:pt>
    <dgm:pt modelId="{924BA398-0C39-4452-96EC-177E9EE4D053}" type="parTrans" cxnId="{2D4C7F9D-8C01-4CE2-8DEE-4B5CCC026197}">
      <dgm:prSet/>
      <dgm:spPr/>
      <dgm:t>
        <a:bodyPr/>
        <a:lstStyle/>
        <a:p>
          <a:endParaRPr lang="en-CA"/>
        </a:p>
      </dgm:t>
    </dgm:pt>
    <dgm:pt modelId="{03950FFC-FB18-43F1-A69E-090128B19551}" type="sibTrans" cxnId="{2D4C7F9D-8C01-4CE2-8DEE-4B5CCC026197}">
      <dgm:prSet/>
      <dgm:spPr/>
      <dgm:t>
        <a:bodyPr/>
        <a:lstStyle/>
        <a:p>
          <a:endParaRPr lang="en-CA"/>
        </a:p>
      </dgm:t>
    </dgm:pt>
    <dgm:pt modelId="{9DF71E19-E11E-4D10-946A-83B77D1C889E}" type="pres">
      <dgm:prSet presAssocID="{EB7E1B8F-E7C4-422E-A5D1-E024559610A7}" presName="linearFlow" presStyleCnt="0">
        <dgm:presLayoutVars>
          <dgm:dir/>
          <dgm:resizeHandles val="exact"/>
        </dgm:presLayoutVars>
      </dgm:prSet>
      <dgm:spPr/>
    </dgm:pt>
    <dgm:pt modelId="{60389545-A73E-4BD5-9DB1-F067C0A35AC9}" type="pres">
      <dgm:prSet presAssocID="{C53B87C0-9BBD-4CA0-B78F-5675D4762E60}" presName="composite" presStyleCnt="0"/>
      <dgm:spPr/>
    </dgm:pt>
    <dgm:pt modelId="{ECC48C0D-6C2D-47D9-8FF0-BE1BF1FADDC0}" type="pres">
      <dgm:prSet presAssocID="{C53B87C0-9BBD-4CA0-B78F-5675D4762E60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: Africa and Europe with solid fill"/>
        </a:ext>
      </dgm:extLst>
    </dgm:pt>
    <dgm:pt modelId="{6E75E263-1E95-4A41-9EDF-38E798236616}" type="pres">
      <dgm:prSet presAssocID="{C53B87C0-9BBD-4CA0-B78F-5675D4762E60}" presName="txShp" presStyleLbl="node1" presStyleIdx="0" presStyleCnt="3">
        <dgm:presLayoutVars>
          <dgm:bulletEnabled val="1"/>
        </dgm:presLayoutVars>
      </dgm:prSet>
      <dgm:spPr/>
    </dgm:pt>
    <dgm:pt modelId="{0FB90FA8-48D7-4675-87CE-399908542338}" type="pres">
      <dgm:prSet presAssocID="{8EE86356-2B60-4347-BC39-CE38925867D5}" presName="spacing" presStyleCnt="0"/>
      <dgm:spPr/>
    </dgm:pt>
    <dgm:pt modelId="{AC166B51-AAB1-45FB-A9F3-0589580255C8}" type="pres">
      <dgm:prSet presAssocID="{09B4C7A7-77D3-4B79-B76D-C242E7BA0D99}" presName="composite" presStyleCnt="0"/>
      <dgm:spPr/>
    </dgm:pt>
    <dgm:pt modelId="{9074201C-B975-4418-88D1-7EFD0A07E456}" type="pres">
      <dgm:prSet presAssocID="{09B4C7A7-77D3-4B79-B76D-C242E7BA0D99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21B5836-FAA8-4342-9BA4-72455B7836EA}" type="pres">
      <dgm:prSet presAssocID="{09B4C7A7-77D3-4B79-B76D-C242E7BA0D99}" presName="txShp" presStyleLbl="node1" presStyleIdx="1" presStyleCnt="3">
        <dgm:presLayoutVars>
          <dgm:bulletEnabled val="1"/>
        </dgm:presLayoutVars>
      </dgm:prSet>
      <dgm:spPr/>
    </dgm:pt>
    <dgm:pt modelId="{005DAB60-70CB-45B0-87CD-147B22C34226}" type="pres">
      <dgm:prSet presAssocID="{10215229-BC71-47BB-A304-2168C477DBAF}" presName="spacing" presStyleCnt="0"/>
      <dgm:spPr/>
    </dgm:pt>
    <dgm:pt modelId="{D8425C84-B879-496A-9A3B-02DA38ED1B57}" type="pres">
      <dgm:prSet presAssocID="{DF3D0979-1296-4C5C-8891-98F403A9D950}" presName="composite" presStyleCnt="0"/>
      <dgm:spPr/>
    </dgm:pt>
    <dgm:pt modelId="{3CC4B2FB-0EFD-4BE4-8ECE-D792F4323542}" type="pres">
      <dgm:prSet presAssocID="{DF3D0979-1296-4C5C-8891-98F403A9D950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inning face with solid fill"/>
        </a:ext>
      </dgm:extLst>
    </dgm:pt>
    <dgm:pt modelId="{5EB37D93-AA3C-4635-8E7C-520279FE6651}" type="pres">
      <dgm:prSet presAssocID="{DF3D0979-1296-4C5C-8891-98F403A9D950}" presName="txShp" presStyleLbl="node1" presStyleIdx="2" presStyleCnt="3">
        <dgm:presLayoutVars>
          <dgm:bulletEnabled val="1"/>
        </dgm:presLayoutVars>
      </dgm:prSet>
      <dgm:spPr/>
    </dgm:pt>
  </dgm:ptLst>
  <dgm:cxnLst>
    <dgm:cxn modelId="{F47EBC17-7A01-4190-AC61-94E6AF4E49D9}" type="presOf" srcId="{EB7E1B8F-E7C4-422E-A5D1-E024559610A7}" destId="{9DF71E19-E11E-4D10-946A-83B77D1C889E}" srcOrd="0" destOrd="0" presId="urn:microsoft.com/office/officeart/2005/8/layout/vList3"/>
    <dgm:cxn modelId="{4053D348-0207-4418-AC0C-3AD7D399A02D}" type="presOf" srcId="{DF3D0979-1296-4C5C-8891-98F403A9D950}" destId="{5EB37D93-AA3C-4635-8E7C-520279FE6651}" srcOrd="0" destOrd="0" presId="urn:microsoft.com/office/officeart/2005/8/layout/vList3"/>
    <dgm:cxn modelId="{2D4C7F9D-8C01-4CE2-8DEE-4B5CCC026197}" srcId="{EB7E1B8F-E7C4-422E-A5D1-E024559610A7}" destId="{DF3D0979-1296-4C5C-8891-98F403A9D950}" srcOrd="2" destOrd="0" parTransId="{924BA398-0C39-4452-96EC-177E9EE4D053}" sibTransId="{03950FFC-FB18-43F1-A69E-090128B19551}"/>
    <dgm:cxn modelId="{4E89E5A8-342D-4E7C-9DB9-971BF005BFC8}" type="presOf" srcId="{C53B87C0-9BBD-4CA0-B78F-5675D4762E60}" destId="{6E75E263-1E95-4A41-9EDF-38E798236616}" srcOrd="0" destOrd="0" presId="urn:microsoft.com/office/officeart/2005/8/layout/vList3"/>
    <dgm:cxn modelId="{A37833BB-D169-4198-B696-50A09B33C8FD}" srcId="{EB7E1B8F-E7C4-422E-A5D1-E024559610A7}" destId="{C53B87C0-9BBD-4CA0-B78F-5675D4762E60}" srcOrd="0" destOrd="0" parTransId="{799D62D1-5DD9-4D53-BC09-7BE7FC5C6600}" sibTransId="{8EE86356-2B60-4347-BC39-CE38925867D5}"/>
    <dgm:cxn modelId="{48257BE3-3BE8-4B56-991E-9A1986B5664A}" srcId="{EB7E1B8F-E7C4-422E-A5D1-E024559610A7}" destId="{09B4C7A7-77D3-4B79-B76D-C242E7BA0D99}" srcOrd="1" destOrd="0" parTransId="{97BC8B6C-91AF-4F03-A9FA-C37C9122C203}" sibTransId="{10215229-BC71-47BB-A304-2168C477DBAF}"/>
    <dgm:cxn modelId="{414CD8FF-49FB-4702-AFE0-988FF1B377B6}" type="presOf" srcId="{09B4C7A7-77D3-4B79-B76D-C242E7BA0D99}" destId="{621B5836-FAA8-4342-9BA4-72455B7836EA}" srcOrd="0" destOrd="0" presId="urn:microsoft.com/office/officeart/2005/8/layout/vList3"/>
    <dgm:cxn modelId="{676008EC-F061-4687-96C9-02A796985996}" type="presParOf" srcId="{9DF71E19-E11E-4D10-946A-83B77D1C889E}" destId="{60389545-A73E-4BD5-9DB1-F067C0A35AC9}" srcOrd="0" destOrd="0" presId="urn:microsoft.com/office/officeart/2005/8/layout/vList3"/>
    <dgm:cxn modelId="{8403EF59-21A0-4092-9324-3608F0EA1224}" type="presParOf" srcId="{60389545-A73E-4BD5-9DB1-F067C0A35AC9}" destId="{ECC48C0D-6C2D-47D9-8FF0-BE1BF1FADDC0}" srcOrd="0" destOrd="0" presId="urn:microsoft.com/office/officeart/2005/8/layout/vList3"/>
    <dgm:cxn modelId="{0D2A79A0-40BA-4D02-8B64-A4703FCE08D7}" type="presParOf" srcId="{60389545-A73E-4BD5-9DB1-F067C0A35AC9}" destId="{6E75E263-1E95-4A41-9EDF-38E798236616}" srcOrd="1" destOrd="0" presId="urn:microsoft.com/office/officeart/2005/8/layout/vList3"/>
    <dgm:cxn modelId="{F51F526C-8C0E-46CC-B337-DF825502F972}" type="presParOf" srcId="{9DF71E19-E11E-4D10-946A-83B77D1C889E}" destId="{0FB90FA8-48D7-4675-87CE-399908542338}" srcOrd="1" destOrd="0" presId="urn:microsoft.com/office/officeart/2005/8/layout/vList3"/>
    <dgm:cxn modelId="{BC4B3B44-65E1-4AA9-8A94-762696AD9229}" type="presParOf" srcId="{9DF71E19-E11E-4D10-946A-83B77D1C889E}" destId="{AC166B51-AAB1-45FB-A9F3-0589580255C8}" srcOrd="2" destOrd="0" presId="urn:microsoft.com/office/officeart/2005/8/layout/vList3"/>
    <dgm:cxn modelId="{D3427E75-17F8-41B2-B562-3046062C3A34}" type="presParOf" srcId="{AC166B51-AAB1-45FB-A9F3-0589580255C8}" destId="{9074201C-B975-4418-88D1-7EFD0A07E456}" srcOrd="0" destOrd="0" presId="urn:microsoft.com/office/officeart/2005/8/layout/vList3"/>
    <dgm:cxn modelId="{4787912C-B241-4637-9235-2A6BA425410D}" type="presParOf" srcId="{AC166B51-AAB1-45FB-A9F3-0589580255C8}" destId="{621B5836-FAA8-4342-9BA4-72455B7836EA}" srcOrd="1" destOrd="0" presId="urn:microsoft.com/office/officeart/2005/8/layout/vList3"/>
    <dgm:cxn modelId="{5C59DFFC-A0E0-4412-8103-6FA107D950F5}" type="presParOf" srcId="{9DF71E19-E11E-4D10-946A-83B77D1C889E}" destId="{005DAB60-70CB-45B0-87CD-147B22C34226}" srcOrd="3" destOrd="0" presId="urn:microsoft.com/office/officeart/2005/8/layout/vList3"/>
    <dgm:cxn modelId="{FE236180-8236-4803-8498-C916680A5E25}" type="presParOf" srcId="{9DF71E19-E11E-4D10-946A-83B77D1C889E}" destId="{D8425C84-B879-496A-9A3B-02DA38ED1B57}" srcOrd="4" destOrd="0" presId="urn:microsoft.com/office/officeart/2005/8/layout/vList3"/>
    <dgm:cxn modelId="{A5008B4E-4AB8-4B38-A5DE-DAD3AF418C5C}" type="presParOf" srcId="{D8425C84-B879-496A-9A3B-02DA38ED1B57}" destId="{3CC4B2FB-0EFD-4BE4-8ECE-D792F4323542}" srcOrd="0" destOrd="0" presId="urn:microsoft.com/office/officeart/2005/8/layout/vList3"/>
    <dgm:cxn modelId="{623C920A-3CE7-4056-8E8D-8B852FFBAAAA}" type="presParOf" srcId="{D8425C84-B879-496A-9A3B-02DA38ED1B57}" destId="{5EB37D93-AA3C-4635-8E7C-520279FE665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5E263-1E95-4A41-9EDF-38E798236616}">
      <dsp:nvSpPr>
        <dsp:cNvPr id="0" name=""/>
        <dsp:cNvSpPr/>
      </dsp:nvSpPr>
      <dsp:spPr>
        <a:xfrm rot="10800000">
          <a:off x="1975176" y="950"/>
          <a:ext cx="6688835" cy="11615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22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 increase in cultural diversity leads to an increase in attractions (i.e. restaurants) within an area. </a:t>
          </a:r>
          <a:endParaRPr lang="en-CA" sz="1900" kern="1200" dirty="0"/>
        </a:p>
      </dsp:txBody>
      <dsp:txXfrm rot="10800000">
        <a:off x="2265570" y="950"/>
        <a:ext cx="6398441" cy="1161578"/>
      </dsp:txXfrm>
    </dsp:sp>
    <dsp:sp modelId="{ECC48C0D-6C2D-47D9-8FF0-BE1BF1FADDC0}">
      <dsp:nvSpPr>
        <dsp:cNvPr id="0" name=""/>
        <dsp:cNvSpPr/>
      </dsp:nvSpPr>
      <dsp:spPr>
        <a:xfrm>
          <a:off x="1394387" y="950"/>
          <a:ext cx="1161578" cy="116157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B5836-FAA8-4342-9BA4-72455B7836EA}">
      <dsp:nvSpPr>
        <dsp:cNvPr id="0" name=""/>
        <dsp:cNvSpPr/>
      </dsp:nvSpPr>
      <dsp:spPr>
        <a:xfrm rot="10800000">
          <a:off x="1975176" y="1509268"/>
          <a:ext cx="6688835" cy="11615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22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Since people spend money in restaurants and restaurants can encourage tourism/traffic, this will benefit the economy.</a:t>
          </a:r>
          <a:endParaRPr lang="en-CA" sz="1900" kern="1200" dirty="0"/>
        </a:p>
      </dsp:txBody>
      <dsp:txXfrm rot="10800000">
        <a:off x="2265570" y="1509268"/>
        <a:ext cx="6398441" cy="1161578"/>
      </dsp:txXfrm>
    </dsp:sp>
    <dsp:sp modelId="{9074201C-B975-4418-88D1-7EFD0A07E456}">
      <dsp:nvSpPr>
        <dsp:cNvPr id="0" name=""/>
        <dsp:cNvSpPr/>
      </dsp:nvSpPr>
      <dsp:spPr>
        <a:xfrm>
          <a:off x="1394387" y="1509268"/>
          <a:ext cx="1161578" cy="116157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37D93-AA3C-4635-8E7C-520279FE6651}">
      <dsp:nvSpPr>
        <dsp:cNvPr id="0" name=""/>
        <dsp:cNvSpPr/>
      </dsp:nvSpPr>
      <dsp:spPr>
        <a:xfrm rot="10800000">
          <a:off x="1975176" y="3017586"/>
          <a:ext cx="6688835" cy="11615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22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More restaurants can increase social welfare as residents have more choice regarding eating out and will be able to make choices that benefit them more frequently.</a:t>
          </a:r>
          <a:endParaRPr lang="en-CA" sz="1900" kern="1200" dirty="0"/>
        </a:p>
      </dsp:txBody>
      <dsp:txXfrm rot="10800000">
        <a:off x="2265570" y="3017586"/>
        <a:ext cx="6398441" cy="1161578"/>
      </dsp:txXfrm>
    </dsp:sp>
    <dsp:sp modelId="{3CC4B2FB-0EFD-4BE4-8ECE-D792F4323542}">
      <dsp:nvSpPr>
        <dsp:cNvPr id="0" name=""/>
        <dsp:cNvSpPr/>
      </dsp:nvSpPr>
      <dsp:spPr>
        <a:xfrm>
          <a:off x="1394387" y="3017586"/>
          <a:ext cx="1161578" cy="116157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55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12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75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1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1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50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2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943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2916A4-D307-4526-AFDC-9FF247710312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8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71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916A4-D307-4526-AFDC-9FF247710312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6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toronto.ca/dataset/neighbourhood-profiles/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CC7B-14F0-4527-99C2-F873422B4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Coursera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4EF52-C720-421D-88FD-AB6F86B18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Analysis of diversity and economy within the city of </a:t>
            </a:r>
            <a:r>
              <a:rPr lang="en-CA" dirty="0" err="1"/>
              <a:t>toronto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019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BC96-E677-4E2D-83A2-6960E062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&amp; Discussion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DE9CCB-80EC-4984-94F4-92E74E67F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330162"/>
              </p:ext>
            </p:extLst>
          </p:nvPr>
        </p:nvGraphicFramePr>
        <p:xfrm>
          <a:off x="1268025" y="1987699"/>
          <a:ext cx="4712898" cy="419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462">
                  <a:extLst>
                    <a:ext uri="{9D8B030D-6E8A-4147-A177-3AD203B41FA5}">
                      <a16:colId xmlns:a16="http://schemas.microsoft.com/office/drawing/2014/main" val="717480801"/>
                    </a:ext>
                  </a:extLst>
                </a:gridCol>
                <a:gridCol w="966925">
                  <a:extLst>
                    <a:ext uri="{9D8B030D-6E8A-4147-A177-3AD203B41FA5}">
                      <a16:colId xmlns:a16="http://schemas.microsoft.com/office/drawing/2014/main" val="4021939006"/>
                    </a:ext>
                  </a:extLst>
                </a:gridCol>
                <a:gridCol w="1223610">
                  <a:extLst>
                    <a:ext uri="{9D8B030D-6E8A-4147-A177-3AD203B41FA5}">
                      <a16:colId xmlns:a16="http://schemas.microsoft.com/office/drawing/2014/main" val="1246100879"/>
                    </a:ext>
                  </a:extLst>
                </a:gridCol>
                <a:gridCol w="1066901">
                  <a:extLst>
                    <a:ext uri="{9D8B030D-6E8A-4147-A177-3AD203B41FA5}">
                      <a16:colId xmlns:a16="http://schemas.microsoft.com/office/drawing/2014/main" val="3791923277"/>
                    </a:ext>
                  </a:extLst>
                </a:gridCol>
              </a:tblGrid>
              <a:tr h="560582">
                <a:tc>
                  <a:txBody>
                    <a:bodyPr/>
                    <a:lstStyle/>
                    <a:p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Coefficients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Standard Errors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T-Values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216589"/>
                  </a:ext>
                </a:extLst>
              </a:tr>
              <a:tr h="428397">
                <a:tc>
                  <a:txBody>
                    <a:bodyPr/>
                    <a:lstStyle/>
                    <a:p>
                      <a:r>
                        <a:rPr lang="en-CA" sz="1200" i="0" dirty="0"/>
                        <a:t>Population Density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0.0001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0.000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0.636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420497"/>
                  </a:ext>
                </a:extLst>
              </a:tr>
              <a:tr h="592467">
                <a:tc>
                  <a:txBody>
                    <a:bodyPr/>
                    <a:lstStyle/>
                    <a:p>
                      <a:r>
                        <a:rPr lang="en-CA" sz="1200" dirty="0"/>
                        <a:t>Proportion of individuals between 15-55 years 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16.1465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12.055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1.339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480731"/>
                  </a:ext>
                </a:extLst>
              </a:tr>
              <a:tr h="463360">
                <a:tc>
                  <a:txBody>
                    <a:bodyPr/>
                    <a:lstStyle/>
                    <a:p>
                      <a:r>
                        <a:rPr lang="en-CA" sz="1200" dirty="0"/>
                        <a:t>Proportion of households with income over $50000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1.0873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6.187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0.176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606136"/>
                  </a:ext>
                </a:extLst>
              </a:tr>
              <a:tr h="524318">
                <a:tc>
                  <a:txBody>
                    <a:bodyPr/>
                    <a:lstStyle/>
                    <a:p>
                      <a:r>
                        <a:rPr lang="en-CA" sz="1200" dirty="0">
                          <a:highlight>
                            <a:srgbClr val="FFFF00"/>
                          </a:highlight>
                        </a:rPr>
                        <a:t>Proportion of non-native English/French speakers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highlight>
                            <a:srgbClr val="FFFF00"/>
                          </a:highlight>
                        </a:rPr>
                        <a:t>42.6274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highlight>
                            <a:srgbClr val="FFFF00"/>
                          </a:highlight>
                        </a:rPr>
                        <a:t>20.105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highlight>
                            <a:srgbClr val="FFFF00"/>
                          </a:highlight>
                        </a:rPr>
                        <a:t>2.120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896586"/>
                  </a:ext>
                </a:extLst>
              </a:tr>
              <a:tr h="323741">
                <a:tc>
                  <a:txBody>
                    <a:bodyPr/>
                    <a:lstStyle/>
                    <a:p>
                      <a:r>
                        <a:rPr lang="en-CA" sz="1200" dirty="0"/>
                        <a:t>Constant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-13.2330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11.068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-1.196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816242"/>
                  </a:ext>
                </a:extLst>
              </a:tr>
              <a:tr h="320333">
                <a:tc>
                  <a:txBody>
                    <a:bodyPr/>
                    <a:lstStyle/>
                    <a:p>
                      <a:r>
                        <a:rPr lang="en-CA" sz="1200" dirty="0"/>
                        <a:t>R-squared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0.59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400295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r>
                        <a:rPr lang="en-CA" sz="1200" dirty="0"/>
                        <a:t>Number of observations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478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A318921-C9AA-41DD-958C-A04D49BD3EB8}"/>
              </a:ext>
            </a:extLst>
          </p:cNvPr>
          <p:cNvSpPr txBox="1"/>
          <p:nvPr/>
        </p:nvSpPr>
        <p:spPr>
          <a:xfrm>
            <a:off x="6096000" y="1894112"/>
            <a:ext cx="505968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Covariates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Population density has a coefficient closer to 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Perhaps higher number of residential buildings, less room for commerce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Higher income and younger -&gt; as predicted, correlate positively</a:t>
            </a:r>
          </a:p>
          <a:p>
            <a:pPr lvl="1"/>
            <a:endParaRPr lang="en-CA" sz="15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Non-native English/French speakers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Large, positive and </a:t>
            </a:r>
            <a:r>
              <a:rPr lang="en-CA" sz="15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signifiant</a:t>
            </a: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coefficient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55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Cultural diversity has a positive impact on the number of restaurants!</a:t>
            </a:r>
          </a:p>
          <a:p>
            <a:pPr lvl="1"/>
            <a:endParaRPr lang="en-CA" sz="15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R-squared is decently high at 0.59, however we may be missing some covariates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Office spaces and transit nearby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Crime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Tax policies and 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Zoning 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CA" sz="16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0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88C4-5414-4B9B-9C3B-BB787CA0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DF38-E0C6-44DA-8924-44DBE90E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6486"/>
          </a:xfrm>
        </p:spPr>
        <p:txBody>
          <a:bodyPr>
            <a:noAutofit/>
          </a:bodyPr>
          <a:lstStyle/>
          <a:p>
            <a:r>
              <a:rPr lang="en-US" sz="1600" b="1" dirty="0"/>
              <a:t>Weak impact of demographic factors on number of restaurants except for the proportion of non-native English/French speakers</a:t>
            </a:r>
          </a:p>
          <a:p>
            <a:pPr lvl="1"/>
            <a:r>
              <a:rPr lang="en-US" sz="1600" dirty="0"/>
              <a:t>Supports hypothesis that cultural diversity increases number of attractions to an area</a:t>
            </a:r>
          </a:p>
          <a:p>
            <a:r>
              <a:rPr lang="en-US" sz="1600" b="1" dirty="0"/>
              <a:t>Model has low R-squared, 0.59 – more controls could be appropriate</a:t>
            </a:r>
          </a:p>
          <a:p>
            <a:pPr lvl="1"/>
            <a:r>
              <a:rPr lang="en-US" sz="1600" dirty="0"/>
              <a:t>Could be missing covariates: number of nearby office buildings, easy access to transit, crime rates, tax policies, rent</a:t>
            </a:r>
          </a:p>
          <a:p>
            <a:r>
              <a:rPr lang="en-US" sz="1600" b="1" dirty="0"/>
              <a:t>Takeaway</a:t>
            </a:r>
          </a:p>
          <a:p>
            <a:pPr lvl="1"/>
            <a:r>
              <a:rPr lang="en-US" sz="1600" dirty="0"/>
              <a:t>Increased cultural diversity could play a role in increasing the number of restaurants in an area and thus increasing economic activity</a:t>
            </a:r>
          </a:p>
          <a:p>
            <a:pPr lvl="1"/>
            <a:r>
              <a:rPr lang="en-US" sz="1600" dirty="0"/>
              <a:t>Having a greater choice of places to eat can increase the social welfare of people living and visiting a particular </a:t>
            </a:r>
            <a:r>
              <a:rPr lang="en-US" sz="1600" dirty="0" err="1"/>
              <a:t>neighbourhood</a:t>
            </a:r>
            <a:endParaRPr lang="en-US" sz="1600" dirty="0"/>
          </a:p>
          <a:p>
            <a:pPr lvl="1"/>
            <a:r>
              <a:rPr lang="en-US" sz="1600" dirty="0"/>
              <a:t>Encouraging people of different ethnicities to settle in Toronto has economic as well as social benefits</a:t>
            </a:r>
          </a:p>
          <a:p>
            <a:r>
              <a:rPr lang="en-US" sz="1600" b="1" dirty="0"/>
              <a:t>However…</a:t>
            </a:r>
          </a:p>
          <a:p>
            <a:pPr lvl="1"/>
            <a:r>
              <a:rPr lang="en-US" sz="1600" dirty="0"/>
              <a:t>In order to make the findings more robust, policy-makers will have to include more controls and experiment with various regression forms</a:t>
            </a:r>
          </a:p>
        </p:txBody>
      </p:sp>
    </p:spTree>
    <p:extLst>
      <p:ext uri="{BB962C8B-B14F-4D97-AF65-F5344CB8AC3E}">
        <p14:creationId xmlns:p14="http://schemas.microsoft.com/office/powerpoint/2010/main" val="368247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3876B-53C6-4A6C-9855-146202C7B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E211F8-788D-4309-8C84-51DA5DA53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5646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0815-5560-45EC-B0C5-54A81A47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Introduction: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027E-1D78-4B14-86EA-9474E8C9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6362"/>
            <a:ext cx="10058400" cy="4023360"/>
          </a:xfrm>
        </p:spPr>
        <p:txBody>
          <a:bodyPr>
            <a:normAutofit/>
          </a:bodyPr>
          <a:lstStyle/>
          <a:p>
            <a:r>
              <a:rPr lang="en-CA" dirty="0"/>
              <a:t>People move to/visit cities for:</a:t>
            </a:r>
          </a:p>
          <a:p>
            <a:pPr lvl="1"/>
            <a:r>
              <a:rPr lang="en-CA" sz="2000" dirty="0"/>
              <a:t>Better job opportunities</a:t>
            </a:r>
          </a:p>
          <a:p>
            <a:pPr lvl="1"/>
            <a:r>
              <a:rPr lang="en-CA" sz="2000" dirty="0"/>
              <a:t>Lower commute times</a:t>
            </a:r>
          </a:p>
          <a:p>
            <a:pPr lvl="1"/>
            <a:r>
              <a:rPr lang="en-CA" sz="2000" dirty="0"/>
              <a:t>Social and emotional needs</a:t>
            </a:r>
          </a:p>
          <a:p>
            <a:pPr lvl="1"/>
            <a:r>
              <a:rPr lang="en-CA" sz="2000" b="1" dirty="0"/>
              <a:t>Proximity to food, entertainment and attractions</a:t>
            </a:r>
          </a:p>
          <a:p>
            <a:pPr lvl="1"/>
            <a:endParaRPr lang="en-CA" dirty="0"/>
          </a:p>
          <a:p>
            <a:r>
              <a:rPr lang="en-CA" dirty="0"/>
              <a:t>Policy-makers for the city want to find out how to boost tourism and traffic, thus enjoying economic benefits.</a:t>
            </a:r>
          </a:p>
          <a:p>
            <a:r>
              <a:rPr lang="en-CA" b="1" dirty="0"/>
              <a:t>Question: How can a city incentivize the opening of restaurants which will in turn promote economic activity? Is there a way to do this without interfering with rents or decreasing taxes?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568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0815-5560-45EC-B0C5-54A81A47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027E-1D78-4B14-86EA-9474E8C9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02" y="2659224"/>
            <a:ext cx="9905378" cy="3209870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0C4077A-AA8C-4E62-816D-EA6D9002D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568514"/>
              </p:ext>
            </p:extLst>
          </p:nvPr>
        </p:nvGraphicFramePr>
        <p:xfrm>
          <a:off x="1250302" y="1866122"/>
          <a:ext cx="10058399" cy="4180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47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AC39-3E90-4924-8D61-7D1CCCFD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9647-E273-4289-BC08-7D9DDE64F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55438" cy="4247156"/>
          </a:xfrm>
        </p:spPr>
        <p:txBody>
          <a:bodyPr>
            <a:normAutofit/>
          </a:bodyPr>
          <a:lstStyle/>
          <a:p>
            <a:r>
              <a:rPr lang="en-US" b="1" dirty="0"/>
              <a:t>1) List of Toronto </a:t>
            </a:r>
            <a:r>
              <a:rPr lang="en-US" b="1" dirty="0" err="1"/>
              <a:t>neighbourhoods</a:t>
            </a:r>
            <a:r>
              <a:rPr lang="en-US" b="1" dirty="0"/>
              <a:t> and postal codes (source: Wikipedia, </a:t>
            </a:r>
            <a:r>
              <a:rPr lang="en-US" b="1" dirty="0">
                <a:hlinkClick r:id="rId2"/>
              </a:rPr>
              <a:t>url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All Toronto postal codes starting with M, their boroughs and underlying </a:t>
            </a:r>
            <a:r>
              <a:rPr lang="en-US" dirty="0" err="1"/>
              <a:t>neighbourhoods</a:t>
            </a:r>
            <a:endParaRPr lang="en-US" dirty="0"/>
          </a:p>
          <a:p>
            <a:r>
              <a:rPr lang="en-US" b="1" dirty="0"/>
              <a:t>2) Latitude and Longitude coordinates for Toronto </a:t>
            </a:r>
            <a:r>
              <a:rPr lang="en-US" b="1" dirty="0" err="1"/>
              <a:t>neighbourhoods</a:t>
            </a:r>
            <a:r>
              <a:rPr lang="en-US" b="1" dirty="0"/>
              <a:t> (source: IBM)</a:t>
            </a:r>
          </a:p>
          <a:p>
            <a:pPr lvl="1"/>
            <a:r>
              <a:rPr lang="en-US" dirty="0"/>
              <a:t>Latitude and longitude coordinates for each of the Toronto </a:t>
            </a:r>
            <a:r>
              <a:rPr lang="en-US" dirty="0" err="1"/>
              <a:t>neighbourhoods</a:t>
            </a:r>
            <a:endParaRPr lang="en-US" dirty="0"/>
          </a:p>
          <a:p>
            <a:r>
              <a:rPr lang="en-US" b="1" dirty="0"/>
              <a:t>3) Foursquare location data, retrieved through an API (source: Foursquare)</a:t>
            </a:r>
          </a:p>
          <a:p>
            <a:pPr lvl="1"/>
            <a:r>
              <a:rPr lang="en-US" dirty="0"/>
              <a:t>Venue locations (more specifically, restaurants) according to each of the </a:t>
            </a:r>
            <a:r>
              <a:rPr lang="en-US" dirty="0" err="1"/>
              <a:t>neighbourhood</a:t>
            </a:r>
            <a:r>
              <a:rPr lang="en-US" dirty="0"/>
              <a:t> latitude and longitude</a:t>
            </a:r>
          </a:p>
          <a:p>
            <a:r>
              <a:rPr lang="en-US" b="1" dirty="0"/>
              <a:t>4) Toronto Census Data (source: City of Toronto, </a:t>
            </a:r>
            <a:r>
              <a:rPr lang="en-US" b="1" dirty="0">
                <a:hlinkClick r:id="rId3"/>
              </a:rPr>
              <a:t>url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Aggregated demographic data on each of the city's </a:t>
            </a:r>
            <a:r>
              <a:rPr lang="en-US" dirty="0" err="1"/>
              <a:t>neighbourhoods</a:t>
            </a:r>
            <a:endParaRPr lang="en-US" dirty="0"/>
          </a:p>
          <a:p>
            <a:pPr lvl="1"/>
            <a:r>
              <a:rPr lang="en-US" dirty="0"/>
              <a:t>Collected in 2016, this data was collected at the last nationwide census and includes information such as age, gender, languages spoken, income and population</a:t>
            </a:r>
          </a:p>
          <a:p>
            <a:pPr lvl="1"/>
            <a:r>
              <a:rPr lang="en-US" dirty="0"/>
              <a:t>Age, languages spoken and income are represented as percentage of the total respondents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84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AC39-3E90-4924-8D61-7D1CCCFD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Data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9647-E273-4289-BC08-7D9DDE64F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911722"/>
            <a:ext cx="10058399" cy="4206274"/>
          </a:xfrm>
        </p:spPr>
        <p:txBody>
          <a:bodyPr>
            <a:normAutofit/>
          </a:bodyPr>
          <a:lstStyle/>
          <a:p>
            <a:r>
              <a:rPr lang="en-US" sz="2800" b="1" dirty="0"/>
              <a:t>The final dataset contains:</a:t>
            </a:r>
          </a:p>
          <a:p>
            <a:pPr lvl="1"/>
            <a:r>
              <a:rPr lang="en-US" sz="2400" dirty="0"/>
              <a:t>A cross-section of 20 </a:t>
            </a:r>
            <a:r>
              <a:rPr lang="en-US" sz="2400" dirty="0" err="1"/>
              <a:t>neighbourhoods</a:t>
            </a:r>
            <a:r>
              <a:rPr lang="en-US" sz="2400" dirty="0"/>
              <a:t> that appear both in the list of Toronto </a:t>
            </a:r>
            <a:r>
              <a:rPr lang="en-US" sz="2400" dirty="0" err="1"/>
              <a:t>neighbourhoods</a:t>
            </a:r>
            <a:r>
              <a:rPr lang="en-US" sz="2400" dirty="0"/>
              <a:t> and postal codes and in the census data.</a:t>
            </a:r>
          </a:p>
          <a:p>
            <a:pPr marL="201168" lvl="1" indent="0">
              <a:buNone/>
            </a:pPr>
            <a:r>
              <a:rPr lang="en-US" sz="2400" dirty="0"/>
              <a:t> </a:t>
            </a:r>
          </a:p>
          <a:p>
            <a:pPr lvl="1"/>
            <a:r>
              <a:rPr lang="en-US" sz="2400" dirty="0"/>
              <a:t>Variables:</a:t>
            </a:r>
          </a:p>
          <a:p>
            <a:pPr lvl="2"/>
            <a:r>
              <a:rPr lang="en-US" sz="2000" dirty="0"/>
              <a:t>number of restaurants </a:t>
            </a:r>
          </a:p>
          <a:p>
            <a:pPr lvl="2"/>
            <a:r>
              <a:rPr lang="en-US" sz="2000" dirty="0"/>
              <a:t>age groups</a:t>
            </a:r>
          </a:p>
          <a:p>
            <a:pPr lvl="2"/>
            <a:r>
              <a:rPr lang="en-US" sz="2000" dirty="0"/>
              <a:t>income groups</a:t>
            </a:r>
          </a:p>
          <a:p>
            <a:pPr lvl="2"/>
            <a:r>
              <a:rPr lang="en-US" sz="2000" dirty="0"/>
              <a:t>native languages</a:t>
            </a:r>
          </a:p>
          <a:p>
            <a:pPr lvl="2"/>
            <a:r>
              <a:rPr lang="en-US" sz="2000" dirty="0"/>
              <a:t>population density</a:t>
            </a:r>
            <a:endParaRPr lang="en-US" sz="1600" dirty="0"/>
          </a:p>
        </p:txBody>
      </p:sp>
      <p:pic>
        <p:nvPicPr>
          <p:cNvPr id="1026" name="Picture 2" descr="Neighbourhoods &amp; Communities – City of Toronto">
            <a:extLst>
              <a:ext uri="{FF2B5EF4-FFF2-40B4-BE49-F238E27FC236}">
                <a16:creationId xmlns:a16="http://schemas.microsoft.com/office/drawing/2014/main" id="{E531EFB6-4CCD-4BBD-BEFF-7D5E75C7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2314" y="3407790"/>
            <a:ext cx="4661499" cy="210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8228-8273-40B2-B174-D3C92F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D3EA-9A23-4E0F-A75A-F9B63CA0E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529"/>
            <a:ext cx="10058400" cy="402336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dirty="0"/>
              <a:t>Goal: </a:t>
            </a:r>
            <a:r>
              <a:rPr lang="en-US" sz="2400" dirty="0"/>
              <a:t>Determine the impact of cultural diversity on the number of restaurants</a:t>
            </a:r>
          </a:p>
          <a:p>
            <a:pPr algn="ctr"/>
            <a:endParaRPr lang="en-US" sz="700" dirty="0"/>
          </a:p>
          <a:p>
            <a:pPr lvl="1"/>
            <a:r>
              <a:rPr lang="en-US" sz="2000" dirty="0"/>
              <a:t>We proxy cultural diversity using the proportion of non-native English or French speakers.</a:t>
            </a:r>
          </a:p>
          <a:p>
            <a:pPr marL="201168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We control for: proportion of high-income households, proportion of working-age population and population density</a:t>
            </a:r>
          </a:p>
          <a:p>
            <a:pPr lvl="2"/>
            <a:r>
              <a:rPr lang="en-US" sz="1800" dirty="0"/>
              <a:t>We may expect wealthier </a:t>
            </a:r>
            <a:r>
              <a:rPr lang="en-US" sz="1800" dirty="0" err="1"/>
              <a:t>neighbourhoods</a:t>
            </a:r>
            <a:r>
              <a:rPr lang="en-US" sz="1800" dirty="0"/>
              <a:t> to have more restaurants as people in these areas have more disposable income to spend on eating out. </a:t>
            </a:r>
          </a:p>
          <a:p>
            <a:pPr lvl="2"/>
            <a:r>
              <a:rPr lang="en-US" sz="1800" dirty="0" err="1"/>
              <a:t>Neighbourhoods</a:t>
            </a:r>
            <a:r>
              <a:rPr lang="en-US" sz="1800" dirty="0"/>
              <a:t> with a larger working-age population (ages 15-55) may also have more disposable income to spend. Younger individuals also tend to go out more than their older counterparts.</a:t>
            </a:r>
          </a:p>
          <a:p>
            <a:pPr lvl="2"/>
            <a:r>
              <a:rPr lang="en-US" sz="1800" dirty="0"/>
              <a:t>A higher population density means that there is a larger customer base and higher demand for restaurants. In order to meet demand, we would expect a higher supply of restaurants as well. For these reasons, we are including income, age and population density as controls in our linear regression.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9696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8228-8273-40B2-B174-D3C92F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D3EA-9A23-4E0F-A75A-F9B63CA0E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925" y="2051008"/>
            <a:ext cx="10058400" cy="4023360"/>
          </a:xfrm>
        </p:spPr>
        <p:txBody>
          <a:bodyPr>
            <a:normAutofit/>
          </a:bodyPr>
          <a:lstStyle/>
          <a:p>
            <a:r>
              <a:rPr lang="en-CA" dirty="0"/>
              <a:t>Multiple Linear Regression – OLS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Where </a:t>
            </a:r>
            <a:r>
              <a:rPr lang="en-CA" i="1" dirty="0"/>
              <a:t>j </a:t>
            </a:r>
            <a:r>
              <a:rPr lang="en-CA" dirty="0"/>
              <a:t> is the neighbourhood, </a:t>
            </a:r>
            <a:r>
              <a:rPr lang="en-CA" i="1" dirty="0" err="1"/>
              <a:t>popdensity</a:t>
            </a:r>
            <a:r>
              <a:rPr lang="en-CA" dirty="0"/>
              <a:t> is the population density per square km, </a:t>
            </a:r>
            <a:r>
              <a:rPr lang="en-CA" i="1" dirty="0" err="1"/>
              <a:t>ageyoung</a:t>
            </a:r>
            <a:r>
              <a:rPr lang="en-CA" dirty="0"/>
              <a:t> is the proportion of individuals that are between the ages of 15 to 55, </a:t>
            </a:r>
            <a:r>
              <a:rPr lang="en-CA" i="1" dirty="0" err="1"/>
              <a:t>inchigh</a:t>
            </a:r>
            <a:r>
              <a:rPr lang="en-CA" dirty="0"/>
              <a:t> is the proportion of households with an income above $50000 and </a:t>
            </a:r>
            <a:r>
              <a:rPr lang="en-CA" i="1" dirty="0" err="1"/>
              <a:t>langforeign</a:t>
            </a:r>
            <a:r>
              <a:rPr lang="en-CA" i="1" dirty="0"/>
              <a:t> </a:t>
            </a:r>
            <a:r>
              <a:rPr lang="en-CA" dirty="0"/>
              <a:t>is the proportion of individuals who do not speak English or French as a first language.</a:t>
            </a:r>
          </a:p>
          <a:p>
            <a:pPr marL="0" indent="0">
              <a:buNone/>
            </a:pPr>
            <a:r>
              <a:rPr lang="en-US" dirty="0"/>
              <a:t>We do not run the regression on a testing and training set</a:t>
            </a:r>
          </a:p>
          <a:p>
            <a:pPr marL="292608" lvl="1" indent="0">
              <a:buNone/>
            </a:pPr>
            <a:r>
              <a:rPr lang="en-US" sz="2000" dirty="0"/>
              <a:t>Only</a:t>
            </a:r>
            <a:r>
              <a:rPr lang="en-US" dirty="0"/>
              <a:t> 20 observations – sample too small</a:t>
            </a:r>
          </a:p>
          <a:p>
            <a:pPr marL="292608" lvl="1" indent="0">
              <a:buNone/>
            </a:pPr>
            <a:r>
              <a:rPr lang="en-US" dirty="0"/>
              <a:t>Goal is not to predict, but to determine whether there is an impact of cultural diversity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37DB9-7851-4CFF-8864-FB8209BE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17" y="2749212"/>
            <a:ext cx="8549941" cy="4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6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2387-43A8-41C8-A85E-289E56F1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Statistics 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BB664-DBB7-4A19-9481-7DAC8117DF67}"/>
              </a:ext>
            </a:extLst>
          </p:cNvPr>
          <p:cNvSpPr txBox="1"/>
          <p:nvPr/>
        </p:nvSpPr>
        <p:spPr>
          <a:xfrm>
            <a:off x="8877300" y="1904998"/>
            <a:ext cx="2598575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3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neighbourhoods across Toronto are fairly similar in age, although they do differ in ethnic makeup and wealth.</a:t>
            </a:r>
          </a:p>
          <a:p>
            <a:endParaRPr lang="en-CA" sz="1375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3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Regent Park and Harbourfront (Downtown Toronto) are the most densely populated</a:t>
            </a:r>
          </a:p>
          <a:p>
            <a:endParaRPr lang="en-CA" sz="1375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Thorncliffe Park is the lowest-income </a:t>
            </a:r>
            <a:r>
              <a:rPr lang="en-US" sz="1375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neighbourhood</a:t>
            </a:r>
            <a:r>
              <a:rPr lang="en-US" sz="13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where 50% of the population's households earn less than $50,000</a:t>
            </a:r>
          </a:p>
          <a:p>
            <a:endParaRPr lang="en-US" sz="1375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also a few </a:t>
            </a:r>
            <a:r>
              <a:rPr lang="en-US" sz="1375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neighbourhoods</a:t>
            </a:r>
            <a:r>
              <a:rPr lang="en-US" sz="13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have zero restaurants.</a:t>
            </a:r>
            <a:endParaRPr lang="en-CA" sz="137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8578086-1FF6-4340-8E49-D7BA483BB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4387"/>
            <a:ext cx="7646347" cy="387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2387-43A8-41C8-A85E-289E56F1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Statistics II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7BA8-CEF3-49F2-8B5A-DCBEAC0B9E10}"/>
              </a:ext>
            </a:extLst>
          </p:cNvPr>
          <p:cNvSpPr txBox="1"/>
          <p:nvPr/>
        </p:nvSpPr>
        <p:spPr>
          <a:xfrm>
            <a:off x="1097280" y="1928266"/>
            <a:ext cx="37985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Aside from the zero observations, positive correlation between the number of restaurants and population density and proportion of non-native English/French speakers. 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Weak negative correlation between the number of restaurants and the proportion of high-income households. 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possible that these demographic variables are correlated (younger people may have more income, for example) so that the correlation, *after controlling for confounding variables* may switch.</a:t>
            </a:r>
            <a:endParaRPr lang="en-C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19190B-FEF1-4BE3-B066-86D8BEA95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2411" y="1939206"/>
            <a:ext cx="6399391" cy="40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849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</TotalTime>
  <Words>1060</Words>
  <Application>Microsoft Office PowerPoint</Application>
  <PresentationFormat>Widescreen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Coursera Capstone Project</vt:lpstr>
      <vt:lpstr>Introduction: Business Problem</vt:lpstr>
      <vt:lpstr>Hypothesis</vt:lpstr>
      <vt:lpstr>Data I</vt:lpstr>
      <vt:lpstr>Data II</vt:lpstr>
      <vt:lpstr>Methodology I</vt:lpstr>
      <vt:lpstr>Methodology II</vt:lpstr>
      <vt:lpstr>Summary Statistics I</vt:lpstr>
      <vt:lpstr>Summary Statistics II</vt:lpstr>
      <vt:lpstr>Results &amp; Discussion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Melissa Siqueira</dc:creator>
  <cp:lastModifiedBy>Melissa</cp:lastModifiedBy>
  <cp:revision>23</cp:revision>
  <dcterms:created xsi:type="dcterms:W3CDTF">2021-07-27T19:46:15Z</dcterms:created>
  <dcterms:modified xsi:type="dcterms:W3CDTF">2021-07-30T14:30:46Z</dcterms:modified>
</cp:coreProperties>
</file>