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29260800" cx="51206400"/>
  <p:notesSz cx="6858000" cy="9144000"/>
  <p:embeddedFontLst>
    <p:embeddedFont>
      <p:font typeface="Tahom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BA93A0-C9F9-48BF-96EF-83A3B9C96A07}">
  <a:tblStyle styleId="{CBBA93A0-C9F9-48BF-96EF-83A3B9C96A0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428844" y="685800"/>
            <a:ext cx="6001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5989f5f54_0_0: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5989f5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7411186f4_0_0:notes"/>
          <p:cNvSpPr/>
          <p:nvPr>
            <p:ph idx="2" type="sldImg"/>
          </p:nvPr>
        </p:nvSpPr>
        <p:spPr>
          <a:xfrm>
            <a:off x="428844"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741118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7411186f4_0_3:notes"/>
          <p:cNvSpPr/>
          <p:nvPr>
            <p:ph idx="2" type="sldImg"/>
          </p:nvPr>
        </p:nvSpPr>
        <p:spPr>
          <a:xfrm>
            <a:off x="428844"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7411186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30e1b387be796_96: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f30e1b387be79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30e1b387be796_85: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30e1b387be79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30e1b387be796_72: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30e1b387be796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989f5f54_1_5: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989f5f5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f30e1b387be796_24: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f30e1b387be79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f30e1b387be796_12: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f30e1b387be79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30e1b387be796_18: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f30e1b387be79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f8c08e65f_0_14: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f8c08e6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027d8e1b_0_12: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027d8e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30e1b387be796_30: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30e1b387be79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f30e1b387be796_36:notes"/>
          <p:cNvSpPr/>
          <p:nvPr>
            <p:ph idx="2" type="sldImg"/>
          </p:nvPr>
        </p:nvSpPr>
        <p:spPr>
          <a:xfrm>
            <a:off x="428822" y="685800"/>
            <a:ext cx="60012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f30e1b387be79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745567" y="4235804"/>
            <a:ext cx="47715300" cy="116772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745520" y="16123022"/>
            <a:ext cx="47715300" cy="45090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745520" y="6292622"/>
            <a:ext cx="47715300" cy="111702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745520" y="17932658"/>
            <a:ext cx="47715300" cy="7400400"/>
          </a:xfrm>
          <a:prstGeom prst="rect">
            <a:avLst/>
          </a:prstGeom>
        </p:spPr>
        <p:txBody>
          <a:bodyPr anchorCtr="0" anchor="t" bIns="479475" lIns="479475" spcFirstLastPara="1" rIns="479475" wrap="square" tIns="479475">
            <a:normAutofit/>
          </a:bodyPr>
          <a:lstStyle>
            <a:lvl1pPr indent="-825500" lvl="0" marL="457200" algn="ctr">
              <a:spcBef>
                <a:spcPts val="0"/>
              </a:spcBef>
              <a:spcAft>
                <a:spcPts val="0"/>
              </a:spcAft>
              <a:buSzPts val="9400"/>
              <a:buChar char="●"/>
              <a:defRPr/>
            </a:lvl1pPr>
            <a:lvl2pPr indent="-692150" lvl="1" marL="914400" algn="ctr">
              <a:spcBef>
                <a:spcPts val="0"/>
              </a:spcBef>
              <a:spcAft>
                <a:spcPts val="0"/>
              </a:spcAft>
              <a:buSzPts val="7300"/>
              <a:buChar char="○"/>
              <a:defRPr/>
            </a:lvl2pPr>
            <a:lvl3pPr indent="-692150" lvl="2" marL="1371600" algn="ctr">
              <a:spcBef>
                <a:spcPts val="0"/>
              </a:spcBef>
              <a:spcAft>
                <a:spcPts val="0"/>
              </a:spcAft>
              <a:buSzPts val="7300"/>
              <a:buChar char="■"/>
              <a:defRPr/>
            </a:lvl3pPr>
            <a:lvl4pPr indent="-692150" lvl="3" marL="1828800" algn="ctr">
              <a:spcBef>
                <a:spcPts val="0"/>
              </a:spcBef>
              <a:spcAft>
                <a:spcPts val="0"/>
              </a:spcAft>
              <a:buSzPts val="7300"/>
              <a:buChar char="●"/>
              <a:defRPr/>
            </a:lvl4pPr>
            <a:lvl5pPr indent="-692150" lvl="4" marL="2286000" algn="ctr">
              <a:spcBef>
                <a:spcPts val="0"/>
              </a:spcBef>
              <a:spcAft>
                <a:spcPts val="0"/>
              </a:spcAft>
              <a:buSzPts val="7300"/>
              <a:buChar char="○"/>
              <a:defRPr/>
            </a:lvl5pPr>
            <a:lvl6pPr indent="-692150" lvl="5" marL="2743200" algn="ctr">
              <a:spcBef>
                <a:spcPts val="0"/>
              </a:spcBef>
              <a:spcAft>
                <a:spcPts val="0"/>
              </a:spcAft>
              <a:buSzPts val="7300"/>
              <a:buChar char="■"/>
              <a:defRPr/>
            </a:lvl6pPr>
            <a:lvl7pPr indent="-692150" lvl="6" marL="3200400" algn="ctr">
              <a:spcBef>
                <a:spcPts val="0"/>
              </a:spcBef>
              <a:spcAft>
                <a:spcPts val="0"/>
              </a:spcAft>
              <a:buSzPts val="7300"/>
              <a:buChar char="●"/>
              <a:defRPr/>
            </a:lvl7pPr>
            <a:lvl8pPr indent="-692150" lvl="7" marL="3657600" algn="ctr">
              <a:spcBef>
                <a:spcPts val="0"/>
              </a:spcBef>
              <a:spcAft>
                <a:spcPts val="0"/>
              </a:spcAft>
              <a:buSzPts val="7300"/>
              <a:buChar char="○"/>
              <a:defRPr/>
            </a:lvl8pPr>
            <a:lvl9pPr indent="-692150" lvl="8" marL="4114800" algn="ctr">
              <a:spcBef>
                <a:spcPts val="0"/>
              </a:spcBef>
              <a:spcAft>
                <a:spcPts val="0"/>
              </a:spcAft>
              <a:buSzPts val="7300"/>
              <a:buChar char="■"/>
              <a:defRPr/>
            </a:lvl9pPr>
          </a:lstStyle>
          <a:p/>
        </p:txBody>
      </p:sp>
      <p:sp>
        <p:nvSpPr>
          <p:cNvPr id="47" name="Google Shape;47;p11"/>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745520" y="12235947"/>
            <a:ext cx="47715300" cy="4789200"/>
          </a:xfrm>
          <a:prstGeom prst="rect">
            <a:avLst/>
          </a:prstGeom>
        </p:spPr>
        <p:txBody>
          <a:bodyPr anchorCtr="0" anchor="ctr" bIns="479475" lIns="479475" spcFirstLastPara="1" rIns="479475" wrap="square" tIns="479475">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745520" y="2531698"/>
            <a:ext cx="47715300" cy="32580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745520" y="6556302"/>
            <a:ext cx="47715300" cy="19435800"/>
          </a:xfrm>
          <a:prstGeom prst="rect">
            <a:avLst/>
          </a:prstGeom>
        </p:spPr>
        <p:txBody>
          <a:bodyPr anchorCtr="0" anchor="t"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19" name="Google Shape;19;p4"/>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745520" y="2531698"/>
            <a:ext cx="47715300" cy="32580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745520" y="6556302"/>
            <a:ext cx="22399500" cy="194358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27061440" y="6556302"/>
            <a:ext cx="22399500" cy="194358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745520" y="2531698"/>
            <a:ext cx="47715300" cy="32580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745520" y="3160747"/>
            <a:ext cx="15724800" cy="4299000"/>
          </a:xfrm>
          <a:prstGeom prst="rect">
            <a:avLst/>
          </a:prstGeom>
        </p:spPr>
        <p:txBody>
          <a:bodyPr anchorCtr="0" anchor="b" bIns="479475" lIns="479475" spcFirstLastPara="1" rIns="479475" wrap="square" tIns="479475">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745520" y="7905280"/>
            <a:ext cx="15724800" cy="18087300"/>
          </a:xfrm>
          <a:prstGeom prst="rect">
            <a:avLst/>
          </a:prstGeom>
        </p:spPr>
        <p:txBody>
          <a:bodyPr anchorCtr="0" anchor="t" bIns="479475" lIns="479475" spcFirstLastPara="1" rIns="479475" wrap="square" tIns="47947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745400" y="2560853"/>
            <a:ext cx="35659500" cy="23272200"/>
          </a:xfrm>
          <a:prstGeom prst="rect">
            <a:avLst/>
          </a:prstGeom>
        </p:spPr>
        <p:txBody>
          <a:bodyPr anchorCtr="0" anchor="ctr" bIns="479475" lIns="479475" spcFirstLastPara="1" rIns="479475" wrap="square" tIns="479475">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5603200" y="-711"/>
            <a:ext cx="25603200" cy="292608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486800" y="7015396"/>
            <a:ext cx="22653300" cy="84324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1486800" y="15946382"/>
            <a:ext cx="22653300" cy="70263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27661200" y="4119182"/>
            <a:ext cx="21487200" cy="21021000"/>
          </a:xfrm>
          <a:prstGeom prst="rect">
            <a:avLst/>
          </a:prstGeom>
        </p:spPr>
        <p:txBody>
          <a:bodyPr anchorCtr="0" anchor="ctr"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40" name="Google Shape;40;p9"/>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745520" y="24067271"/>
            <a:ext cx="33593100" cy="3442500"/>
          </a:xfrm>
          <a:prstGeom prst="rect">
            <a:avLst/>
          </a:prstGeom>
        </p:spPr>
        <p:txBody>
          <a:bodyPr anchorCtr="0" anchor="ctr" bIns="479475" lIns="479475" spcFirstLastPara="1" rIns="479475" wrap="square" tIns="479475">
            <a:normAutofit/>
          </a:bodyPr>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47445764" y="26528522"/>
            <a:ext cx="3072900" cy="22392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45520" y="2531698"/>
            <a:ext cx="47715300" cy="3258000"/>
          </a:xfrm>
          <a:prstGeom prst="rect">
            <a:avLst/>
          </a:prstGeom>
          <a:noFill/>
          <a:ln>
            <a:noFill/>
          </a:ln>
        </p:spPr>
        <p:txBody>
          <a:bodyPr anchorCtr="0" anchor="t" bIns="479475" lIns="479475" spcFirstLastPara="1" rIns="479475" wrap="square" tIns="479475">
            <a:normAutofit/>
          </a:bodyPr>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745520" y="6556302"/>
            <a:ext cx="47715300" cy="19435800"/>
          </a:xfrm>
          <a:prstGeom prst="rect">
            <a:avLst/>
          </a:prstGeom>
          <a:noFill/>
          <a:ln>
            <a:noFill/>
          </a:ln>
        </p:spPr>
        <p:txBody>
          <a:bodyPr anchorCtr="0" anchor="t" bIns="479475" lIns="479475" spcFirstLastPara="1" rIns="479475" wrap="square" tIns="479475">
            <a:normAutofit/>
          </a:bodyPr>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0"/>
              </a:spcBef>
              <a:spcAft>
                <a:spcPts val="0"/>
              </a:spcAft>
              <a:buClr>
                <a:schemeClr val="dk2"/>
              </a:buClr>
              <a:buSzPts val="7300"/>
              <a:buChar char="○"/>
              <a:defRPr sz="7300">
                <a:solidFill>
                  <a:schemeClr val="dk2"/>
                </a:solidFill>
              </a:defRPr>
            </a:lvl2pPr>
            <a:lvl3pPr indent="-692150" lvl="2" marL="1371600">
              <a:lnSpc>
                <a:spcPct val="115000"/>
              </a:lnSpc>
              <a:spcBef>
                <a:spcPts val="0"/>
              </a:spcBef>
              <a:spcAft>
                <a:spcPts val="0"/>
              </a:spcAft>
              <a:buClr>
                <a:schemeClr val="dk2"/>
              </a:buClr>
              <a:buSzPts val="7300"/>
              <a:buChar char="■"/>
              <a:defRPr sz="7300">
                <a:solidFill>
                  <a:schemeClr val="dk2"/>
                </a:solidFill>
              </a:defRPr>
            </a:lvl3pPr>
            <a:lvl4pPr indent="-692150" lvl="3" marL="1828800">
              <a:lnSpc>
                <a:spcPct val="115000"/>
              </a:lnSpc>
              <a:spcBef>
                <a:spcPts val="0"/>
              </a:spcBef>
              <a:spcAft>
                <a:spcPts val="0"/>
              </a:spcAft>
              <a:buClr>
                <a:schemeClr val="dk2"/>
              </a:buClr>
              <a:buSzPts val="7300"/>
              <a:buChar char="●"/>
              <a:defRPr sz="7300">
                <a:solidFill>
                  <a:schemeClr val="dk2"/>
                </a:solidFill>
              </a:defRPr>
            </a:lvl4pPr>
            <a:lvl5pPr indent="-692150" lvl="4" marL="2286000">
              <a:lnSpc>
                <a:spcPct val="115000"/>
              </a:lnSpc>
              <a:spcBef>
                <a:spcPts val="0"/>
              </a:spcBef>
              <a:spcAft>
                <a:spcPts val="0"/>
              </a:spcAft>
              <a:buClr>
                <a:schemeClr val="dk2"/>
              </a:buClr>
              <a:buSzPts val="7300"/>
              <a:buChar char="○"/>
              <a:defRPr sz="7300">
                <a:solidFill>
                  <a:schemeClr val="dk2"/>
                </a:solidFill>
              </a:defRPr>
            </a:lvl5pPr>
            <a:lvl6pPr indent="-692150" lvl="5" marL="2743200">
              <a:lnSpc>
                <a:spcPct val="115000"/>
              </a:lnSpc>
              <a:spcBef>
                <a:spcPts val="0"/>
              </a:spcBef>
              <a:spcAft>
                <a:spcPts val="0"/>
              </a:spcAft>
              <a:buClr>
                <a:schemeClr val="dk2"/>
              </a:buClr>
              <a:buSzPts val="7300"/>
              <a:buChar char="■"/>
              <a:defRPr sz="7300">
                <a:solidFill>
                  <a:schemeClr val="dk2"/>
                </a:solidFill>
              </a:defRPr>
            </a:lvl6pPr>
            <a:lvl7pPr indent="-692150" lvl="6" marL="3200400">
              <a:lnSpc>
                <a:spcPct val="115000"/>
              </a:lnSpc>
              <a:spcBef>
                <a:spcPts val="0"/>
              </a:spcBef>
              <a:spcAft>
                <a:spcPts val="0"/>
              </a:spcAft>
              <a:buClr>
                <a:schemeClr val="dk2"/>
              </a:buClr>
              <a:buSzPts val="7300"/>
              <a:buChar char="●"/>
              <a:defRPr sz="7300">
                <a:solidFill>
                  <a:schemeClr val="dk2"/>
                </a:solidFill>
              </a:defRPr>
            </a:lvl7pPr>
            <a:lvl8pPr indent="-692150" lvl="7" marL="3657600">
              <a:lnSpc>
                <a:spcPct val="115000"/>
              </a:lnSpc>
              <a:spcBef>
                <a:spcPts val="0"/>
              </a:spcBef>
              <a:spcAft>
                <a:spcPts val="0"/>
              </a:spcAft>
              <a:buClr>
                <a:schemeClr val="dk2"/>
              </a:buClr>
              <a:buSzPts val="7300"/>
              <a:buChar char="○"/>
              <a:defRPr sz="7300">
                <a:solidFill>
                  <a:schemeClr val="dk2"/>
                </a:solidFill>
              </a:defRPr>
            </a:lvl8pPr>
            <a:lvl9pPr indent="-692150" lvl="8" marL="4114800">
              <a:lnSpc>
                <a:spcPct val="115000"/>
              </a:lnSpc>
              <a:spcBef>
                <a:spcPts val="0"/>
              </a:spcBef>
              <a:spcAft>
                <a:spcPts val="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47445764" y="26528522"/>
            <a:ext cx="3072900" cy="22392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slide" Target="/ppt/slides/slide3.xml"/><Relationship Id="rId10" Type="http://schemas.openxmlformats.org/officeDocument/2006/relationships/slide" Target="/ppt/slides/slide7.xml"/><Relationship Id="rId13" Type="http://schemas.openxmlformats.org/officeDocument/2006/relationships/slide" Target="/ppt/slides/slide9.xml"/><Relationship Id="rId12" Type="http://schemas.openxmlformats.org/officeDocument/2006/relationships/slide" Target="/ppt/slides/slide8.xml"/><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6.xml"/><Relationship Id="rId15" Type="http://schemas.openxmlformats.org/officeDocument/2006/relationships/slide" Target="/ppt/slides/slide13.xml"/><Relationship Id="rId14" Type="http://schemas.openxmlformats.org/officeDocument/2006/relationships/slide" Target="/ppt/slides/slide12.xml"/><Relationship Id="rId17" Type="http://schemas.openxmlformats.org/officeDocument/2006/relationships/image" Target="../media/image3.png"/><Relationship Id="rId16" Type="http://schemas.openxmlformats.org/officeDocument/2006/relationships/slide" Target="/ppt/slides/slide14.xml"/><Relationship Id="rId5" Type="http://schemas.openxmlformats.org/officeDocument/2006/relationships/slide" Target="/ppt/slides/slide2.xml"/><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slide" Target="/ppt/slides/slide1.xml"/><Relationship Id="rId4" Type="http://schemas.openxmlformats.org/officeDocument/2006/relationships/image" Target="../media/image2.png"/><Relationship Id="rId5" Type="http://schemas.openxmlformats.org/officeDocument/2006/relationships/hyperlink" Target="http://www.youtube.com/watch?v=wgUY71ZuG8Q" TargetMode="External"/><Relationship Id="rId6"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53" name="Shape 53"/>
        <p:cNvGrpSpPr/>
        <p:nvPr/>
      </p:nvGrpSpPr>
      <p:grpSpPr>
        <a:xfrm>
          <a:off x="0" y="0"/>
          <a:ext cx="0" cy="0"/>
          <a:chOff x="0" y="0"/>
          <a:chExt cx="0" cy="0"/>
        </a:xfrm>
      </p:grpSpPr>
      <p:sp>
        <p:nvSpPr>
          <p:cNvPr id="54" name="Google Shape;54;p13"/>
          <p:cNvSpPr/>
          <p:nvPr/>
        </p:nvSpPr>
        <p:spPr>
          <a:xfrm>
            <a:off x="0" y="0"/>
            <a:ext cx="51206400" cy="29133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55" name="Google Shape;55;p13"/>
          <p:cNvSpPr txBox="1"/>
          <p:nvPr/>
        </p:nvSpPr>
        <p:spPr>
          <a:xfrm>
            <a:off x="60192" y="4345103"/>
            <a:ext cx="16424700" cy="6786900"/>
          </a:xfrm>
          <a:prstGeom prst="rect">
            <a:avLst/>
          </a:prstGeom>
          <a:noFill/>
          <a:ln>
            <a:noFill/>
          </a:ln>
        </p:spPr>
        <p:txBody>
          <a:bodyPr anchorCtr="0" anchor="t" bIns="479475" lIns="479475" spcFirstLastPara="1" rIns="479475" wrap="square" tIns="479475">
            <a:spAutoFit/>
          </a:bodyPr>
          <a:lstStyle/>
          <a:p>
            <a:pPr indent="0" lvl="0" marL="0" rtl="0" algn="just">
              <a:lnSpc>
                <a:spcPct val="110000"/>
              </a:lnSpc>
              <a:spcBef>
                <a:spcPts val="0"/>
              </a:spcBef>
              <a:spcAft>
                <a:spcPts val="0"/>
              </a:spcAft>
              <a:buNone/>
            </a:pPr>
            <a:r>
              <a:rPr lang="en" sz="4200">
                <a:latin typeface="Times New Roman"/>
                <a:ea typeface="Times New Roman"/>
                <a:cs typeface="Times New Roman"/>
                <a:sym typeface="Times New Roman"/>
              </a:rPr>
              <a:t>As sustainability grows increasingly important in our world, the Little Engineers That Could set out to create a circular plastics economy on Vanderbilt’s campus. We designed, modeled, and assembled an extruder that is capable of turning polyethylene terephthalate (PET) bottles from students into 3D printing filament for makerspaces across campus.</a:t>
            </a:r>
            <a:endParaRPr sz="4200">
              <a:latin typeface="Times New Roman"/>
              <a:ea typeface="Times New Roman"/>
              <a:cs typeface="Times New Roman"/>
              <a:sym typeface="Times New Roman"/>
            </a:endParaRPr>
          </a:p>
          <a:p>
            <a:pPr indent="0" lvl="0" marL="0" rtl="0" algn="l">
              <a:spcBef>
                <a:spcPts val="0"/>
              </a:spcBef>
              <a:spcAft>
                <a:spcPts val="0"/>
              </a:spcAft>
              <a:buNone/>
            </a:pPr>
            <a:r>
              <a:t/>
            </a:r>
            <a:endParaRPr sz="4200">
              <a:latin typeface="Tahoma"/>
              <a:ea typeface="Tahoma"/>
              <a:cs typeface="Tahoma"/>
              <a:sym typeface="Tahoma"/>
            </a:endParaRPr>
          </a:p>
          <a:p>
            <a:pPr indent="0" lvl="0" marL="0" rtl="0" algn="l">
              <a:lnSpc>
                <a:spcPct val="100000"/>
              </a:lnSpc>
              <a:spcBef>
                <a:spcPts val="0"/>
              </a:spcBef>
              <a:spcAft>
                <a:spcPts val="0"/>
              </a:spcAft>
              <a:buNone/>
            </a:pPr>
            <a:r>
              <a:t/>
            </a:r>
            <a:endParaRPr b="1" sz="63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5800"/>
              <a:buFont typeface="Arial"/>
              <a:buNone/>
            </a:pPr>
            <a:r>
              <a:t/>
            </a:r>
            <a:endParaRPr sz="4200">
              <a:solidFill>
                <a:schemeClr val="dk1"/>
              </a:solidFill>
              <a:latin typeface="Tahoma"/>
              <a:ea typeface="Tahoma"/>
              <a:cs typeface="Tahoma"/>
              <a:sym typeface="Tahoma"/>
            </a:endParaRPr>
          </a:p>
        </p:txBody>
      </p:sp>
      <p:sp>
        <p:nvSpPr>
          <p:cNvPr id="56" name="Google Shape;56;p13"/>
          <p:cNvSpPr txBox="1"/>
          <p:nvPr/>
        </p:nvSpPr>
        <p:spPr>
          <a:xfrm>
            <a:off x="3249688" y="-382200"/>
            <a:ext cx="45389700" cy="3677700"/>
          </a:xfrm>
          <a:prstGeom prst="rect">
            <a:avLst/>
          </a:prstGeom>
          <a:noFill/>
          <a:ln>
            <a:noFill/>
          </a:ln>
        </p:spPr>
        <p:txBody>
          <a:bodyPr anchorCtr="0" anchor="t" bIns="479475" lIns="479475" spcFirstLastPara="1" rIns="479475" wrap="square" tIns="479475">
            <a:spAutoFit/>
          </a:bodyPr>
          <a:lstStyle/>
          <a:p>
            <a:pPr indent="0" lvl="0" marL="0" rtl="0" algn="ctr">
              <a:lnSpc>
                <a:spcPct val="100000"/>
              </a:lnSpc>
              <a:spcBef>
                <a:spcPts val="0"/>
              </a:spcBef>
              <a:spcAft>
                <a:spcPts val="0"/>
              </a:spcAft>
              <a:buClr>
                <a:schemeClr val="dk1"/>
              </a:buClr>
              <a:buSzPts val="5800"/>
              <a:buFont typeface="Arial"/>
              <a:buNone/>
            </a:pPr>
            <a:r>
              <a:rPr b="1" lang="en" sz="11200">
                <a:solidFill>
                  <a:schemeClr val="lt1"/>
                </a:solidFill>
                <a:latin typeface="Times New Roman"/>
                <a:ea typeface="Times New Roman"/>
                <a:cs typeface="Times New Roman"/>
                <a:sym typeface="Times New Roman"/>
              </a:rPr>
              <a:t>Recycled Polyethylene Terephthalate Filament Extruder</a:t>
            </a:r>
            <a:endParaRPr sz="112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5800"/>
              <a:buFont typeface="Arial"/>
              <a:buNone/>
            </a:pPr>
            <a:r>
              <a:rPr lang="en" sz="6400">
                <a:solidFill>
                  <a:schemeClr val="lt1"/>
                </a:solidFill>
                <a:latin typeface="Times New Roman"/>
                <a:ea typeface="Times New Roman"/>
                <a:cs typeface="Times New Roman"/>
                <a:sym typeface="Times New Roman"/>
              </a:rPr>
              <a:t>ChBE 01: Melanie Marszal, Amy Pang, Blake Christiansen, Sam Leville	</a:t>
            </a:r>
            <a:r>
              <a:rPr lang="en" sz="6400">
                <a:solidFill>
                  <a:schemeClr val="lt1"/>
                </a:solidFill>
              </a:rPr>
              <a:t>	         </a:t>
            </a:r>
            <a:endParaRPr sz="6400">
              <a:solidFill>
                <a:schemeClr val="lt1"/>
              </a:solidFill>
            </a:endParaRPr>
          </a:p>
        </p:txBody>
      </p:sp>
      <p:sp>
        <p:nvSpPr>
          <p:cNvPr id="57" name="Google Shape;57;p13"/>
          <p:cNvSpPr txBox="1"/>
          <p:nvPr/>
        </p:nvSpPr>
        <p:spPr>
          <a:xfrm>
            <a:off x="17707215" y="4085967"/>
            <a:ext cx="16754700" cy="18035700"/>
          </a:xfrm>
          <a:prstGeom prst="rect">
            <a:avLst/>
          </a:prstGeom>
          <a:noFill/>
          <a:ln>
            <a:noFill/>
          </a:ln>
        </p:spPr>
        <p:txBody>
          <a:bodyPr anchorCtr="0" anchor="t" bIns="479475" lIns="479475" spcFirstLastPara="1" rIns="479475" wrap="square" tIns="479475">
            <a:spAutoFit/>
          </a:bodyPr>
          <a:lstStyle/>
          <a:p>
            <a:pPr indent="0" lvl="0" marL="0" rtl="0" algn="l">
              <a:lnSpc>
                <a:spcPct val="110000"/>
              </a:lnSpc>
              <a:spcBef>
                <a:spcPts val="0"/>
              </a:spcBef>
              <a:spcAft>
                <a:spcPts val="0"/>
              </a:spcAft>
              <a:buNone/>
            </a:pPr>
            <a:r>
              <a:rPr b="1" i="1" lang="en" sz="4400" u="sng">
                <a:solidFill>
                  <a:schemeClr val="hlink"/>
                </a:solidFill>
                <a:latin typeface="Times New Roman"/>
                <a:ea typeface="Times New Roman"/>
                <a:cs typeface="Times New Roman"/>
                <a:sym typeface="Times New Roman"/>
                <a:hlinkClick action="ppaction://hlinksldjump" r:id="rId3"/>
              </a:rPr>
              <a:t>CAD</a:t>
            </a:r>
            <a:endParaRPr b="1" i="1"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solidFill>
                  <a:schemeClr val="dk1"/>
                </a:solidFill>
                <a:latin typeface="Times New Roman"/>
                <a:ea typeface="Times New Roman"/>
                <a:cs typeface="Times New Roman"/>
                <a:sym typeface="Times New Roman"/>
              </a:rPr>
              <a:t>Before assembling our extruder, we created a full 3D model of it using Fusion 360. All parts were original models, imported from McMaster-Carr, or imported from GrabCAD.</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b="1" i="1"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b="1" i="1" lang="en" sz="4400" u="sng">
                <a:solidFill>
                  <a:schemeClr val="hlink"/>
                </a:solidFill>
                <a:latin typeface="Times New Roman"/>
                <a:ea typeface="Times New Roman"/>
                <a:cs typeface="Times New Roman"/>
                <a:sym typeface="Times New Roman"/>
                <a:hlinkClick action="ppaction://hlinksldjump" r:id="rId4"/>
              </a:rPr>
              <a:t>Assembly</a:t>
            </a:r>
            <a:endParaRPr b="1" i="1"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solidFill>
                  <a:schemeClr val="dk1"/>
                </a:solidFill>
                <a:latin typeface="Times New Roman"/>
                <a:ea typeface="Times New Roman"/>
                <a:cs typeface="Times New Roman"/>
                <a:sym typeface="Times New Roman"/>
              </a:rPr>
              <a:t>We obtained most of the parts for our extruder from McMaster-Carr and Amazon. We were able to 3D print smaller components. Specialty parts were machined by us or by a machine shop. By physically building our own extruder, we were able to perfect our prototype through multiple iterations of design. Our design is modular, so any part can be replaced or modified at any time.</a:t>
            </a:r>
            <a:endParaRPr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b="1"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b="1"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b="1" sz="4400">
              <a:solidFill>
                <a:schemeClr val="dk1"/>
              </a:solidFill>
              <a:latin typeface="Times New Roman"/>
              <a:ea typeface="Times New Roman"/>
              <a:cs typeface="Times New Roman"/>
              <a:sym typeface="Times New Roman"/>
            </a:endParaRPr>
          </a:p>
        </p:txBody>
      </p:sp>
      <p:pic>
        <p:nvPicPr>
          <p:cNvPr id="58" name="Google Shape;58;p13">
            <a:hlinkClick action="ppaction://hlinksldjump" r:id="rId5"/>
          </p:cNvPr>
          <p:cNvPicPr preferRelativeResize="0"/>
          <p:nvPr/>
        </p:nvPicPr>
        <p:blipFill rotWithShape="1">
          <a:blip r:embed="rId6">
            <a:alphaModFix/>
          </a:blip>
          <a:srcRect b="0" l="1117" r="0" t="0"/>
          <a:stretch/>
        </p:blipFill>
        <p:spPr>
          <a:xfrm>
            <a:off x="2308279" y="10303682"/>
            <a:ext cx="11502133" cy="5890875"/>
          </a:xfrm>
          <a:prstGeom prst="rect">
            <a:avLst/>
          </a:prstGeom>
          <a:noFill/>
          <a:ln cap="flat" cmpd="sng" w="28575">
            <a:solidFill>
              <a:schemeClr val="dk1"/>
            </a:solidFill>
            <a:prstDash val="solid"/>
            <a:round/>
            <a:headEnd len="sm" w="sm" type="none"/>
            <a:tailEnd len="sm" w="sm" type="none"/>
          </a:ln>
        </p:spPr>
      </p:pic>
      <p:sp>
        <p:nvSpPr>
          <p:cNvPr id="59" name="Google Shape;59;p13"/>
          <p:cNvSpPr txBox="1"/>
          <p:nvPr/>
        </p:nvSpPr>
        <p:spPr>
          <a:xfrm>
            <a:off x="1714438" y="15703698"/>
            <a:ext cx="150963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Figure 1. Process Flow Diagram</a:t>
            </a:r>
            <a:endParaRPr b="1" i="1" sz="4000">
              <a:latin typeface="Times New Roman"/>
              <a:ea typeface="Times New Roman"/>
              <a:cs typeface="Times New Roman"/>
              <a:sym typeface="Times New Roman"/>
            </a:endParaRPr>
          </a:p>
        </p:txBody>
      </p:sp>
      <p:pic>
        <p:nvPicPr>
          <p:cNvPr id="60" name="Google Shape;60;p13"/>
          <p:cNvPicPr preferRelativeResize="0"/>
          <p:nvPr/>
        </p:nvPicPr>
        <p:blipFill rotWithShape="1">
          <a:blip r:embed="rId7">
            <a:alphaModFix/>
          </a:blip>
          <a:srcRect b="0" l="0" r="68197" t="0"/>
          <a:stretch/>
        </p:blipFill>
        <p:spPr>
          <a:xfrm>
            <a:off x="1981197" y="391925"/>
            <a:ext cx="3374474" cy="2129450"/>
          </a:xfrm>
          <a:prstGeom prst="rect">
            <a:avLst/>
          </a:prstGeom>
          <a:noFill/>
          <a:ln>
            <a:noFill/>
          </a:ln>
        </p:spPr>
      </p:pic>
      <p:pic>
        <p:nvPicPr>
          <p:cNvPr id="61" name="Google Shape;61;p13"/>
          <p:cNvPicPr preferRelativeResize="0"/>
          <p:nvPr/>
        </p:nvPicPr>
        <p:blipFill>
          <a:blip r:embed="rId8">
            <a:alphaModFix/>
          </a:blip>
          <a:stretch>
            <a:fillRect/>
          </a:stretch>
        </p:blipFill>
        <p:spPr>
          <a:xfrm>
            <a:off x="47218924" y="280650"/>
            <a:ext cx="2444226" cy="2352000"/>
          </a:xfrm>
          <a:prstGeom prst="rect">
            <a:avLst/>
          </a:prstGeom>
          <a:noFill/>
          <a:ln cap="flat" cmpd="sng" w="28575">
            <a:solidFill>
              <a:srgbClr val="38761D"/>
            </a:solidFill>
            <a:prstDash val="solid"/>
            <a:round/>
            <a:headEnd len="sm" w="sm" type="none"/>
            <a:tailEnd len="sm" w="sm" type="none"/>
          </a:ln>
        </p:spPr>
      </p:pic>
      <p:sp>
        <p:nvSpPr>
          <p:cNvPr id="62" name="Google Shape;62;p13"/>
          <p:cNvSpPr/>
          <p:nvPr/>
        </p:nvSpPr>
        <p:spPr>
          <a:xfrm>
            <a:off x="333142" y="3252222"/>
            <a:ext cx="15555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Introduction &amp;</a:t>
            </a:r>
            <a:r>
              <a:rPr b="1" lang="en" sz="6800">
                <a:latin typeface="Times New Roman"/>
                <a:ea typeface="Times New Roman"/>
                <a:cs typeface="Times New Roman"/>
                <a:sym typeface="Times New Roman"/>
              </a:rPr>
              <a:t> Background</a:t>
            </a:r>
            <a:endParaRPr b="1" sz="6800">
              <a:latin typeface="Times New Roman"/>
              <a:ea typeface="Times New Roman"/>
              <a:cs typeface="Times New Roman"/>
              <a:sym typeface="Times New Roman"/>
            </a:endParaRPr>
          </a:p>
        </p:txBody>
      </p:sp>
      <p:sp>
        <p:nvSpPr>
          <p:cNvPr id="63" name="Google Shape;63;p13"/>
          <p:cNvSpPr/>
          <p:nvPr/>
        </p:nvSpPr>
        <p:spPr>
          <a:xfrm>
            <a:off x="281692" y="17222644"/>
            <a:ext cx="15555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Equipment &amp; Sizing</a:t>
            </a:r>
            <a:endParaRPr b="1" sz="6800">
              <a:latin typeface="Times New Roman"/>
              <a:ea typeface="Times New Roman"/>
              <a:cs typeface="Times New Roman"/>
              <a:sym typeface="Times New Roman"/>
            </a:endParaRPr>
          </a:p>
        </p:txBody>
      </p:sp>
      <p:sp>
        <p:nvSpPr>
          <p:cNvPr id="64" name="Google Shape;64;p13"/>
          <p:cNvSpPr/>
          <p:nvPr/>
        </p:nvSpPr>
        <p:spPr>
          <a:xfrm>
            <a:off x="18120550" y="3252222"/>
            <a:ext cx="15555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CAD &amp; Assembly</a:t>
            </a:r>
            <a:endParaRPr b="1" sz="6800">
              <a:latin typeface="Times New Roman"/>
              <a:ea typeface="Times New Roman"/>
              <a:cs typeface="Times New Roman"/>
              <a:sym typeface="Times New Roman"/>
            </a:endParaRPr>
          </a:p>
        </p:txBody>
      </p:sp>
      <p:sp>
        <p:nvSpPr>
          <p:cNvPr id="65" name="Google Shape;65;p13"/>
          <p:cNvSpPr txBox="1"/>
          <p:nvPr/>
        </p:nvSpPr>
        <p:spPr>
          <a:xfrm>
            <a:off x="18167013" y="20203889"/>
            <a:ext cx="15555300" cy="3841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400">
                <a:solidFill>
                  <a:schemeClr val="dk1"/>
                </a:solidFill>
                <a:latin typeface="Times New Roman"/>
                <a:ea typeface="Times New Roman"/>
                <a:cs typeface="Times New Roman"/>
                <a:sym typeface="Times New Roman"/>
              </a:rPr>
              <a:t>The regrind-making process and assembly of the extruder highlighted health and safety concerns. We conducted a Hazard and Operability Analysis (</a:t>
            </a:r>
            <a:r>
              <a:rPr lang="en" sz="4400" u="sng">
                <a:solidFill>
                  <a:schemeClr val="hlink"/>
                </a:solidFill>
                <a:latin typeface="Times New Roman"/>
                <a:ea typeface="Times New Roman"/>
                <a:cs typeface="Times New Roman"/>
                <a:sym typeface="Times New Roman"/>
                <a:hlinkClick action="ppaction://hlinksldjump" r:id="rId9"/>
              </a:rPr>
              <a:t>HAZOP</a:t>
            </a:r>
            <a:r>
              <a:rPr lang="en" sz="4400">
                <a:solidFill>
                  <a:schemeClr val="dk1"/>
                </a:solidFill>
                <a:latin typeface="Times New Roman"/>
                <a:ea typeface="Times New Roman"/>
                <a:cs typeface="Times New Roman"/>
                <a:sym typeface="Times New Roman"/>
              </a:rPr>
              <a:t>) and a Failure Mode and Effects Analysis (</a:t>
            </a:r>
            <a:r>
              <a:rPr lang="en" sz="4400" u="sng">
                <a:solidFill>
                  <a:schemeClr val="hlink"/>
                </a:solidFill>
                <a:latin typeface="Times New Roman"/>
                <a:ea typeface="Times New Roman"/>
                <a:cs typeface="Times New Roman"/>
                <a:sym typeface="Times New Roman"/>
                <a:hlinkClick action="ppaction://hlinksldjump" r:id="rId10"/>
              </a:rPr>
              <a:t>FMEA</a:t>
            </a:r>
            <a:r>
              <a:rPr lang="en" sz="4400">
                <a:solidFill>
                  <a:schemeClr val="dk1"/>
                </a:solidFill>
                <a:latin typeface="Times New Roman"/>
                <a:ea typeface="Times New Roman"/>
                <a:cs typeface="Times New Roman"/>
                <a:sym typeface="Times New Roman"/>
              </a:rPr>
              <a:t>). From these analyses, the greatest hazards are summarized as follows:</a:t>
            </a:r>
            <a:endParaRPr sz="4400">
              <a:latin typeface="Times New Roman"/>
              <a:ea typeface="Times New Roman"/>
              <a:cs typeface="Times New Roman"/>
              <a:sym typeface="Times New Roman"/>
            </a:endParaRPr>
          </a:p>
        </p:txBody>
      </p:sp>
      <p:sp>
        <p:nvSpPr>
          <p:cNvPr id="66" name="Google Shape;66;p13"/>
          <p:cNvSpPr/>
          <p:nvPr/>
        </p:nvSpPr>
        <p:spPr>
          <a:xfrm>
            <a:off x="35598908" y="20509422"/>
            <a:ext cx="15096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Conclusion &amp;  Recommendations</a:t>
            </a:r>
            <a:endParaRPr b="1" sz="6800">
              <a:latin typeface="Times New Roman"/>
              <a:ea typeface="Times New Roman"/>
              <a:cs typeface="Times New Roman"/>
              <a:sym typeface="Times New Roman"/>
            </a:endParaRPr>
          </a:p>
        </p:txBody>
      </p:sp>
      <p:sp>
        <p:nvSpPr>
          <p:cNvPr id="67" name="Google Shape;67;p13"/>
          <p:cNvSpPr/>
          <p:nvPr/>
        </p:nvSpPr>
        <p:spPr>
          <a:xfrm>
            <a:off x="35598908" y="25337778"/>
            <a:ext cx="15096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Acknowledgements</a:t>
            </a:r>
            <a:endParaRPr b="1" sz="6800">
              <a:latin typeface="Times New Roman"/>
              <a:ea typeface="Times New Roman"/>
              <a:cs typeface="Times New Roman"/>
              <a:sym typeface="Times New Roman"/>
            </a:endParaRPr>
          </a:p>
        </p:txBody>
      </p:sp>
      <p:sp>
        <p:nvSpPr>
          <p:cNvPr id="68" name="Google Shape;68;p13"/>
          <p:cNvSpPr/>
          <p:nvPr/>
        </p:nvSpPr>
        <p:spPr>
          <a:xfrm>
            <a:off x="18120550" y="18804500"/>
            <a:ext cx="15555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Safety</a:t>
            </a:r>
            <a:endParaRPr b="1" sz="6800">
              <a:latin typeface="Times New Roman"/>
              <a:ea typeface="Times New Roman"/>
              <a:cs typeface="Times New Roman"/>
              <a:sym typeface="Times New Roman"/>
            </a:endParaRPr>
          </a:p>
        </p:txBody>
      </p:sp>
      <p:sp>
        <p:nvSpPr>
          <p:cNvPr id="69" name="Google Shape;69;p13"/>
          <p:cNvSpPr/>
          <p:nvPr/>
        </p:nvSpPr>
        <p:spPr>
          <a:xfrm>
            <a:off x="281692" y="8921644"/>
            <a:ext cx="15555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Process Flow Diagram</a:t>
            </a:r>
            <a:endParaRPr b="1" sz="6800">
              <a:latin typeface="Times New Roman"/>
              <a:ea typeface="Times New Roman"/>
              <a:cs typeface="Times New Roman"/>
              <a:sym typeface="Times New Roman"/>
            </a:endParaRPr>
          </a:p>
        </p:txBody>
      </p:sp>
      <p:sp>
        <p:nvSpPr>
          <p:cNvPr id="70" name="Google Shape;70;p13"/>
          <p:cNvSpPr txBox="1"/>
          <p:nvPr/>
        </p:nvSpPr>
        <p:spPr>
          <a:xfrm>
            <a:off x="35455000" y="26781450"/>
            <a:ext cx="15555000" cy="23520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We would like to thank </a:t>
            </a:r>
            <a:r>
              <a:rPr lang="en" sz="4400">
                <a:latin typeface="Times New Roman"/>
                <a:ea typeface="Times New Roman"/>
                <a:cs typeface="Times New Roman"/>
                <a:sym typeface="Times New Roman"/>
              </a:rPr>
              <a:t>VU Plant Operations, VU Immersion, VU Chemical Engineering Department, Dr. Guelcher, Dr. Florian, and Skyler Hornback.</a:t>
            </a:r>
            <a:endParaRPr sz="4400">
              <a:latin typeface="Times New Roman"/>
              <a:ea typeface="Times New Roman"/>
              <a:cs typeface="Times New Roman"/>
              <a:sym typeface="Times New Roman"/>
            </a:endParaRPr>
          </a:p>
        </p:txBody>
      </p:sp>
      <p:graphicFrame>
        <p:nvGraphicFramePr>
          <p:cNvPr id="71" name="Google Shape;71;p13"/>
          <p:cNvGraphicFramePr/>
          <p:nvPr/>
        </p:nvGraphicFramePr>
        <p:xfrm>
          <a:off x="18120663" y="24769200"/>
          <a:ext cx="3000000" cy="3000000"/>
        </p:xfrm>
        <a:graphic>
          <a:graphicData uri="http://schemas.openxmlformats.org/drawingml/2006/table">
            <a:tbl>
              <a:tblPr>
                <a:noFill/>
                <a:tableStyleId>{CBBA93A0-C9F9-48BF-96EF-83A3B9C96A07}</a:tableStyleId>
              </a:tblPr>
              <a:tblGrid>
                <a:gridCol w="5183775"/>
                <a:gridCol w="10371275"/>
              </a:tblGrid>
              <a:tr h="549000">
                <a:tc>
                  <a:txBody>
                    <a:bodyPr/>
                    <a:lstStyle/>
                    <a:p>
                      <a:pPr indent="0" lvl="0" marL="0" rtl="0" algn="ctr">
                        <a:lnSpc>
                          <a:spcPct val="110000"/>
                        </a:lnSpc>
                        <a:spcBef>
                          <a:spcPts val="0"/>
                        </a:spcBef>
                        <a:spcAft>
                          <a:spcPts val="0"/>
                        </a:spcAft>
                        <a:buNone/>
                      </a:pPr>
                      <a:r>
                        <a:rPr b="1" lang="en" sz="3600">
                          <a:latin typeface="Times New Roman"/>
                          <a:ea typeface="Times New Roman"/>
                          <a:cs typeface="Times New Roman"/>
                          <a:sym typeface="Times New Roman"/>
                        </a:rPr>
                        <a:t>Hazard</a:t>
                      </a:r>
                      <a:endParaRPr b="1" sz="3600">
                        <a:latin typeface="Times New Roman"/>
                        <a:ea typeface="Times New Roman"/>
                        <a:cs typeface="Times New Roman"/>
                        <a:sym typeface="Times New Roman"/>
                      </a:endParaRPr>
                    </a:p>
                  </a:txBody>
                  <a:tcPr marT="16925" marB="16925" marR="30775" marL="307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3600">
                          <a:latin typeface="Times New Roman"/>
                          <a:ea typeface="Times New Roman"/>
                          <a:cs typeface="Times New Roman"/>
                          <a:sym typeface="Times New Roman"/>
                        </a:rPr>
                        <a:t>Safeguard/</a:t>
                      </a:r>
                      <a:r>
                        <a:rPr b="1" lang="en" sz="3600">
                          <a:latin typeface="Times New Roman"/>
                          <a:ea typeface="Times New Roman"/>
                          <a:cs typeface="Times New Roman"/>
                          <a:sym typeface="Times New Roman"/>
                        </a:rPr>
                        <a:t>Recommendation</a:t>
                      </a:r>
                      <a:endParaRPr b="1" sz="3600">
                        <a:latin typeface="Times New Roman"/>
                        <a:ea typeface="Times New Roman"/>
                        <a:cs typeface="Times New Roman"/>
                        <a:sym typeface="Times New Roman"/>
                      </a:endParaRPr>
                    </a:p>
                  </a:txBody>
                  <a:tcPr marT="16925" marB="16925" marR="30775" marL="307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6982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High Barrel Pressure</a:t>
                      </a:r>
                      <a:endParaRPr sz="3600">
                        <a:latin typeface="Times New Roman"/>
                        <a:ea typeface="Times New Roman"/>
                        <a:cs typeface="Times New Roman"/>
                        <a:sym typeface="Times New Roman"/>
                      </a:endParaRPr>
                    </a:p>
                  </a:txBody>
                  <a:tcPr marT="16925" marB="16925" marR="30775" marL="307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Shear plate to absorb force, emergency stop button</a:t>
                      </a:r>
                      <a:endParaRPr sz="3600">
                        <a:latin typeface="Times New Roman"/>
                        <a:ea typeface="Times New Roman"/>
                        <a:cs typeface="Times New Roman"/>
                        <a:sym typeface="Times New Roman"/>
                      </a:endParaRPr>
                    </a:p>
                  </a:txBody>
                  <a:tcPr marT="16925" marB="16925" marR="30775" marL="307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6982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Rotating Machinery</a:t>
                      </a:r>
                      <a:endParaRPr sz="3600">
                        <a:latin typeface="Times New Roman"/>
                        <a:ea typeface="Times New Roman"/>
                        <a:cs typeface="Times New Roman"/>
                        <a:sym typeface="Times New Roman"/>
                      </a:endParaRPr>
                    </a:p>
                  </a:txBody>
                  <a:tcPr marT="16925" marB="16925" marR="30775" marL="307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Hopper lid to cover opening, proper PPE</a:t>
                      </a:r>
                      <a:endParaRPr sz="3600">
                        <a:latin typeface="Times New Roman"/>
                        <a:ea typeface="Times New Roman"/>
                        <a:cs typeface="Times New Roman"/>
                        <a:sym typeface="Times New Roman"/>
                      </a:endParaRPr>
                    </a:p>
                  </a:txBody>
                  <a:tcPr marT="16925" marB="16925" marR="30775" marL="307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067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High Temperatures</a:t>
                      </a:r>
                      <a:endParaRPr sz="3600">
                        <a:latin typeface="Times New Roman"/>
                        <a:ea typeface="Times New Roman"/>
                        <a:cs typeface="Times New Roman"/>
                        <a:sym typeface="Times New Roman"/>
                      </a:endParaRPr>
                    </a:p>
                  </a:txBody>
                  <a:tcPr marT="16925" marB="16925" marR="30775" marL="307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PID controllers programmed to conservative  setpoint values, emergency stop button</a:t>
                      </a:r>
                      <a:endParaRPr sz="3600">
                        <a:latin typeface="Times New Roman"/>
                        <a:ea typeface="Times New Roman"/>
                        <a:cs typeface="Times New Roman"/>
                        <a:sym typeface="Times New Roman"/>
                      </a:endParaRPr>
                    </a:p>
                  </a:txBody>
                  <a:tcPr marT="16925" marB="16925" marR="30775" marL="307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2" name="Google Shape;72;p13"/>
          <p:cNvSpPr txBox="1"/>
          <p:nvPr/>
        </p:nvSpPr>
        <p:spPr>
          <a:xfrm>
            <a:off x="386050" y="18446425"/>
            <a:ext cx="16424700" cy="11291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Barrel Wall Thickness</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barrel wall must be a certain thickness in order to withstand the maximum</a:t>
            </a:r>
            <a:r>
              <a:rPr lang="en" sz="4400" u="sng">
                <a:solidFill>
                  <a:schemeClr val="hlink"/>
                </a:solidFill>
                <a:latin typeface="Times New Roman"/>
                <a:ea typeface="Times New Roman"/>
                <a:cs typeface="Times New Roman"/>
                <a:sym typeface="Times New Roman"/>
                <a:hlinkClick action="ppaction://hlinksldjump" r:id="rId11"/>
              </a:rPr>
              <a:t> simulated pressure </a:t>
            </a:r>
            <a:r>
              <a:rPr lang="en" sz="4400">
                <a:latin typeface="Times New Roman"/>
                <a:ea typeface="Times New Roman"/>
                <a:cs typeface="Times New Roman"/>
                <a:sym typeface="Times New Roman"/>
              </a:rPr>
              <a:t>experienced. </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We found that with a barrel thickness of 0.479 in, a pressure of 865 psi, and an outer diameter of 1.109 in, the allowable stress is 1001 psi. The barrel is made from 12L14 steel which has a yield strength of 60,000 psi meaning our safety factor is around 60.</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Motor and Gearbox Rating</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screw need around ¼ hp in order to extrude. We oversized the motor and purchased a ⅓ hp motor since this will be more capable in more situations. Gearbox is a 10:1 ratio. </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Heaters</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a:t>
            </a:r>
            <a:r>
              <a:rPr lang="en" sz="4400">
                <a:solidFill>
                  <a:schemeClr val="dk1"/>
                </a:solidFill>
                <a:latin typeface="Times New Roman"/>
                <a:ea typeface="Times New Roman"/>
                <a:cs typeface="Times New Roman"/>
                <a:sym typeface="Times New Roman"/>
              </a:rPr>
              <a:t> heaters needed to be rated for the melting temperature of rPET (250 °C) and long enough to wrap the entire surface of the barrel.</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latin typeface="Times New Roman"/>
              <a:ea typeface="Times New Roman"/>
              <a:cs typeface="Times New Roman"/>
              <a:sym typeface="Times New Roman"/>
            </a:endParaRPr>
          </a:p>
        </p:txBody>
      </p:sp>
      <p:sp>
        <p:nvSpPr>
          <p:cNvPr id="73" name="Google Shape;73;p13"/>
          <p:cNvSpPr txBox="1"/>
          <p:nvPr/>
        </p:nvSpPr>
        <p:spPr>
          <a:xfrm>
            <a:off x="17644043" y="11845351"/>
            <a:ext cx="150963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Figure 2. Fusion 360 Rendering of Assembled Extruder</a:t>
            </a:r>
            <a:endParaRPr b="1" i="1" sz="4000">
              <a:latin typeface="Times New Roman"/>
              <a:ea typeface="Times New Roman"/>
              <a:cs typeface="Times New Roman"/>
              <a:sym typeface="Times New Roman"/>
            </a:endParaRPr>
          </a:p>
        </p:txBody>
      </p:sp>
      <p:sp>
        <p:nvSpPr>
          <p:cNvPr id="74" name="Google Shape;74;p13"/>
          <p:cNvSpPr txBox="1"/>
          <p:nvPr/>
        </p:nvSpPr>
        <p:spPr>
          <a:xfrm>
            <a:off x="17644043" y="23465693"/>
            <a:ext cx="150963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Table</a:t>
            </a:r>
            <a:r>
              <a:rPr b="1" i="1" lang="en" sz="4000">
                <a:latin typeface="Times New Roman"/>
                <a:ea typeface="Times New Roman"/>
                <a:cs typeface="Times New Roman"/>
                <a:sym typeface="Times New Roman"/>
              </a:rPr>
              <a:t> 1. Summary of Process Hazards</a:t>
            </a:r>
            <a:endParaRPr b="1" i="1" sz="4000">
              <a:latin typeface="Times New Roman"/>
              <a:ea typeface="Times New Roman"/>
              <a:cs typeface="Times New Roman"/>
              <a:sym typeface="Times New Roman"/>
            </a:endParaRPr>
          </a:p>
        </p:txBody>
      </p:sp>
      <p:sp>
        <p:nvSpPr>
          <p:cNvPr id="75" name="Google Shape;75;p13"/>
          <p:cNvSpPr txBox="1"/>
          <p:nvPr/>
        </p:nvSpPr>
        <p:spPr>
          <a:xfrm>
            <a:off x="35684250" y="4408222"/>
            <a:ext cx="15096300" cy="370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4400">
                <a:latin typeface="Times New Roman"/>
                <a:ea typeface="Times New Roman"/>
                <a:cs typeface="Times New Roman"/>
                <a:sym typeface="Times New Roman"/>
              </a:rPr>
              <a:t>Capital</a:t>
            </a:r>
            <a:r>
              <a:rPr b="1" i="1" lang="en" sz="4400">
                <a:latin typeface="Times New Roman"/>
                <a:ea typeface="Times New Roman"/>
                <a:cs typeface="Times New Roman"/>
                <a:sym typeface="Times New Roman"/>
              </a:rPr>
              <a:t> Investment</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a:t>
            </a:r>
            <a:r>
              <a:rPr lang="en" sz="4400" u="sng">
                <a:solidFill>
                  <a:schemeClr val="hlink"/>
                </a:solidFill>
                <a:latin typeface="Times New Roman"/>
                <a:ea typeface="Times New Roman"/>
                <a:cs typeface="Times New Roman"/>
                <a:sym typeface="Times New Roman"/>
                <a:hlinkClick action="ppaction://hlinksldjump" r:id="rId12"/>
              </a:rPr>
              <a:t>Total Capital Investment,</a:t>
            </a:r>
            <a:r>
              <a:rPr lang="en" sz="4400">
                <a:latin typeface="Times New Roman"/>
                <a:ea typeface="Times New Roman"/>
                <a:cs typeface="Times New Roman"/>
                <a:sym typeface="Times New Roman"/>
              </a:rPr>
              <a:t> which is the sum the capital contributions to build and run the extruder, is $</a:t>
            </a:r>
            <a:r>
              <a:rPr lang="en" sz="4400">
                <a:solidFill>
                  <a:schemeClr val="dk1"/>
                </a:solidFill>
                <a:latin typeface="Times New Roman"/>
                <a:ea typeface="Times New Roman"/>
                <a:cs typeface="Times New Roman"/>
                <a:sym typeface="Times New Roman"/>
              </a:rPr>
              <a:t>5,433.38. </a:t>
            </a:r>
            <a:endParaRPr sz="4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4400">
              <a:solidFill>
                <a:schemeClr val="dk1"/>
              </a:solidFill>
              <a:latin typeface="Times New Roman"/>
              <a:ea typeface="Times New Roman"/>
              <a:cs typeface="Times New Roman"/>
              <a:sym typeface="Times New Roman"/>
            </a:endParaRPr>
          </a:p>
        </p:txBody>
      </p:sp>
      <p:graphicFrame>
        <p:nvGraphicFramePr>
          <p:cNvPr id="76" name="Google Shape;76;p13"/>
          <p:cNvGraphicFramePr/>
          <p:nvPr/>
        </p:nvGraphicFramePr>
        <p:xfrm>
          <a:off x="35684250" y="7606022"/>
          <a:ext cx="3000000" cy="3000000"/>
        </p:xfrm>
        <a:graphic>
          <a:graphicData uri="http://schemas.openxmlformats.org/drawingml/2006/table">
            <a:tbl>
              <a:tblPr>
                <a:noFill/>
                <a:tableStyleId>{CBBA93A0-C9F9-48BF-96EF-83A3B9C96A07}</a:tableStyleId>
              </a:tblPr>
              <a:tblGrid>
                <a:gridCol w="3774125"/>
                <a:gridCol w="3774125"/>
                <a:gridCol w="3774125"/>
                <a:gridCol w="3774125"/>
              </a:tblGrid>
              <a:tr h="829725">
                <a:tc>
                  <a:txBody>
                    <a:bodyPr/>
                    <a:lstStyle/>
                    <a:p>
                      <a:pPr indent="0" lvl="0" marL="0" rtl="0" algn="ctr">
                        <a:lnSpc>
                          <a:spcPct val="110000"/>
                        </a:lnSpc>
                        <a:spcBef>
                          <a:spcPts val="0"/>
                        </a:spcBef>
                        <a:spcAft>
                          <a:spcPts val="0"/>
                        </a:spcAft>
                        <a:buNone/>
                      </a:pPr>
                      <a:r>
                        <a:rPr b="1" lang="en" sz="3600">
                          <a:latin typeface="Times New Roman"/>
                          <a:ea typeface="Times New Roman"/>
                          <a:cs typeface="Times New Roman"/>
                          <a:sym typeface="Times New Roman"/>
                        </a:rPr>
                        <a:t>Cost/Revenue Source</a:t>
                      </a:r>
                      <a:endParaRPr b="1" sz="3600">
                        <a:latin typeface="Times New Roman"/>
                        <a:ea typeface="Times New Roman"/>
                        <a:cs typeface="Times New Roman"/>
                        <a:sym typeface="Times New Roman"/>
                      </a:endParaRPr>
                    </a:p>
                  </a:txBody>
                  <a:tcPr marT="16925" marB="16925" marR="30775" marL="307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3600">
                          <a:latin typeface="Times New Roman"/>
                          <a:ea typeface="Times New Roman"/>
                          <a:cs typeface="Times New Roman"/>
                          <a:sym typeface="Times New Roman"/>
                        </a:rPr>
                        <a:t>Value</a:t>
                      </a:r>
                      <a:endParaRPr b="1" sz="3600">
                        <a:latin typeface="Times New Roman"/>
                        <a:ea typeface="Times New Roman"/>
                        <a:cs typeface="Times New Roman"/>
                        <a:sym typeface="Times New Roman"/>
                      </a:endParaRPr>
                    </a:p>
                  </a:txBody>
                  <a:tcPr marT="16925" marB="16925" marR="30775" marL="307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3600">
                          <a:latin typeface="Times New Roman"/>
                          <a:ea typeface="Times New Roman"/>
                          <a:cs typeface="Times New Roman"/>
                          <a:sym typeface="Times New Roman"/>
                        </a:rPr>
                        <a:t>Cost/Revenue Source</a:t>
                      </a:r>
                      <a:endParaRPr b="1" sz="3600">
                        <a:latin typeface="Times New Roman"/>
                        <a:ea typeface="Times New Roman"/>
                        <a:cs typeface="Times New Roman"/>
                        <a:sym typeface="Times New Roman"/>
                      </a:endParaRPr>
                    </a:p>
                  </a:txBody>
                  <a:tcPr marT="16925" marB="16925" marR="30775" marL="307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3600">
                          <a:latin typeface="Times New Roman"/>
                          <a:ea typeface="Times New Roman"/>
                          <a:cs typeface="Times New Roman"/>
                          <a:sym typeface="Times New Roman"/>
                        </a:rPr>
                        <a:t>Value</a:t>
                      </a:r>
                      <a:endParaRPr b="1" sz="3600">
                        <a:latin typeface="Times New Roman"/>
                        <a:ea typeface="Times New Roman"/>
                        <a:cs typeface="Times New Roman"/>
                        <a:sym typeface="Times New Roman"/>
                      </a:endParaRPr>
                    </a:p>
                  </a:txBody>
                  <a:tcPr marT="16925" marB="16925" marR="30775" marL="307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82972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PETG Filament</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$31.50 / kg</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Storage Cost</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$268.00 / 6 months</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6727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rPETG Pellets</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$56.27 / 5 kg</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Electricity</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$0.1065 / kWh</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82972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Labor</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$10.00 / hr / person</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Amazon Fulfillment</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$4.94 / kg</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829725">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Product Shipping</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$250.00 / 100 kg</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Amazon Referral</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3600">
                          <a:latin typeface="Times New Roman"/>
                          <a:ea typeface="Times New Roman"/>
                          <a:cs typeface="Times New Roman"/>
                          <a:sym typeface="Times New Roman"/>
                        </a:rPr>
                        <a:t>12% of revenue</a:t>
                      </a:r>
                      <a:endParaRPr sz="36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77" name="Google Shape;77;p13"/>
          <p:cNvSpPr txBox="1"/>
          <p:nvPr/>
        </p:nvSpPr>
        <p:spPr>
          <a:xfrm>
            <a:off x="35369643" y="6312773"/>
            <a:ext cx="150963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u="sng">
                <a:solidFill>
                  <a:schemeClr val="hlink"/>
                </a:solidFill>
                <a:latin typeface="Times New Roman"/>
                <a:ea typeface="Times New Roman"/>
                <a:cs typeface="Times New Roman"/>
                <a:sym typeface="Times New Roman"/>
                <a:hlinkClick action="ppaction://hlinksldjump" r:id="rId13"/>
              </a:rPr>
              <a:t>Table 2. Key Costs and Revenue Sources</a:t>
            </a:r>
            <a:endParaRPr b="1" i="1" sz="4000">
              <a:latin typeface="Times New Roman"/>
              <a:ea typeface="Times New Roman"/>
              <a:cs typeface="Times New Roman"/>
              <a:sym typeface="Times New Roman"/>
            </a:endParaRPr>
          </a:p>
        </p:txBody>
      </p:sp>
      <p:sp>
        <p:nvSpPr>
          <p:cNvPr id="78" name="Google Shape;78;p13"/>
          <p:cNvSpPr txBox="1"/>
          <p:nvPr/>
        </p:nvSpPr>
        <p:spPr>
          <a:xfrm>
            <a:off x="35684250" y="12665094"/>
            <a:ext cx="15096300" cy="70413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a:t>
            </a:r>
            <a:r>
              <a:rPr b="1" i="1" lang="en" sz="4400">
                <a:latin typeface="Times New Roman"/>
                <a:ea typeface="Times New Roman"/>
                <a:cs typeface="Times New Roman"/>
                <a:sym typeface="Times New Roman"/>
              </a:rPr>
              <a:t>Commercial” vs “As Needed” Approach</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a:t>
            </a:r>
            <a:r>
              <a:rPr lang="en" sz="4400" u="sng">
                <a:solidFill>
                  <a:schemeClr val="hlink"/>
                </a:solidFill>
                <a:latin typeface="Times New Roman"/>
                <a:ea typeface="Times New Roman"/>
                <a:cs typeface="Times New Roman"/>
                <a:sym typeface="Times New Roman"/>
                <a:hlinkClick action="ppaction://hlinksldjump" r:id="rId14"/>
              </a:rPr>
              <a:t>“Commercial”</a:t>
            </a:r>
            <a:r>
              <a:rPr lang="en" sz="4400">
                <a:latin typeface="Times New Roman"/>
                <a:ea typeface="Times New Roman"/>
                <a:cs typeface="Times New Roman"/>
                <a:sym typeface="Times New Roman"/>
              </a:rPr>
              <a:t> approach assumes there is demand for filament that matches our maximum production rate (1.8 kg/hr). The profit for our extruder in this case is $5,000/year, resulting in a payback period of just over a year. If the cost of the extruder is considered a loan, it would take us 3 years and 7 months to payback our loan.</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a:t>
            </a:r>
            <a:r>
              <a:rPr lang="en" sz="4400" u="sng">
                <a:solidFill>
                  <a:schemeClr val="hlink"/>
                </a:solidFill>
                <a:latin typeface="Times New Roman"/>
                <a:ea typeface="Times New Roman"/>
                <a:cs typeface="Times New Roman"/>
                <a:sym typeface="Times New Roman"/>
                <a:hlinkClick action="ppaction://hlinksldjump" r:id="rId15"/>
              </a:rPr>
              <a:t>“As Needed”</a:t>
            </a:r>
            <a:r>
              <a:rPr lang="en" sz="4400">
                <a:latin typeface="Times New Roman"/>
                <a:ea typeface="Times New Roman"/>
                <a:cs typeface="Times New Roman"/>
                <a:sym typeface="Times New Roman"/>
              </a:rPr>
              <a:t> approach assumes that our production rate matches the demand produced by the Digital Fabrication lab (~ 30 kg/year). Our extruder would save $776 per year.</a:t>
            </a:r>
            <a:endParaRPr sz="4400">
              <a:solidFill>
                <a:schemeClr val="dk1"/>
              </a:solidFill>
              <a:latin typeface="Times New Roman"/>
              <a:ea typeface="Times New Roman"/>
              <a:cs typeface="Times New Roman"/>
              <a:sym typeface="Times New Roman"/>
            </a:endParaRPr>
          </a:p>
        </p:txBody>
      </p:sp>
      <p:sp>
        <p:nvSpPr>
          <p:cNvPr id="79" name="Google Shape;79;p13"/>
          <p:cNvSpPr txBox="1"/>
          <p:nvPr/>
        </p:nvSpPr>
        <p:spPr>
          <a:xfrm>
            <a:off x="35684250" y="21953089"/>
            <a:ext cx="15096300" cy="30969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result of our project is a</a:t>
            </a:r>
            <a:r>
              <a:rPr lang="en" sz="4400" u="sng">
                <a:solidFill>
                  <a:schemeClr val="hlink"/>
                </a:solidFill>
                <a:latin typeface="Times New Roman"/>
                <a:ea typeface="Times New Roman"/>
                <a:cs typeface="Times New Roman"/>
                <a:sym typeface="Times New Roman"/>
                <a:hlinkClick action="ppaction://hlinksldjump" r:id="rId16"/>
              </a:rPr>
              <a:t> successfully built  rPET extruder prototype.</a:t>
            </a:r>
            <a:r>
              <a:rPr lang="en" sz="4400">
                <a:latin typeface="Times New Roman"/>
                <a:ea typeface="Times New Roman"/>
                <a:cs typeface="Times New Roman"/>
                <a:sym typeface="Times New Roman"/>
              </a:rPr>
              <a:t> For future groups working on this project we </a:t>
            </a:r>
            <a:r>
              <a:rPr lang="en" sz="4400">
                <a:latin typeface="Times New Roman"/>
                <a:ea typeface="Times New Roman"/>
                <a:cs typeface="Times New Roman"/>
                <a:sym typeface="Times New Roman"/>
              </a:rPr>
              <a:t>recommend</a:t>
            </a:r>
            <a:r>
              <a:rPr lang="en" sz="4400">
                <a:latin typeface="Times New Roman"/>
                <a:ea typeface="Times New Roman"/>
                <a:cs typeface="Times New Roman"/>
                <a:sym typeface="Times New Roman"/>
              </a:rPr>
              <a:t> optimizing the barrel for higher throughput and integrating more process control mechanisms.</a:t>
            </a:r>
            <a:endParaRPr sz="4400">
              <a:latin typeface="Times New Roman"/>
              <a:ea typeface="Times New Roman"/>
              <a:cs typeface="Times New Roman"/>
              <a:sym typeface="Times New Roman"/>
            </a:endParaRPr>
          </a:p>
        </p:txBody>
      </p:sp>
      <p:sp>
        <p:nvSpPr>
          <p:cNvPr id="80" name="Google Shape;80;p13"/>
          <p:cNvSpPr/>
          <p:nvPr/>
        </p:nvSpPr>
        <p:spPr>
          <a:xfrm>
            <a:off x="35369658" y="3252211"/>
            <a:ext cx="15555300" cy="11559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Process Economics</a:t>
            </a:r>
            <a:endParaRPr b="1" sz="6800">
              <a:latin typeface="Times New Roman"/>
              <a:ea typeface="Times New Roman"/>
              <a:cs typeface="Times New Roman"/>
              <a:sym typeface="Times New Roman"/>
            </a:endParaRPr>
          </a:p>
        </p:txBody>
      </p:sp>
      <p:pic>
        <p:nvPicPr>
          <p:cNvPr id="81" name="Google Shape;81;p13"/>
          <p:cNvPicPr preferRelativeResize="0"/>
          <p:nvPr/>
        </p:nvPicPr>
        <p:blipFill rotWithShape="1">
          <a:blip r:embed="rId17">
            <a:alphaModFix/>
          </a:blip>
          <a:srcRect b="29326" l="26296" r="22223" t="34202"/>
          <a:stretch/>
        </p:blipFill>
        <p:spPr>
          <a:xfrm>
            <a:off x="18349800" y="7606027"/>
            <a:ext cx="14471737" cy="4364250"/>
          </a:xfrm>
          <a:prstGeom prst="rect">
            <a:avLst/>
          </a:prstGeom>
          <a:noFill/>
          <a:ln>
            <a:noFill/>
          </a:ln>
        </p:spPr>
      </p:pic>
      <p:sp>
        <p:nvSpPr>
          <p:cNvPr id="82" name="Google Shape;82;p13"/>
          <p:cNvSpPr/>
          <p:nvPr/>
        </p:nvSpPr>
        <p:spPr>
          <a:xfrm>
            <a:off x="7975600" y="12700000"/>
            <a:ext cx="1168200" cy="55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nvSpPr>
        <p:spPr>
          <a:xfrm>
            <a:off x="7376350" y="12563788"/>
            <a:ext cx="2444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t>Extruder + Pelletizer</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63" name="Shape 163"/>
        <p:cNvGrpSpPr/>
        <p:nvPr/>
      </p:nvGrpSpPr>
      <p:grpSpPr>
        <a:xfrm>
          <a:off x="0" y="0"/>
          <a:ext cx="0" cy="0"/>
          <a:chOff x="0" y="0"/>
          <a:chExt cx="0" cy="0"/>
        </a:xfrm>
      </p:grpSpPr>
      <p:sp>
        <p:nvSpPr>
          <p:cNvPr id="164" name="Google Shape;164;p24"/>
          <p:cNvSpPr txBox="1"/>
          <p:nvPr/>
        </p:nvSpPr>
        <p:spPr>
          <a:xfrm>
            <a:off x="5965650" y="1595475"/>
            <a:ext cx="40160700" cy="250575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10000">
                <a:latin typeface="Times New Roman"/>
                <a:ea typeface="Times New Roman"/>
                <a:cs typeface="Times New Roman"/>
                <a:sym typeface="Times New Roman"/>
              </a:rPr>
              <a:t>Commercial</a:t>
            </a:r>
            <a:r>
              <a:rPr b="1" i="1" lang="en" sz="10000">
                <a:latin typeface="Times New Roman"/>
                <a:ea typeface="Times New Roman"/>
                <a:cs typeface="Times New Roman"/>
                <a:sym typeface="Times New Roman"/>
              </a:rPr>
              <a:t> Approach</a:t>
            </a:r>
            <a:endParaRPr b="1" i="1" sz="10000">
              <a:latin typeface="Times New Roman"/>
              <a:ea typeface="Times New Roman"/>
              <a:cs typeface="Times New Roman"/>
              <a:sym typeface="Times New Roman"/>
            </a:endParaRPr>
          </a:p>
          <a:p>
            <a:pPr indent="0" lvl="0" marL="0" rtl="0" algn="l">
              <a:spcBef>
                <a:spcPts val="0"/>
              </a:spcBef>
              <a:spcAft>
                <a:spcPts val="0"/>
              </a:spcAft>
              <a:buNone/>
            </a:pPr>
            <a:r>
              <a:t/>
            </a:r>
            <a:endParaRPr b="1" i="1" sz="10000">
              <a:latin typeface="Times New Roman"/>
              <a:ea typeface="Times New Roman"/>
              <a:cs typeface="Times New Roman"/>
              <a:sym typeface="Times New Roman"/>
            </a:endParaRPr>
          </a:p>
          <a:p>
            <a:pPr indent="-863600" lvl="0" marL="457200" rtl="0" algn="l">
              <a:lnSpc>
                <a:spcPct val="115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No property or unit operations costs</a:t>
            </a:r>
            <a:endParaRPr sz="10000">
              <a:solidFill>
                <a:schemeClr val="dk1"/>
              </a:solidFill>
              <a:latin typeface="Times New Roman"/>
              <a:ea typeface="Times New Roman"/>
              <a:cs typeface="Times New Roman"/>
              <a:sym typeface="Times New Roman"/>
            </a:endParaRPr>
          </a:p>
          <a:p>
            <a:pPr indent="-863600" lvl="0" marL="457200" rtl="0" algn="l">
              <a:lnSpc>
                <a:spcPct val="115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The extruder is run during the standard Vanderbilt school year which we estimate as 30 weeks per year</a:t>
            </a:r>
            <a:endParaRPr sz="10000">
              <a:solidFill>
                <a:schemeClr val="dk1"/>
              </a:solidFill>
              <a:latin typeface="Times New Roman"/>
              <a:ea typeface="Times New Roman"/>
              <a:cs typeface="Times New Roman"/>
              <a:sym typeface="Times New Roman"/>
            </a:endParaRPr>
          </a:p>
          <a:p>
            <a:pPr indent="-863600" lvl="0" marL="457200" rtl="0" algn="l">
              <a:lnSpc>
                <a:spcPct val="115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The extruder is operated by a single undergraduate student who works the 19 hours per week at $10.00 per hour</a:t>
            </a:r>
            <a:endParaRPr sz="10000">
              <a:solidFill>
                <a:schemeClr val="dk1"/>
              </a:solidFill>
              <a:latin typeface="Times New Roman"/>
              <a:ea typeface="Times New Roman"/>
              <a:cs typeface="Times New Roman"/>
              <a:sym typeface="Times New Roman"/>
            </a:endParaRPr>
          </a:p>
          <a:p>
            <a:pPr indent="-863600" lvl="0" marL="457200" rtl="0" algn="l">
              <a:lnSpc>
                <a:spcPct val="115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Power consumption will be charged to the Digital Fabrication Lab at a rate of $0.1065 / kWh</a:t>
            </a:r>
            <a:endParaRPr sz="10000">
              <a:solidFill>
                <a:schemeClr val="dk1"/>
              </a:solidFill>
              <a:latin typeface="Times New Roman"/>
              <a:ea typeface="Times New Roman"/>
              <a:cs typeface="Times New Roman"/>
              <a:sym typeface="Times New Roman"/>
            </a:endParaRPr>
          </a:p>
          <a:p>
            <a:pPr indent="-863600" lvl="0" marL="457200" rtl="0" algn="l">
              <a:lnSpc>
                <a:spcPct val="115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The business is being run through Amazon sale thus incurring Amazon’s storage, fulfillment, and referral fees as listed in Table 2; and</a:t>
            </a:r>
            <a:endParaRPr sz="10000">
              <a:solidFill>
                <a:schemeClr val="dk1"/>
              </a:solidFill>
              <a:latin typeface="Times New Roman"/>
              <a:ea typeface="Times New Roman"/>
              <a:cs typeface="Times New Roman"/>
              <a:sym typeface="Times New Roman"/>
            </a:endParaRPr>
          </a:p>
          <a:p>
            <a:pPr indent="-863600" lvl="0" marL="457200" rtl="0" algn="l">
              <a:lnSpc>
                <a:spcPct val="115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100% of our product is usable and sold</a:t>
            </a:r>
            <a:endParaRPr sz="10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0000">
              <a:solidFill>
                <a:schemeClr val="dk1"/>
              </a:solidFill>
              <a:latin typeface="Times New Roman"/>
              <a:ea typeface="Times New Roman"/>
              <a:cs typeface="Times New Roman"/>
              <a:sym typeface="Times New Roman"/>
            </a:endParaRPr>
          </a:p>
        </p:txBody>
      </p:sp>
      <p:pic>
        <p:nvPicPr>
          <p:cNvPr id="165" name="Google Shape;165;p24">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69" name="Shape 169"/>
        <p:cNvGrpSpPr/>
        <p:nvPr/>
      </p:nvGrpSpPr>
      <p:grpSpPr>
        <a:xfrm>
          <a:off x="0" y="0"/>
          <a:ext cx="0" cy="0"/>
          <a:chOff x="0" y="0"/>
          <a:chExt cx="0" cy="0"/>
        </a:xfrm>
      </p:grpSpPr>
      <p:sp>
        <p:nvSpPr>
          <p:cNvPr id="170" name="Google Shape;170;p25"/>
          <p:cNvSpPr txBox="1"/>
          <p:nvPr/>
        </p:nvSpPr>
        <p:spPr>
          <a:xfrm>
            <a:off x="7946846" y="3106375"/>
            <a:ext cx="37824000" cy="217482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10000">
                <a:latin typeface="Times New Roman"/>
                <a:ea typeface="Times New Roman"/>
                <a:cs typeface="Times New Roman"/>
                <a:sym typeface="Times New Roman"/>
              </a:rPr>
              <a:t>As Needed Approach</a:t>
            </a:r>
            <a:endParaRPr b="1" i="1" sz="10000">
              <a:latin typeface="Times New Roman"/>
              <a:ea typeface="Times New Roman"/>
              <a:cs typeface="Times New Roman"/>
              <a:sym typeface="Times New Roman"/>
            </a:endParaRPr>
          </a:p>
          <a:p>
            <a:pPr indent="0" lvl="0" marL="0" rtl="0" algn="l">
              <a:spcBef>
                <a:spcPts val="0"/>
              </a:spcBef>
              <a:spcAft>
                <a:spcPts val="0"/>
              </a:spcAft>
              <a:buNone/>
            </a:pPr>
            <a:r>
              <a:t/>
            </a:r>
            <a:endParaRPr b="1" i="1" sz="10000">
              <a:latin typeface="Times New Roman"/>
              <a:ea typeface="Times New Roman"/>
              <a:cs typeface="Times New Roman"/>
              <a:sym typeface="Times New Roman"/>
            </a:endParaRPr>
          </a:p>
          <a:p>
            <a:pPr indent="-863600" lvl="0" marL="457200" rtl="0" algn="l">
              <a:lnSpc>
                <a:spcPct val="150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Commercial</a:t>
            </a:r>
            <a:r>
              <a:rPr lang="en" sz="10000">
                <a:solidFill>
                  <a:schemeClr val="dk1"/>
                </a:solidFill>
                <a:latin typeface="Times New Roman"/>
                <a:ea typeface="Times New Roman"/>
                <a:cs typeface="Times New Roman"/>
                <a:sym typeface="Times New Roman"/>
              </a:rPr>
              <a:t> price of 1 kg of PETG filament is $31.50</a:t>
            </a:r>
            <a:endParaRPr sz="10000">
              <a:solidFill>
                <a:schemeClr val="dk1"/>
              </a:solidFill>
              <a:latin typeface="Times New Roman"/>
              <a:ea typeface="Times New Roman"/>
              <a:cs typeface="Times New Roman"/>
              <a:sym typeface="Times New Roman"/>
            </a:endParaRPr>
          </a:p>
          <a:p>
            <a:pPr indent="-863600" lvl="0" marL="457200" rtl="0" algn="l">
              <a:lnSpc>
                <a:spcPct val="150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Cost to produce 1 kg of our filament is $5.36</a:t>
            </a:r>
            <a:endParaRPr sz="10000">
              <a:solidFill>
                <a:schemeClr val="dk1"/>
              </a:solidFill>
              <a:latin typeface="Times New Roman"/>
              <a:ea typeface="Times New Roman"/>
              <a:cs typeface="Times New Roman"/>
              <a:sym typeface="Times New Roman"/>
            </a:endParaRPr>
          </a:p>
          <a:p>
            <a:pPr indent="-863600" lvl="0" marL="457200" rtl="0" algn="l">
              <a:lnSpc>
                <a:spcPct val="150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The Digital Fabrication Lab uses about 30 kg of PETG filament per year and will switch over completely to the Vanderbilt-sourced rPETG filament;</a:t>
            </a:r>
            <a:endParaRPr sz="10000">
              <a:solidFill>
                <a:schemeClr val="dk1"/>
              </a:solidFill>
              <a:latin typeface="Times New Roman"/>
              <a:ea typeface="Times New Roman"/>
              <a:cs typeface="Times New Roman"/>
              <a:sym typeface="Times New Roman"/>
            </a:endParaRPr>
          </a:p>
          <a:p>
            <a:pPr indent="-863600" lvl="0" marL="457200" rtl="0" algn="l">
              <a:lnSpc>
                <a:spcPct val="150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The electrical cost to run the extruder is negligible;</a:t>
            </a:r>
            <a:endParaRPr sz="10000">
              <a:solidFill>
                <a:schemeClr val="dk1"/>
              </a:solidFill>
              <a:latin typeface="Times New Roman"/>
              <a:ea typeface="Times New Roman"/>
              <a:cs typeface="Times New Roman"/>
              <a:sym typeface="Times New Roman"/>
            </a:endParaRPr>
          </a:p>
          <a:p>
            <a:pPr indent="-863600" lvl="0" marL="457200" rtl="0" algn="l">
              <a:lnSpc>
                <a:spcPct val="150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And the extruder will be run by an unpaid undergraduate student.</a:t>
            </a:r>
            <a:endParaRPr sz="10000">
              <a:solidFill>
                <a:schemeClr val="dk1"/>
              </a:solidFill>
              <a:latin typeface="Times New Roman"/>
              <a:ea typeface="Times New Roman"/>
              <a:cs typeface="Times New Roman"/>
              <a:sym typeface="Times New Roman"/>
            </a:endParaRPr>
          </a:p>
          <a:p>
            <a:pPr indent="-863600" lvl="0" marL="457200" rtl="0" algn="l">
              <a:lnSpc>
                <a:spcPct val="150000"/>
              </a:lnSpc>
              <a:spcBef>
                <a:spcPts val="0"/>
              </a:spcBef>
              <a:spcAft>
                <a:spcPts val="0"/>
              </a:spcAft>
              <a:buClr>
                <a:schemeClr val="dk1"/>
              </a:buClr>
              <a:buSzPts val="10000"/>
              <a:buFont typeface="Times New Roman"/>
              <a:buChar char="●"/>
            </a:pPr>
            <a:r>
              <a:rPr lang="en" sz="10000">
                <a:solidFill>
                  <a:schemeClr val="dk1"/>
                </a:solidFill>
                <a:latin typeface="Times New Roman"/>
                <a:ea typeface="Times New Roman"/>
                <a:cs typeface="Times New Roman"/>
                <a:sym typeface="Times New Roman"/>
              </a:rPr>
              <a:t>Saves the Digital Fabrication Lab $776/year</a:t>
            </a:r>
            <a:endParaRPr sz="10000">
              <a:solidFill>
                <a:schemeClr val="dk1"/>
              </a:solidFill>
              <a:latin typeface="Times New Roman"/>
              <a:ea typeface="Times New Roman"/>
              <a:cs typeface="Times New Roman"/>
              <a:sym typeface="Times New Roman"/>
            </a:endParaRPr>
          </a:p>
        </p:txBody>
      </p:sp>
      <p:pic>
        <p:nvPicPr>
          <p:cNvPr id="171" name="Google Shape;171;p25">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75" name="Shape 175"/>
        <p:cNvGrpSpPr/>
        <p:nvPr/>
      </p:nvGrpSpPr>
      <p:grpSpPr>
        <a:xfrm>
          <a:off x="0" y="0"/>
          <a:ext cx="0" cy="0"/>
          <a:chOff x="0" y="0"/>
          <a:chExt cx="0" cy="0"/>
        </a:xfrm>
      </p:grpSpPr>
      <p:pic>
        <p:nvPicPr>
          <p:cNvPr id="176" name="Google Shape;176;p26">
            <a:hlinkClick action="ppaction://hlinksldjump" r:id="rId3"/>
          </p:cNvPr>
          <p:cNvPicPr preferRelativeResize="0"/>
          <p:nvPr/>
        </p:nvPicPr>
        <p:blipFill>
          <a:blip r:embed="rId4">
            <a:alphaModFix/>
          </a:blip>
          <a:stretch>
            <a:fillRect/>
          </a:stretch>
        </p:blipFill>
        <p:spPr>
          <a:xfrm>
            <a:off x="42080551" y="26652976"/>
            <a:ext cx="8516250" cy="1837975"/>
          </a:xfrm>
          <a:prstGeom prst="rect">
            <a:avLst/>
          </a:prstGeom>
          <a:noFill/>
          <a:ln>
            <a:noFill/>
          </a:ln>
        </p:spPr>
      </p:pic>
      <p:pic>
        <p:nvPicPr>
          <p:cNvPr descr="Video of First time running our rPET Extruder" id="177" name="Google Shape;177;p26" title="PET video">
            <a:hlinkClick r:id="rId5"/>
          </p:cNvPr>
          <p:cNvPicPr preferRelativeResize="0"/>
          <p:nvPr/>
        </p:nvPicPr>
        <p:blipFill>
          <a:blip r:embed="rId6">
            <a:alphaModFix/>
          </a:blip>
          <a:stretch>
            <a:fillRect/>
          </a:stretch>
        </p:blipFill>
        <p:spPr>
          <a:xfrm>
            <a:off x="5155525" y="1860875"/>
            <a:ext cx="42179475" cy="2372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87" name="Shape 87"/>
        <p:cNvGrpSpPr/>
        <p:nvPr/>
      </p:nvGrpSpPr>
      <p:grpSpPr>
        <a:xfrm>
          <a:off x="0" y="0"/>
          <a:ext cx="0" cy="0"/>
          <a:chOff x="0" y="0"/>
          <a:chExt cx="0" cy="0"/>
        </a:xfrm>
      </p:grpSpPr>
      <p:pic>
        <p:nvPicPr>
          <p:cNvPr id="88" name="Google Shape;88;p14"/>
          <p:cNvPicPr preferRelativeResize="0"/>
          <p:nvPr/>
        </p:nvPicPr>
        <p:blipFill rotWithShape="1">
          <a:blip r:embed="rId3">
            <a:alphaModFix/>
          </a:blip>
          <a:srcRect b="0" l="1117" r="0" t="0"/>
          <a:stretch/>
        </p:blipFill>
        <p:spPr>
          <a:xfrm>
            <a:off x="4187645" y="1939761"/>
            <a:ext cx="42831125" cy="21936250"/>
          </a:xfrm>
          <a:prstGeom prst="rect">
            <a:avLst/>
          </a:prstGeom>
          <a:noFill/>
          <a:ln cap="flat" cmpd="sng" w="28575">
            <a:solidFill>
              <a:srgbClr val="000000"/>
            </a:solidFill>
            <a:prstDash val="solid"/>
            <a:round/>
            <a:headEnd len="sm" w="sm" type="none"/>
            <a:tailEnd len="sm" w="sm" type="none"/>
          </a:ln>
        </p:spPr>
      </p:pic>
      <p:sp>
        <p:nvSpPr>
          <p:cNvPr id="89" name="Google Shape;89;p14"/>
          <p:cNvSpPr txBox="1"/>
          <p:nvPr/>
        </p:nvSpPr>
        <p:spPr>
          <a:xfrm>
            <a:off x="4187655" y="24137575"/>
            <a:ext cx="21407100" cy="20769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7200">
                <a:latin typeface="Times New Roman"/>
                <a:ea typeface="Times New Roman"/>
                <a:cs typeface="Times New Roman"/>
                <a:sym typeface="Times New Roman"/>
              </a:rPr>
              <a:t>Figure 1. Process Flow Diagram</a:t>
            </a:r>
            <a:endParaRPr b="1" i="1" sz="7200">
              <a:latin typeface="Times New Roman"/>
              <a:ea typeface="Times New Roman"/>
              <a:cs typeface="Times New Roman"/>
              <a:sym typeface="Times New Roman"/>
            </a:endParaRPr>
          </a:p>
        </p:txBody>
      </p:sp>
      <p:pic>
        <p:nvPicPr>
          <p:cNvPr id="90" name="Google Shape;90;p14">
            <a:hlinkClick action="ppaction://hlinkshowjump?jump=firstslide"/>
          </p:cNvPr>
          <p:cNvPicPr preferRelativeResize="0"/>
          <p:nvPr/>
        </p:nvPicPr>
        <p:blipFill>
          <a:blip r:embed="rId4">
            <a:alphaModFix/>
          </a:blip>
          <a:stretch>
            <a:fillRect/>
          </a:stretch>
        </p:blipFill>
        <p:spPr>
          <a:xfrm>
            <a:off x="42080551" y="26652976"/>
            <a:ext cx="8516250" cy="1837975"/>
          </a:xfrm>
          <a:prstGeom prst="rect">
            <a:avLst/>
          </a:prstGeom>
          <a:noFill/>
          <a:ln>
            <a:noFill/>
          </a:ln>
        </p:spPr>
      </p:pic>
      <p:sp>
        <p:nvSpPr>
          <p:cNvPr id="91" name="Google Shape;91;p14"/>
          <p:cNvSpPr/>
          <p:nvPr/>
        </p:nvSpPr>
        <p:spPr>
          <a:xfrm>
            <a:off x="25095200" y="10668000"/>
            <a:ext cx="4521300" cy="238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nvSpPr>
        <p:spPr>
          <a:xfrm>
            <a:off x="24485600" y="10645800"/>
            <a:ext cx="5791200" cy="243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300"/>
              <a:t>Extruder + </a:t>
            </a:r>
            <a:r>
              <a:rPr lang="en" sz="7300"/>
              <a:t>Pelletizer</a:t>
            </a:r>
            <a:endParaRPr sz="7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96" name="Shape 96"/>
        <p:cNvGrpSpPr/>
        <p:nvPr/>
      </p:nvGrpSpPr>
      <p:grpSpPr>
        <a:xfrm>
          <a:off x="0" y="0"/>
          <a:ext cx="0" cy="0"/>
          <a:chOff x="0" y="0"/>
          <a:chExt cx="0" cy="0"/>
        </a:xfrm>
      </p:grpSpPr>
      <p:sp>
        <p:nvSpPr>
          <p:cNvPr id="97" name="Google Shape;97;p15"/>
          <p:cNvSpPr txBox="1"/>
          <p:nvPr/>
        </p:nvSpPr>
        <p:spPr>
          <a:xfrm>
            <a:off x="2336805" y="19913788"/>
            <a:ext cx="21407100" cy="22614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8400">
                <a:latin typeface="Times New Roman"/>
                <a:ea typeface="Times New Roman"/>
                <a:cs typeface="Times New Roman"/>
                <a:sym typeface="Times New Roman"/>
              </a:rPr>
              <a:t>Barlow’s Equation</a:t>
            </a:r>
            <a:endParaRPr b="1" i="1" sz="8400">
              <a:latin typeface="Times New Roman"/>
              <a:ea typeface="Times New Roman"/>
              <a:cs typeface="Times New Roman"/>
              <a:sym typeface="Times New Roman"/>
            </a:endParaRPr>
          </a:p>
        </p:txBody>
      </p:sp>
      <p:pic>
        <p:nvPicPr>
          <p:cNvPr id="98" name="Google Shape;98;p15">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sp>
        <p:nvSpPr>
          <p:cNvPr id="99" name="Google Shape;99;p15"/>
          <p:cNvSpPr txBox="1"/>
          <p:nvPr/>
        </p:nvSpPr>
        <p:spPr>
          <a:xfrm>
            <a:off x="4724400" y="24085575"/>
            <a:ext cx="41148000" cy="256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7200">
                <a:latin typeface="Times New Roman"/>
                <a:ea typeface="Times New Roman"/>
                <a:cs typeface="Times New Roman"/>
                <a:sym typeface="Times New Roman"/>
              </a:rPr>
              <a:t>w</a:t>
            </a:r>
            <a:r>
              <a:rPr lang="en" sz="7200">
                <a:latin typeface="Times New Roman"/>
                <a:ea typeface="Times New Roman"/>
                <a:cs typeface="Times New Roman"/>
                <a:sym typeface="Times New Roman"/>
              </a:rPr>
              <a:t>here P is the internal pressure, 𝝈 is the allowable stress of the material, s is the wall thickness, and D is the outer diameter of the barrel.</a:t>
            </a:r>
            <a:endParaRPr sz="7200">
              <a:latin typeface="Times New Roman"/>
              <a:ea typeface="Times New Roman"/>
              <a:cs typeface="Times New Roman"/>
              <a:sym typeface="Times New Roman"/>
            </a:endParaRPr>
          </a:p>
        </p:txBody>
      </p:sp>
      <p:sp>
        <p:nvSpPr>
          <p:cNvPr id="100" name="Google Shape;100;p15"/>
          <p:cNvSpPr txBox="1"/>
          <p:nvPr/>
        </p:nvSpPr>
        <p:spPr>
          <a:xfrm>
            <a:off x="16205200" y="22175200"/>
            <a:ext cx="170688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400"/>
              <a:t>P = 2*</a:t>
            </a:r>
            <a:r>
              <a:rPr lang="en" sz="8400"/>
              <a:t>𝝈*s / D</a:t>
            </a:r>
            <a:endParaRPr sz="8400"/>
          </a:p>
        </p:txBody>
      </p:sp>
      <p:graphicFrame>
        <p:nvGraphicFramePr>
          <p:cNvPr id="101" name="Google Shape;101;p15"/>
          <p:cNvGraphicFramePr/>
          <p:nvPr/>
        </p:nvGraphicFramePr>
        <p:xfrm>
          <a:off x="11404600" y="2618200"/>
          <a:ext cx="3000000" cy="3000000"/>
        </p:xfrm>
        <a:graphic>
          <a:graphicData uri="http://schemas.openxmlformats.org/drawingml/2006/table">
            <a:tbl>
              <a:tblPr>
                <a:noFill/>
                <a:tableStyleId>{CBBA93A0-C9F9-48BF-96EF-83A3B9C96A07}</a:tableStyleId>
              </a:tblPr>
              <a:tblGrid>
                <a:gridCol w="14427200"/>
                <a:gridCol w="14427200"/>
              </a:tblGrid>
              <a:tr h="1217750">
                <a:tc>
                  <a:txBody>
                    <a:bodyPr/>
                    <a:lstStyle/>
                    <a:p>
                      <a:pPr indent="0" lvl="0" marL="0" rtl="0" algn="ctr">
                        <a:lnSpc>
                          <a:spcPct val="115000"/>
                        </a:lnSpc>
                        <a:spcBef>
                          <a:spcPts val="0"/>
                        </a:spcBef>
                        <a:spcAft>
                          <a:spcPts val="0"/>
                        </a:spcAft>
                        <a:buNone/>
                      </a:pPr>
                      <a:r>
                        <a:rPr b="1" lang="en" sz="7200">
                          <a:latin typeface="Times New Roman"/>
                          <a:ea typeface="Times New Roman"/>
                          <a:cs typeface="Times New Roman"/>
                          <a:sym typeface="Times New Roman"/>
                        </a:rPr>
                        <a:t>Result</a:t>
                      </a:r>
                      <a:endParaRPr b="1"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7200">
                          <a:latin typeface="Times New Roman"/>
                          <a:ea typeface="Times New Roman"/>
                          <a:cs typeface="Times New Roman"/>
                          <a:sym typeface="Times New Roman"/>
                        </a:rPr>
                        <a:t>Value</a:t>
                      </a:r>
                      <a:endParaRPr b="1"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530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Output (kg/h)</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1.82</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1515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Max Pressure (MPa)</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5.97</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530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Exit Temp (C)</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251.49</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0280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Melt Length (D)</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15.64</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4500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Power Consumption (kW)</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0.2</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1775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Torque (hp)</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0.26</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2625">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Drag flow cap. (kg/h)</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3.14</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2625">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Avg residence time (s)</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155.48</a:t>
                      </a:r>
                      <a:endParaRPr sz="72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2" name="Google Shape;102;p15"/>
          <p:cNvSpPr txBox="1"/>
          <p:nvPr/>
        </p:nvSpPr>
        <p:spPr>
          <a:xfrm>
            <a:off x="2032005" y="356788"/>
            <a:ext cx="21407100" cy="22614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8400">
                <a:latin typeface="Times New Roman"/>
                <a:ea typeface="Times New Roman"/>
                <a:cs typeface="Times New Roman"/>
                <a:sym typeface="Times New Roman"/>
              </a:rPr>
              <a:t>NEXTRUCAD Simulation Results</a:t>
            </a:r>
            <a:endParaRPr b="1" i="1" sz="8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06" name="Shape 106"/>
        <p:cNvGrpSpPr/>
        <p:nvPr/>
      </p:nvGrpSpPr>
      <p:grpSpPr>
        <a:xfrm>
          <a:off x="0" y="0"/>
          <a:ext cx="0" cy="0"/>
          <a:chOff x="0" y="0"/>
          <a:chExt cx="0" cy="0"/>
        </a:xfrm>
      </p:grpSpPr>
      <p:sp>
        <p:nvSpPr>
          <p:cNvPr id="107" name="Google Shape;107;p16"/>
          <p:cNvSpPr txBox="1"/>
          <p:nvPr/>
        </p:nvSpPr>
        <p:spPr>
          <a:xfrm>
            <a:off x="10962524" y="24892000"/>
            <a:ext cx="27460800" cy="2076900"/>
          </a:xfrm>
          <a:prstGeom prst="rect">
            <a:avLst/>
          </a:prstGeom>
          <a:no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b="1" i="1" lang="en" sz="7200">
                <a:latin typeface="Times New Roman"/>
                <a:ea typeface="Times New Roman"/>
                <a:cs typeface="Times New Roman"/>
                <a:sym typeface="Times New Roman"/>
              </a:rPr>
              <a:t>Figure 2. Fusion 360 Side View Extruder Rendering</a:t>
            </a:r>
            <a:endParaRPr b="1" i="1" sz="7200">
              <a:latin typeface="Times New Roman"/>
              <a:ea typeface="Times New Roman"/>
              <a:cs typeface="Times New Roman"/>
              <a:sym typeface="Times New Roman"/>
            </a:endParaRPr>
          </a:p>
        </p:txBody>
      </p:sp>
      <p:pic>
        <p:nvPicPr>
          <p:cNvPr id="108" name="Google Shape;108;p16">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sp>
        <p:nvSpPr>
          <p:cNvPr id="109" name="Google Shape;109;p16"/>
          <p:cNvSpPr txBox="1"/>
          <p:nvPr/>
        </p:nvSpPr>
        <p:spPr>
          <a:xfrm>
            <a:off x="12179299" y="11938000"/>
            <a:ext cx="27460800" cy="2076900"/>
          </a:xfrm>
          <a:prstGeom prst="rect">
            <a:avLst/>
          </a:prstGeom>
          <a:no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b="1" i="1" lang="en" sz="7200">
                <a:latin typeface="Times New Roman"/>
                <a:ea typeface="Times New Roman"/>
                <a:cs typeface="Times New Roman"/>
                <a:sym typeface="Times New Roman"/>
              </a:rPr>
              <a:t>Figure. Fusion 360 Extruder Rendering With Housing</a:t>
            </a:r>
            <a:endParaRPr b="1" i="1" sz="7200">
              <a:latin typeface="Times New Roman"/>
              <a:ea typeface="Times New Roman"/>
              <a:cs typeface="Times New Roman"/>
              <a:sym typeface="Times New Roman"/>
            </a:endParaRPr>
          </a:p>
        </p:txBody>
      </p:sp>
      <p:pic>
        <p:nvPicPr>
          <p:cNvPr id="110" name="Google Shape;110;p16"/>
          <p:cNvPicPr preferRelativeResize="0"/>
          <p:nvPr/>
        </p:nvPicPr>
        <p:blipFill rotWithShape="1">
          <a:blip r:embed="rId4">
            <a:alphaModFix/>
          </a:blip>
          <a:srcRect b="19085" l="25923" r="7038" t="11310"/>
          <a:stretch/>
        </p:blipFill>
        <p:spPr>
          <a:xfrm>
            <a:off x="13601700" y="14551250"/>
            <a:ext cx="22182451" cy="9804400"/>
          </a:xfrm>
          <a:prstGeom prst="rect">
            <a:avLst/>
          </a:prstGeom>
          <a:noFill/>
          <a:ln>
            <a:noFill/>
          </a:ln>
        </p:spPr>
      </p:pic>
      <p:pic>
        <p:nvPicPr>
          <p:cNvPr id="111" name="Google Shape;111;p16"/>
          <p:cNvPicPr preferRelativeResize="0"/>
          <p:nvPr/>
        </p:nvPicPr>
        <p:blipFill rotWithShape="1">
          <a:blip r:embed="rId5">
            <a:alphaModFix/>
          </a:blip>
          <a:srcRect b="12128" l="33333" r="18146" t="4911"/>
          <a:stretch/>
        </p:blipFill>
        <p:spPr>
          <a:xfrm>
            <a:off x="17225325" y="1066800"/>
            <a:ext cx="14935201" cy="10871199"/>
          </a:xfrm>
          <a:prstGeom prst="rect">
            <a:avLst/>
          </a:prstGeom>
          <a:noFill/>
          <a:ln>
            <a:noFill/>
          </a:ln>
        </p:spPr>
      </p:pic>
      <p:pic>
        <p:nvPicPr>
          <p:cNvPr id="112" name="Google Shape;112;p16"/>
          <p:cNvPicPr preferRelativeResize="0"/>
          <p:nvPr/>
        </p:nvPicPr>
        <p:blipFill>
          <a:blip r:embed="rId6">
            <a:alphaModFix/>
          </a:blip>
          <a:stretch>
            <a:fillRect/>
          </a:stretch>
        </p:blipFill>
        <p:spPr>
          <a:xfrm>
            <a:off x="4025175" y="2841800"/>
            <a:ext cx="6458500" cy="6458500"/>
          </a:xfrm>
          <a:prstGeom prst="rect">
            <a:avLst/>
          </a:prstGeom>
          <a:noFill/>
          <a:ln>
            <a:noFill/>
          </a:ln>
        </p:spPr>
      </p:pic>
      <p:sp>
        <p:nvSpPr>
          <p:cNvPr id="113" name="Google Shape;113;p16"/>
          <p:cNvSpPr txBox="1"/>
          <p:nvPr/>
        </p:nvSpPr>
        <p:spPr>
          <a:xfrm>
            <a:off x="3662900" y="9598300"/>
            <a:ext cx="8516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0">
                <a:latin typeface="Times New Roman"/>
                <a:ea typeface="Times New Roman"/>
                <a:cs typeface="Times New Roman"/>
                <a:sym typeface="Times New Roman"/>
              </a:rPr>
              <a:t>See interactive CAD models and a full list of parts here</a:t>
            </a:r>
            <a:endParaRPr sz="7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17" name="Shape 117"/>
        <p:cNvGrpSpPr/>
        <p:nvPr/>
      </p:nvGrpSpPr>
      <p:grpSpPr>
        <a:xfrm>
          <a:off x="0" y="0"/>
          <a:ext cx="0" cy="0"/>
          <a:chOff x="0" y="0"/>
          <a:chExt cx="0" cy="0"/>
        </a:xfrm>
      </p:grpSpPr>
      <p:sp>
        <p:nvSpPr>
          <p:cNvPr id="118" name="Google Shape;118;p17"/>
          <p:cNvSpPr txBox="1"/>
          <p:nvPr/>
        </p:nvSpPr>
        <p:spPr>
          <a:xfrm>
            <a:off x="8350730" y="22860000"/>
            <a:ext cx="21407100" cy="22614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8400">
                <a:latin typeface="Times New Roman"/>
                <a:ea typeface="Times New Roman"/>
                <a:cs typeface="Times New Roman"/>
                <a:sym typeface="Times New Roman"/>
              </a:rPr>
              <a:t>Figure. Side View of Built Extruder</a:t>
            </a:r>
            <a:endParaRPr b="1" i="1" sz="8400">
              <a:latin typeface="Times New Roman"/>
              <a:ea typeface="Times New Roman"/>
              <a:cs typeface="Times New Roman"/>
              <a:sym typeface="Times New Roman"/>
            </a:endParaRPr>
          </a:p>
        </p:txBody>
      </p:sp>
      <p:pic>
        <p:nvPicPr>
          <p:cNvPr id="119" name="Google Shape;119;p17">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pic>
        <p:nvPicPr>
          <p:cNvPr id="120" name="Google Shape;120;p17"/>
          <p:cNvPicPr preferRelativeResize="0"/>
          <p:nvPr/>
        </p:nvPicPr>
        <p:blipFill rotWithShape="1">
          <a:blip r:embed="rId4">
            <a:alphaModFix/>
          </a:blip>
          <a:srcRect b="19085" l="25923" r="7038" t="11310"/>
          <a:stretch/>
        </p:blipFill>
        <p:spPr>
          <a:xfrm>
            <a:off x="14511975" y="987650"/>
            <a:ext cx="22182451" cy="9804400"/>
          </a:xfrm>
          <a:prstGeom prst="rect">
            <a:avLst/>
          </a:prstGeom>
          <a:noFill/>
          <a:ln>
            <a:noFill/>
          </a:ln>
        </p:spPr>
      </p:pic>
      <p:pic>
        <p:nvPicPr>
          <p:cNvPr id="121" name="Google Shape;121;p17"/>
          <p:cNvPicPr preferRelativeResize="0"/>
          <p:nvPr/>
        </p:nvPicPr>
        <p:blipFill>
          <a:blip r:embed="rId5">
            <a:alphaModFix/>
          </a:blip>
          <a:stretch>
            <a:fillRect/>
          </a:stretch>
        </p:blipFill>
        <p:spPr>
          <a:xfrm>
            <a:off x="8350713" y="11503250"/>
            <a:ext cx="34504975" cy="10645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25" name="Shape 125"/>
        <p:cNvGrpSpPr/>
        <p:nvPr/>
      </p:nvGrpSpPr>
      <p:grpSpPr>
        <a:xfrm>
          <a:off x="0" y="0"/>
          <a:ext cx="0" cy="0"/>
          <a:chOff x="0" y="0"/>
          <a:chExt cx="0" cy="0"/>
        </a:xfrm>
      </p:grpSpPr>
      <p:graphicFrame>
        <p:nvGraphicFramePr>
          <p:cNvPr id="126" name="Google Shape;126;p18"/>
          <p:cNvGraphicFramePr/>
          <p:nvPr/>
        </p:nvGraphicFramePr>
        <p:xfrm>
          <a:off x="6254220" y="759324"/>
          <a:ext cx="3000000" cy="3000000"/>
        </p:xfrm>
        <a:graphic>
          <a:graphicData uri="http://schemas.openxmlformats.org/drawingml/2006/table">
            <a:tbl>
              <a:tblPr>
                <a:noFill/>
                <a:tableStyleId>{CBBA93A0-C9F9-48BF-96EF-83A3B9C96A07}</a:tableStyleId>
              </a:tblPr>
              <a:tblGrid>
                <a:gridCol w="2570675"/>
                <a:gridCol w="5437175"/>
                <a:gridCol w="8076725"/>
                <a:gridCol w="14842675"/>
                <a:gridCol w="12230525"/>
              </a:tblGrid>
              <a:tr h="1246300">
                <a:tc>
                  <a:txBody>
                    <a:bodyPr/>
                    <a:lstStyle/>
                    <a:p>
                      <a:pPr indent="0" lvl="0" marL="0" rtl="0" algn="l">
                        <a:lnSpc>
                          <a:spcPct val="115000"/>
                        </a:lnSpc>
                        <a:spcBef>
                          <a:spcPts val="0"/>
                        </a:spcBef>
                        <a:spcAft>
                          <a:spcPts val="0"/>
                        </a:spcAft>
                        <a:buNone/>
                      </a:pPr>
                      <a:r>
                        <a:rPr b="1" lang="en" sz="5700"/>
                        <a:t>Guide-Word</a:t>
                      </a:r>
                      <a:endParaRPr b="1" sz="57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5700"/>
                        <a:t>Guide-Word + Parameter</a:t>
                      </a:r>
                      <a:endParaRPr b="1" sz="57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5700"/>
                        <a:t>Cause</a:t>
                      </a:r>
                      <a:endParaRPr b="1" sz="57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5700"/>
                        <a:t>Consequence</a:t>
                      </a:r>
                      <a:endParaRPr b="1" sz="57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5700"/>
                        <a:t>Action</a:t>
                      </a:r>
                      <a:endParaRPr b="1" sz="57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431900">
                <a:tc>
                  <a:txBody>
                    <a:bodyPr/>
                    <a:lstStyle/>
                    <a:p>
                      <a:pPr indent="0" lvl="0" marL="0" rtl="0" algn="l">
                        <a:lnSpc>
                          <a:spcPct val="115000"/>
                        </a:lnSpc>
                        <a:spcBef>
                          <a:spcPts val="0"/>
                        </a:spcBef>
                        <a:spcAft>
                          <a:spcPts val="0"/>
                        </a:spcAft>
                        <a:buNone/>
                      </a:pPr>
                      <a:r>
                        <a:rPr lang="en" sz="4500"/>
                        <a:t>No</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No flow through screw</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Operator runs extruder without adding pellets to hopper; pellets clump together because of lack of heating</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Galling may occur in which the metal screw and the metal barrel come into contact, causing damage to both. Pellet clumping may force the screw to become uncentered in which contact between the screw and barrel wall may occur too.</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User manual outlines proper operational protocol; shear plate will break if pressure is too high, stopping screw from turning; operator shuts down machine via emergency stop button.</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485700">
                <a:tc>
                  <a:txBody>
                    <a:bodyPr/>
                    <a:lstStyle/>
                    <a:p>
                      <a:pPr indent="0" lvl="0" marL="0" rtl="0" algn="l">
                        <a:lnSpc>
                          <a:spcPct val="115000"/>
                        </a:lnSpc>
                        <a:spcBef>
                          <a:spcPts val="0"/>
                        </a:spcBef>
                        <a:spcAft>
                          <a:spcPts val="0"/>
                        </a:spcAft>
                        <a:buNone/>
                      </a:pPr>
                      <a:r>
                        <a:rPr lang="en" sz="4500"/>
                        <a:t>Other Than</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Other than PET pellets</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Foreign objects are accidentally dropped into hopper, which can damage the machinery and disrupt the process; Foreign objects like hair, clothing, or fingers get caught in the rotating screw.</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Foreign materials can damage the screw and inner walls of the barrel. They can also affect the material properties and usability of the filament (product). They can prevent the flow in the screw, resulting in pressure build up in the screw and no product being extruded. Extreme damage and injuries can occur to the operator or whoever the foreign objects belong to, due to the power of the rotating machinery</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Visual inspection of feed into the hopper, monitoring pressure and temperature sensors, metal detection of final product; operators or others on standby shut down the machine via emergency stop button and disconnect the power from the wall; user manual outlining safe attire and operation protocol.</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120850">
                <a:tc>
                  <a:txBody>
                    <a:bodyPr/>
                    <a:lstStyle/>
                    <a:p>
                      <a:pPr indent="0" lvl="0" marL="0" rtl="0" algn="l">
                        <a:lnSpc>
                          <a:spcPct val="115000"/>
                        </a:lnSpc>
                        <a:spcBef>
                          <a:spcPts val="0"/>
                        </a:spcBef>
                        <a:spcAft>
                          <a:spcPts val="0"/>
                        </a:spcAft>
                        <a:buNone/>
                      </a:pPr>
                      <a:r>
                        <a:rPr lang="en" sz="4500"/>
                        <a:t>More</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More heating around screw</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Heating unit not regulated; temperature PID set value is too high</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Shear plate will break if pressure is too high and the break will be audible, allowing the operator shuts down machine via emergency stop button</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PID controllers are programmed with a </a:t>
                      </a:r>
                      <a:r>
                        <a:rPr lang="en" sz="4500"/>
                        <a:t>maximum</a:t>
                      </a:r>
                      <a:r>
                        <a:rPr lang="en" sz="4500"/>
                        <a:t> set temperature of 270 C;  in case of malfunction, operator shuts down machine via emergency stop button;</a:t>
                      </a:r>
                      <a:r>
                        <a:rPr lang="en" sz="4500">
                          <a:solidFill>
                            <a:schemeClr val="dk1"/>
                          </a:solidFill>
                        </a:rPr>
                        <a:t> fiberglass insulation wrapped around barrel.</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395950">
                <a:tc>
                  <a:txBody>
                    <a:bodyPr/>
                    <a:lstStyle/>
                    <a:p>
                      <a:pPr indent="0" lvl="0" marL="0" rtl="0" algn="l">
                        <a:lnSpc>
                          <a:spcPct val="115000"/>
                        </a:lnSpc>
                        <a:spcBef>
                          <a:spcPts val="0"/>
                        </a:spcBef>
                        <a:spcAft>
                          <a:spcPts val="0"/>
                        </a:spcAft>
                        <a:buNone/>
                      </a:pPr>
                      <a:r>
                        <a:rPr lang="en" sz="4500"/>
                        <a:t>As Well As</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As well as exposed electrical components</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Housing that protects electrical components are damaged</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Operators risk electrocution. Damage can occur to the electric components, potentially damaging the extruder system as a whole</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Visual inspection of the external extruder housing, visual inspection of external sensors for proper measurements.</a:t>
                      </a:r>
                      <a:endParaRPr sz="4500"/>
                    </a:p>
                  </a:txBody>
                  <a:tcPr marT="108375" marB="108375" marR="147725" marL="1477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27" name="Google Shape;127;p18"/>
          <p:cNvSpPr txBox="1"/>
          <p:nvPr/>
        </p:nvSpPr>
        <p:spPr>
          <a:xfrm>
            <a:off x="870660" y="4674560"/>
            <a:ext cx="4766100" cy="9773100"/>
          </a:xfrm>
          <a:prstGeom prst="rect">
            <a:avLst/>
          </a:prstGeom>
          <a:noFill/>
          <a:ln cap="flat" cmpd="sng" w="9525">
            <a:solidFill>
              <a:srgbClr val="000000"/>
            </a:solidFill>
            <a:prstDash val="solid"/>
            <a:round/>
            <a:headEnd len="sm" w="sm" type="none"/>
            <a:tailEnd len="sm" w="sm" type="none"/>
          </a:ln>
        </p:spPr>
        <p:txBody>
          <a:bodyPr anchorCtr="0" anchor="t" bIns="479475" lIns="479475" spcFirstLastPara="1" rIns="479475" wrap="square" tIns="479475">
            <a:spAutoFit/>
          </a:bodyPr>
          <a:lstStyle/>
          <a:p>
            <a:pPr indent="0" lvl="0" marL="0" rtl="0" algn="ctr">
              <a:spcBef>
                <a:spcPts val="0"/>
              </a:spcBef>
              <a:spcAft>
                <a:spcPts val="0"/>
              </a:spcAft>
              <a:buNone/>
            </a:pPr>
            <a:r>
              <a:rPr lang="en" sz="5200"/>
              <a:t>Scan this QR code to view our full HAZOP on our website:</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t/>
            </a:r>
            <a:endParaRPr sz="5200"/>
          </a:p>
          <a:p>
            <a:pPr indent="0" lvl="0" marL="0" rtl="0" algn="l">
              <a:spcBef>
                <a:spcPts val="0"/>
              </a:spcBef>
              <a:spcAft>
                <a:spcPts val="0"/>
              </a:spcAft>
              <a:buNone/>
            </a:pPr>
            <a:r>
              <a:t/>
            </a:r>
            <a:endParaRPr sz="5200"/>
          </a:p>
        </p:txBody>
      </p:sp>
      <p:pic>
        <p:nvPicPr>
          <p:cNvPr id="128" name="Google Shape;128;p18"/>
          <p:cNvPicPr preferRelativeResize="0"/>
          <p:nvPr/>
        </p:nvPicPr>
        <p:blipFill>
          <a:blip r:embed="rId3">
            <a:alphaModFix/>
          </a:blip>
          <a:stretch>
            <a:fillRect/>
          </a:stretch>
        </p:blipFill>
        <p:spPr>
          <a:xfrm>
            <a:off x="1310600" y="9418460"/>
            <a:ext cx="3886200" cy="3810000"/>
          </a:xfrm>
          <a:prstGeom prst="rect">
            <a:avLst/>
          </a:prstGeom>
          <a:noFill/>
          <a:ln>
            <a:noFill/>
          </a:ln>
        </p:spPr>
      </p:pic>
      <p:pic>
        <p:nvPicPr>
          <p:cNvPr id="129" name="Google Shape;129;p18">
            <a:hlinkClick action="ppaction://hlinkshowjump?jump=firstslide"/>
          </p:cNvPr>
          <p:cNvPicPr preferRelativeResize="0"/>
          <p:nvPr/>
        </p:nvPicPr>
        <p:blipFill>
          <a:blip r:embed="rId4">
            <a:alphaModFix/>
          </a:blip>
          <a:stretch>
            <a:fillRect/>
          </a:stretch>
        </p:blipFill>
        <p:spPr>
          <a:xfrm>
            <a:off x="42080551" y="26805376"/>
            <a:ext cx="8516250" cy="183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33" name="Shape 133"/>
        <p:cNvGrpSpPr/>
        <p:nvPr/>
      </p:nvGrpSpPr>
      <p:grpSpPr>
        <a:xfrm>
          <a:off x="0" y="0"/>
          <a:ext cx="0" cy="0"/>
          <a:chOff x="0" y="0"/>
          <a:chExt cx="0" cy="0"/>
        </a:xfrm>
      </p:grpSpPr>
      <p:graphicFrame>
        <p:nvGraphicFramePr>
          <p:cNvPr id="134" name="Google Shape;134;p19"/>
          <p:cNvGraphicFramePr/>
          <p:nvPr/>
        </p:nvGraphicFramePr>
        <p:xfrm>
          <a:off x="2891980" y="0"/>
          <a:ext cx="3000000" cy="3000000"/>
        </p:xfrm>
        <a:graphic>
          <a:graphicData uri="http://schemas.openxmlformats.org/drawingml/2006/table">
            <a:tbl>
              <a:tblPr>
                <a:noFill/>
                <a:tableStyleId>{CBBA93A0-C9F9-48BF-96EF-83A3B9C96A07}</a:tableStyleId>
              </a:tblPr>
              <a:tblGrid>
                <a:gridCol w="3295475"/>
                <a:gridCol w="8427725"/>
                <a:gridCol w="8486225"/>
                <a:gridCol w="1440025"/>
                <a:gridCol w="8972875"/>
                <a:gridCol w="1440025"/>
                <a:gridCol w="13318325"/>
                <a:gridCol w="1445775"/>
                <a:gridCol w="1487925"/>
              </a:tblGrid>
              <a:tr h="2375050">
                <a:tc>
                  <a:txBody>
                    <a:bodyPr/>
                    <a:lstStyle/>
                    <a:p>
                      <a:pPr indent="0" lvl="0" marL="0" rtl="0" algn="ctr">
                        <a:lnSpc>
                          <a:spcPct val="115000"/>
                        </a:lnSpc>
                        <a:spcBef>
                          <a:spcPts val="0"/>
                        </a:spcBef>
                        <a:spcAft>
                          <a:spcPts val="0"/>
                        </a:spcAft>
                        <a:buNone/>
                      </a:pPr>
                      <a:r>
                        <a:rPr b="1" lang="en" sz="4500"/>
                        <a:t>Process Step/Input</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C0C0C0"/>
                    </a:solidFill>
                  </a:tcPr>
                </a:tc>
                <a:tc>
                  <a:txBody>
                    <a:bodyPr/>
                    <a:lstStyle/>
                    <a:p>
                      <a:pPr indent="0" lvl="0" marL="0" rtl="0" algn="ctr">
                        <a:lnSpc>
                          <a:spcPct val="115000"/>
                        </a:lnSpc>
                        <a:spcBef>
                          <a:spcPts val="0"/>
                        </a:spcBef>
                        <a:spcAft>
                          <a:spcPts val="0"/>
                        </a:spcAft>
                        <a:buNone/>
                      </a:pPr>
                      <a:r>
                        <a:rPr b="1" lang="en" sz="4500"/>
                        <a:t>Potential Failure Mode</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C0C0C0"/>
                    </a:solidFill>
                  </a:tcPr>
                </a:tc>
                <a:tc>
                  <a:txBody>
                    <a:bodyPr/>
                    <a:lstStyle/>
                    <a:p>
                      <a:pPr indent="0" lvl="0" marL="0" rtl="0" algn="ctr">
                        <a:lnSpc>
                          <a:spcPct val="115000"/>
                        </a:lnSpc>
                        <a:spcBef>
                          <a:spcPts val="0"/>
                        </a:spcBef>
                        <a:spcAft>
                          <a:spcPts val="0"/>
                        </a:spcAft>
                        <a:buNone/>
                      </a:pPr>
                      <a:r>
                        <a:rPr b="1" lang="en" sz="4500"/>
                        <a:t>Potential Failure Effects</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C0C0C0"/>
                    </a:solidFill>
                  </a:tcPr>
                </a:tc>
                <a:tc>
                  <a:txBody>
                    <a:bodyPr/>
                    <a:lstStyle/>
                    <a:p>
                      <a:pPr indent="0" lvl="0" marL="0" rtl="0" algn="ctr">
                        <a:lnSpc>
                          <a:spcPct val="115000"/>
                        </a:lnSpc>
                        <a:spcBef>
                          <a:spcPts val="0"/>
                        </a:spcBef>
                        <a:spcAft>
                          <a:spcPts val="0"/>
                        </a:spcAft>
                        <a:buNone/>
                      </a:pPr>
                      <a:r>
                        <a:rPr b="1" lang="en" sz="4500"/>
                        <a:t>SEV</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b="1" lang="en" sz="4500"/>
                        <a:t>Potential Causes</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C0C0C0"/>
                    </a:solidFill>
                  </a:tcPr>
                </a:tc>
                <a:tc>
                  <a:txBody>
                    <a:bodyPr/>
                    <a:lstStyle/>
                    <a:p>
                      <a:pPr indent="0" lvl="0" marL="0" rtl="0" algn="ctr">
                        <a:lnSpc>
                          <a:spcPct val="115000"/>
                        </a:lnSpc>
                        <a:spcBef>
                          <a:spcPts val="0"/>
                        </a:spcBef>
                        <a:spcAft>
                          <a:spcPts val="0"/>
                        </a:spcAft>
                        <a:buNone/>
                      </a:pPr>
                      <a:r>
                        <a:rPr b="1" lang="en" sz="4500"/>
                        <a:t>OCC</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b="1" lang="en" sz="4500"/>
                        <a:t>Current Controls</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C0C0C0"/>
                    </a:solidFill>
                  </a:tcPr>
                </a:tc>
                <a:tc>
                  <a:txBody>
                    <a:bodyPr/>
                    <a:lstStyle/>
                    <a:p>
                      <a:pPr indent="0" lvl="0" marL="0" rtl="0" algn="ctr">
                        <a:lnSpc>
                          <a:spcPct val="115000"/>
                        </a:lnSpc>
                        <a:spcBef>
                          <a:spcPts val="0"/>
                        </a:spcBef>
                        <a:spcAft>
                          <a:spcPts val="0"/>
                        </a:spcAft>
                        <a:buNone/>
                      </a:pPr>
                      <a:r>
                        <a:rPr b="1" lang="en" sz="4500"/>
                        <a:t>DET</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00FFFF"/>
                    </a:solidFill>
                  </a:tcPr>
                </a:tc>
                <a:tc>
                  <a:txBody>
                    <a:bodyPr/>
                    <a:lstStyle/>
                    <a:p>
                      <a:pPr indent="0" lvl="0" marL="0" rtl="0" algn="ctr">
                        <a:lnSpc>
                          <a:spcPct val="115000"/>
                        </a:lnSpc>
                        <a:spcBef>
                          <a:spcPts val="0"/>
                        </a:spcBef>
                        <a:spcAft>
                          <a:spcPts val="0"/>
                        </a:spcAft>
                        <a:buNone/>
                      </a:pPr>
                      <a:r>
                        <a:rPr b="1" lang="en" sz="4500"/>
                        <a:t>RPN</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C0C0C0"/>
                    </a:solidFill>
                  </a:tcPr>
                </a:tc>
              </a:tr>
              <a:tr h="3091325">
                <a:tc>
                  <a:txBody>
                    <a:bodyPr/>
                    <a:lstStyle/>
                    <a:p>
                      <a:pPr indent="0" lvl="0" marL="0" rtl="0" algn="ctr">
                        <a:lnSpc>
                          <a:spcPct val="115000"/>
                        </a:lnSpc>
                        <a:spcBef>
                          <a:spcPts val="0"/>
                        </a:spcBef>
                        <a:spcAft>
                          <a:spcPts val="0"/>
                        </a:spcAft>
                        <a:buNone/>
                      </a:pPr>
                      <a:r>
                        <a:rPr b="1" lang="en" sz="4500"/>
                        <a:t>Making regrind</a:t>
                      </a:r>
                      <a:endParaRPr b="1" sz="4500"/>
                    </a:p>
                  </a:txBody>
                  <a:tcPr marT="520100" marB="520100" marR="147725" marL="1477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Non PET bottles are mixed into the bottle source</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Filament has inconsistent chemical and material properties</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4</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Improper sorting of bottles</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3</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Check for #1 code on or near the bottom of the bottles to verify that they are made of PET.</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7</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84</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091325">
                <a:tc>
                  <a:txBody>
                    <a:bodyPr/>
                    <a:lstStyle/>
                    <a:p>
                      <a:pPr indent="0" lvl="0" marL="0" rtl="0" algn="ctr">
                        <a:lnSpc>
                          <a:spcPct val="115000"/>
                        </a:lnSpc>
                        <a:spcBef>
                          <a:spcPts val="0"/>
                        </a:spcBef>
                        <a:spcAft>
                          <a:spcPts val="0"/>
                        </a:spcAft>
                        <a:buNone/>
                      </a:pPr>
                      <a:r>
                        <a:rPr b="1" lang="en" sz="4500"/>
                        <a:t>Barrel Pressure</a:t>
                      </a:r>
                      <a:endParaRPr b="1" sz="4500"/>
                    </a:p>
                  </a:txBody>
                  <a:tcPr marT="520100" marB="520100" marR="147725" marL="1477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Pressure inside the barrel exceeds the barrel's allowable pressure.</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Filament can not be produced because no flow will continue through the barrel</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9</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Pellets do not melt and clog the barrel, resulting in backflow and a </a:t>
                      </a:r>
                      <a:r>
                        <a:rPr lang="en" sz="4500"/>
                        <a:t>buildup</a:t>
                      </a:r>
                      <a:r>
                        <a:rPr lang="en" sz="4500"/>
                        <a:t> of pressure</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2</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A shear plate is located on the output shaft, so that if the screw begins to move backwards the shear plate will break.</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7</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126</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091325">
                <a:tc>
                  <a:txBody>
                    <a:bodyPr/>
                    <a:lstStyle/>
                    <a:p>
                      <a:pPr indent="0" lvl="0" marL="0" rtl="0" algn="ctr">
                        <a:lnSpc>
                          <a:spcPct val="115000"/>
                        </a:lnSpc>
                        <a:spcBef>
                          <a:spcPts val="0"/>
                        </a:spcBef>
                        <a:spcAft>
                          <a:spcPts val="0"/>
                        </a:spcAft>
                        <a:buNone/>
                      </a:pPr>
                      <a:r>
                        <a:rPr b="1" lang="en" sz="4500"/>
                        <a:t>Heating</a:t>
                      </a:r>
                      <a:endParaRPr b="1" sz="4500"/>
                    </a:p>
                  </a:txBody>
                  <a:tcPr marT="520100" marB="520100" marR="147725" marL="1477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Heating temperatures are far above the specified temperatures.</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Filament being produced has a low viscosity, changing the strength properties.</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7</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Temperature PID controllers malfunction or are not tuned correctly.</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2</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Final filament temperature is monitored by a temperature sensor</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4</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56</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418675">
                <a:tc>
                  <a:txBody>
                    <a:bodyPr/>
                    <a:lstStyle/>
                    <a:p>
                      <a:pPr indent="0" lvl="0" marL="0" rtl="0" algn="ctr">
                        <a:lnSpc>
                          <a:spcPct val="115000"/>
                        </a:lnSpc>
                        <a:spcBef>
                          <a:spcPts val="0"/>
                        </a:spcBef>
                        <a:spcAft>
                          <a:spcPts val="0"/>
                        </a:spcAft>
                        <a:buNone/>
                      </a:pPr>
                      <a:r>
                        <a:rPr b="1" lang="en" sz="4500"/>
                        <a:t>Electronic Wiring</a:t>
                      </a:r>
                      <a:endParaRPr b="1" sz="4500"/>
                    </a:p>
                  </a:txBody>
                  <a:tcPr marT="520100" marB="520100" marR="147725" marL="1477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Wiring is not done correctly.</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Entire machine could be damaged</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10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Improper wiring from manufacturers</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2</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Operators check the wiring of each individual component of the extruder.</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3</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60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523925">
                <a:tc>
                  <a:txBody>
                    <a:bodyPr/>
                    <a:lstStyle/>
                    <a:p>
                      <a:pPr indent="0" lvl="0" marL="0" rtl="0" algn="ctr">
                        <a:lnSpc>
                          <a:spcPct val="115000"/>
                        </a:lnSpc>
                        <a:spcBef>
                          <a:spcPts val="0"/>
                        </a:spcBef>
                        <a:spcAft>
                          <a:spcPts val="0"/>
                        </a:spcAft>
                        <a:buNone/>
                      </a:pPr>
                      <a:r>
                        <a:rPr b="1" lang="en" sz="4500"/>
                        <a:t>Feeding Raw Materials</a:t>
                      </a:r>
                      <a:endParaRPr b="1" sz="4500"/>
                    </a:p>
                  </a:txBody>
                  <a:tcPr marT="520100" marB="520100" marR="147725" marL="1477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Objects other than PET pellets enter the hopper, with special concern for hair, clothing, and body parts getting caught in the machinery.</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Operators could be seriously injured or be fatally harmed if hair, clothing, or body parts are caught in the screw.</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10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Proper PPE is not worn by the operators and the hopper is not covered pellets are not being fed.</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4</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Hopper should be covered with a lid when pellets are not being added to the hopper.</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10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400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807625">
                <a:tc>
                  <a:txBody>
                    <a:bodyPr/>
                    <a:lstStyle/>
                    <a:p>
                      <a:pPr indent="0" lvl="0" marL="0" rtl="0" algn="ctr">
                        <a:lnSpc>
                          <a:spcPct val="115000"/>
                        </a:lnSpc>
                        <a:spcBef>
                          <a:spcPts val="0"/>
                        </a:spcBef>
                        <a:spcAft>
                          <a:spcPts val="0"/>
                        </a:spcAft>
                        <a:buNone/>
                      </a:pPr>
                      <a:r>
                        <a:rPr b="1" lang="en" sz="4500"/>
                        <a:t>Screw Stability</a:t>
                      </a:r>
                      <a:endParaRPr b="1" sz="4500"/>
                    </a:p>
                  </a:txBody>
                  <a:tcPr marT="520100" marB="520100" marR="147725" marL="14772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The screw wobbles or slants within the barrel.</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The inside of the barrel could be scraped, decreasing its pressure rating and potentially causing the barrel to rupture.</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10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Pellets are not fed to the running extruder, the screw is not securely attached to the coupler.</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2</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A bearing is placed on the end of the screw where it enters the flange to ensure stability</a:t>
                      </a:r>
                      <a:endParaRPr sz="4500"/>
                    </a:p>
                  </a:txBody>
                  <a:tcPr marT="520100" marB="520100" marR="147725" marL="1477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3</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60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807625">
                <a:tc>
                  <a:txBody>
                    <a:bodyPr/>
                    <a:lstStyle/>
                    <a:p>
                      <a:pPr indent="0" lvl="0" marL="0" rtl="0" algn="ctr">
                        <a:lnSpc>
                          <a:spcPct val="115000"/>
                        </a:lnSpc>
                        <a:spcBef>
                          <a:spcPts val="0"/>
                        </a:spcBef>
                        <a:spcAft>
                          <a:spcPts val="0"/>
                        </a:spcAft>
                        <a:buNone/>
                      </a:pPr>
                      <a:r>
                        <a:rPr b="1" lang="en" sz="4500"/>
                        <a:t>Fan</a:t>
                      </a:r>
                      <a:endParaRPr b="1"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Power to the fan is shuts off.</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Internal components of the extruder such as the barrel and electronics are overheated.</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8</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Wires short circuit or power plug is damaged, resulting in the fans to turn off.</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2</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0"/>
                        <a:t>Fiberglass insulation is placed around the barrel to trap and isolate the heat around the barrel and prevent the rest of the extruder from getting too hot.</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5</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4500"/>
                        <a:t>80</a:t>
                      </a:r>
                      <a:endParaRPr sz="4500"/>
                    </a:p>
                  </a:txBody>
                  <a:tcPr marT="520100" marB="520100" marR="147725" marL="1477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35" name="Google Shape;135;p19"/>
          <p:cNvSpPr/>
          <p:nvPr/>
        </p:nvSpPr>
        <p:spPr>
          <a:xfrm>
            <a:off x="2892025" y="6096000"/>
            <a:ext cx="48314400" cy="3555900"/>
          </a:xfrm>
          <a:prstGeom prst="frame">
            <a:avLst>
              <a:gd fmla="val 4286"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136" name="Google Shape;136;p19"/>
          <p:cNvSpPr/>
          <p:nvPr/>
        </p:nvSpPr>
        <p:spPr>
          <a:xfrm>
            <a:off x="2891975" y="15526625"/>
            <a:ext cx="48314400" cy="4993200"/>
          </a:xfrm>
          <a:prstGeom prst="frame">
            <a:avLst>
              <a:gd fmla="val 4286"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pic>
        <p:nvPicPr>
          <p:cNvPr id="137" name="Google Shape;137;p19">
            <a:hlinkClick action="ppaction://hlinkshowjump?jump=firstslide"/>
          </p:cNvPr>
          <p:cNvPicPr preferRelativeResize="0"/>
          <p:nvPr/>
        </p:nvPicPr>
        <p:blipFill>
          <a:blip r:embed="rId3">
            <a:alphaModFix/>
          </a:blip>
          <a:stretch>
            <a:fillRect/>
          </a:stretch>
        </p:blipFill>
        <p:spPr>
          <a:xfrm>
            <a:off x="0" y="27955601"/>
            <a:ext cx="4267197" cy="92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41" name="Shape 141"/>
        <p:cNvGrpSpPr/>
        <p:nvPr/>
      </p:nvGrpSpPr>
      <p:grpSpPr>
        <a:xfrm>
          <a:off x="0" y="0"/>
          <a:ext cx="0" cy="0"/>
          <a:chOff x="0" y="0"/>
          <a:chExt cx="0" cy="0"/>
        </a:xfrm>
      </p:grpSpPr>
      <p:sp>
        <p:nvSpPr>
          <p:cNvPr id="142" name="Google Shape;142;p20"/>
          <p:cNvSpPr txBox="1"/>
          <p:nvPr/>
        </p:nvSpPr>
        <p:spPr>
          <a:xfrm>
            <a:off x="3799055" y="3463575"/>
            <a:ext cx="21407100" cy="22614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8400">
                <a:latin typeface="Times New Roman"/>
                <a:ea typeface="Times New Roman"/>
                <a:cs typeface="Times New Roman"/>
                <a:sym typeface="Times New Roman"/>
              </a:rPr>
              <a:t>Table. Total Capital Investment Breakdown</a:t>
            </a:r>
            <a:endParaRPr b="1" i="1" sz="8400">
              <a:latin typeface="Times New Roman"/>
              <a:ea typeface="Times New Roman"/>
              <a:cs typeface="Times New Roman"/>
              <a:sym typeface="Times New Roman"/>
            </a:endParaRPr>
          </a:p>
        </p:txBody>
      </p:sp>
      <p:pic>
        <p:nvPicPr>
          <p:cNvPr id="143" name="Google Shape;143;p20">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graphicFrame>
        <p:nvGraphicFramePr>
          <p:cNvPr id="144" name="Google Shape;144;p20"/>
          <p:cNvGraphicFramePr/>
          <p:nvPr/>
        </p:nvGraphicFramePr>
        <p:xfrm>
          <a:off x="4187650" y="5369375"/>
          <a:ext cx="3000000" cy="3000000"/>
        </p:xfrm>
        <a:graphic>
          <a:graphicData uri="http://schemas.openxmlformats.org/drawingml/2006/table">
            <a:tbl>
              <a:tblPr>
                <a:noFill/>
                <a:tableStyleId>{CBBA93A0-C9F9-48BF-96EF-83A3B9C96A07}</a:tableStyleId>
              </a:tblPr>
              <a:tblGrid>
                <a:gridCol w="21018500"/>
                <a:gridCol w="21018500"/>
              </a:tblGrid>
              <a:tr h="1033700">
                <a:tc>
                  <a:txBody>
                    <a:bodyPr/>
                    <a:lstStyle/>
                    <a:p>
                      <a:pPr indent="0" lvl="0" marL="0" rtl="0" algn="ctr">
                        <a:lnSpc>
                          <a:spcPct val="115000"/>
                        </a:lnSpc>
                        <a:spcBef>
                          <a:spcPts val="0"/>
                        </a:spcBef>
                        <a:spcAft>
                          <a:spcPts val="0"/>
                        </a:spcAft>
                        <a:buNone/>
                      </a:pPr>
                      <a:r>
                        <a:rPr b="1" lang="en" sz="7200">
                          <a:latin typeface="Times New Roman"/>
                          <a:ea typeface="Times New Roman"/>
                          <a:cs typeface="Times New Roman"/>
                          <a:sym typeface="Times New Roman"/>
                        </a:rPr>
                        <a:t>Equipment Type</a:t>
                      </a:r>
                      <a:endParaRPr b="1"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7200">
                          <a:latin typeface="Times New Roman"/>
                          <a:ea typeface="Times New Roman"/>
                          <a:cs typeface="Times New Roman"/>
                          <a:sym typeface="Times New Roman"/>
                        </a:rPr>
                        <a:t>Cost</a:t>
                      </a:r>
                      <a:endParaRPr b="1"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4435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Motor Train (Screw, Motor, Gear Box, etc.)</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$1,558.99</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4435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Electrical (VFD, Power Supplies, wires, etc.)</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$291.36</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4435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Heating/Cooling (Heaters, Fans, PID, etc.)</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$1,024.42</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411975">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Structure (Housing, Aluminium Extrusion, etc.)</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$1,082.31</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01325">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Machining (Taps, Lathe Turning, etc.)</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$1,084.86</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3370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3D Printing Material</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 $0</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33700">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Prototyping Risk</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200">
                          <a:latin typeface="Times New Roman"/>
                          <a:ea typeface="Times New Roman"/>
                          <a:cs typeface="Times New Roman"/>
                          <a:sym typeface="Times New Roman"/>
                        </a:rPr>
                        <a:t>$391.44</a:t>
                      </a:r>
                      <a:endParaRPr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33700">
                <a:tc>
                  <a:txBody>
                    <a:bodyPr/>
                    <a:lstStyle/>
                    <a:p>
                      <a:pPr indent="0" lvl="0" marL="0" rtl="0" algn="ctr">
                        <a:lnSpc>
                          <a:spcPct val="115000"/>
                        </a:lnSpc>
                        <a:spcBef>
                          <a:spcPts val="0"/>
                        </a:spcBef>
                        <a:spcAft>
                          <a:spcPts val="0"/>
                        </a:spcAft>
                        <a:buNone/>
                      </a:pPr>
                      <a:r>
                        <a:rPr b="1" lang="en" sz="7200">
                          <a:latin typeface="Times New Roman"/>
                          <a:ea typeface="Times New Roman"/>
                          <a:cs typeface="Times New Roman"/>
                          <a:sym typeface="Times New Roman"/>
                        </a:rPr>
                        <a:t>Total Capital Investment</a:t>
                      </a:r>
                      <a:endParaRPr b="1"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7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7200">
                          <a:latin typeface="Times New Roman"/>
                          <a:ea typeface="Times New Roman"/>
                          <a:cs typeface="Times New Roman"/>
                          <a:sym typeface="Times New Roman"/>
                        </a:rPr>
                        <a:t>$5,433.38</a:t>
                      </a:r>
                      <a:endParaRPr b="1" sz="72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48" name="Shape 148"/>
        <p:cNvGrpSpPr/>
        <p:nvPr/>
      </p:nvGrpSpPr>
      <p:grpSpPr>
        <a:xfrm>
          <a:off x="0" y="0"/>
          <a:ext cx="0" cy="0"/>
          <a:chOff x="0" y="0"/>
          <a:chExt cx="0" cy="0"/>
        </a:xfrm>
      </p:grpSpPr>
      <p:pic>
        <p:nvPicPr>
          <p:cNvPr id="149" name="Google Shape;149;p21">
            <a:hlinkClick action="ppaction://hlinkshowjump?jump=firstslide"/>
          </p:cNvPr>
          <p:cNvPicPr preferRelativeResize="0"/>
          <p:nvPr/>
        </p:nvPicPr>
        <p:blipFill>
          <a:blip r:embed="rId3">
            <a:alphaModFix/>
          </a:blip>
          <a:stretch>
            <a:fillRect/>
          </a:stretch>
        </p:blipFill>
        <p:spPr>
          <a:xfrm>
            <a:off x="42080551" y="26652976"/>
            <a:ext cx="8516250" cy="1837975"/>
          </a:xfrm>
          <a:prstGeom prst="rect">
            <a:avLst/>
          </a:prstGeom>
          <a:noFill/>
          <a:ln>
            <a:noFill/>
          </a:ln>
        </p:spPr>
      </p:pic>
      <p:graphicFrame>
        <p:nvGraphicFramePr>
          <p:cNvPr id="150" name="Google Shape;150;p21"/>
          <p:cNvGraphicFramePr/>
          <p:nvPr/>
        </p:nvGraphicFramePr>
        <p:xfrm>
          <a:off x="6144050" y="6234422"/>
          <a:ext cx="3000000" cy="3000000"/>
        </p:xfrm>
        <a:graphic>
          <a:graphicData uri="http://schemas.openxmlformats.org/drawingml/2006/table">
            <a:tbl>
              <a:tblPr>
                <a:noFill/>
                <a:tableStyleId>{CBBA93A0-C9F9-48BF-96EF-83A3B9C96A07}</a:tableStyleId>
              </a:tblPr>
              <a:tblGrid>
                <a:gridCol w="8746175"/>
                <a:gridCol w="8746175"/>
                <a:gridCol w="8746175"/>
                <a:gridCol w="8746175"/>
              </a:tblGrid>
              <a:tr h="3966975">
                <a:tc>
                  <a:txBody>
                    <a:bodyPr/>
                    <a:lstStyle/>
                    <a:p>
                      <a:pPr indent="0" lvl="0" marL="0" rtl="0" algn="ctr">
                        <a:lnSpc>
                          <a:spcPct val="110000"/>
                        </a:lnSpc>
                        <a:spcBef>
                          <a:spcPts val="0"/>
                        </a:spcBef>
                        <a:spcAft>
                          <a:spcPts val="0"/>
                        </a:spcAft>
                        <a:buNone/>
                      </a:pPr>
                      <a:r>
                        <a:rPr b="1" lang="en" sz="7200">
                          <a:latin typeface="Times New Roman"/>
                          <a:ea typeface="Times New Roman"/>
                          <a:cs typeface="Times New Roman"/>
                          <a:sym typeface="Times New Roman"/>
                        </a:rPr>
                        <a:t>Cost/Revenue Source</a:t>
                      </a:r>
                      <a:endParaRPr b="1"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7200">
                          <a:latin typeface="Times New Roman"/>
                          <a:ea typeface="Times New Roman"/>
                          <a:cs typeface="Times New Roman"/>
                          <a:sym typeface="Times New Roman"/>
                        </a:rPr>
                        <a:t>Value</a:t>
                      </a:r>
                      <a:endParaRPr b="1"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7200">
                          <a:latin typeface="Times New Roman"/>
                          <a:ea typeface="Times New Roman"/>
                          <a:cs typeface="Times New Roman"/>
                          <a:sym typeface="Times New Roman"/>
                        </a:rPr>
                        <a:t>Cost/Revenue Source</a:t>
                      </a:r>
                      <a:endParaRPr b="1"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7200">
                          <a:latin typeface="Times New Roman"/>
                          <a:ea typeface="Times New Roman"/>
                          <a:cs typeface="Times New Roman"/>
                          <a:sym typeface="Times New Roman"/>
                        </a:rPr>
                        <a:t>Value</a:t>
                      </a:r>
                      <a:endParaRPr b="1"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656875">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PETG Filament</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$31.50 / kg</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Storage Cost</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$268.00 / 6 months</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656875">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PETG Pellets</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$56.27 / 5 kg</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Electricity</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$0.1065 / kWh</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966975">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Labor</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$10.00 / hr / person</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Amazon Fulfillment</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$4.94 / kg</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656875">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Product Shipping</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$250.00 / 100 kg</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Amazon Referral</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7200">
                          <a:latin typeface="Times New Roman"/>
                          <a:ea typeface="Times New Roman"/>
                          <a:cs typeface="Times New Roman"/>
                          <a:sym typeface="Times New Roman"/>
                        </a:rPr>
                        <a:t>12% of revenue</a:t>
                      </a:r>
                      <a:endParaRPr sz="7200">
                        <a:latin typeface="Times New Roman"/>
                        <a:ea typeface="Times New Roman"/>
                        <a:cs typeface="Times New Roman"/>
                        <a:sym typeface="Times New Roman"/>
                      </a:endParaRPr>
                    </a:p>
                  </a:txBody>
                  <a:tcPr marT="16925" marB="16925" marR="30775" marL="307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51" name="Google Shape;151;p21"/>
          <p:cNvSpPr txBox="1"/>
          <p:nvPr/>
        </p:nvSpPr>
        <p:spPr>
          <a:xfrm>
            <a:off x="5636055" y="3973025"/>
            <a:ext cx="21407100" cy="22614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8400">
                <a:latin typeface="Times New Roman"/>
                <a:ea typeface="Times New Roman"/>
                <a:cs typeface="Times New Roman"/>
                <a:sym typeface="Times New Roman"/>
              </a:rPr>
              <a:t>Table 2. Key Costs and Revenue Breakdown</a:t>
            </a:r>
            <a:endParaRPr b="1" i="1" sz="8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