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51BE96-8FA3-445D-AC1F-791BBB35B6F0}">
  <a:tblStyle styleId="{9151BE96-8FA3-445D-AC1F-791BBB35B6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5989f5f54_0_0:notes"/>
          <p:cNvSpPr/>
          <p:nvPr>
            <p:ph idx="2" type="sldImg"/>
          </p:nvPr>
        </p:nvSpPr>
        <p:spPr>
          <a:xfrm>
            <a:off x="1143242"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5989f5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8700" cy="131367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496160" y="18138400"/>
            <a:ext cx="40898700" cy="5072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8700" cy="125664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496160" y="20174240"/>
            <a:ext cx="40898700" cy="8325300"/>
          </a:xfrm>
          <a:prstGeom prst="rect">
            <a:avLst/>
          </a:prstGeom>
        </p:spPr>
        <p:txBody>
          <a:bodyPr anchorCtr="0" anchor="t" bIns="479475" lIns="479475" spcFirstLastPara="1" rIns="479475" wrap="square" tIns="479475">
            <a:normAutofit/>
          </a:bodyPr>
          <a:lstStyle>
            <a:lvl1pPr indent="-825500" lvl="0" marL="457200" algn="ctr">
              <a:spcBef>
                <a:spcPts val="0"/>
              </a:spcBef>
              <a:spcAft>
                <a:spcPts val="0"/>
              </a:spcAft>
              <a:buSzPts val="9400"/>
              <a:buChar char="●"/>
              <a:defRPr/>
            </a:lvl1pPr>
            <a:lvl2pPr indent="-692150" lvl="1" marL="914400" algn="ctr">
              <a:spcBef>
                <a:spcPts val="0"/>
              </a:spcBef>
              <a:spcAft>
                <a:spcPts val="0"/>
              </a:spcAft>
              <a:buSzPts val="7300"/>
              <a:buChar char="○"/>
              <a:defRPr/>
            </a:lvl2pPr>
            <a:lvl3pPr indent="-692150" lvl="2" marL="1371600" algn="ctr">
              <a:spcBef>
                <a:spcPts val="0"/>
              </a:spcBef>
              <a:spcAft>
                <a:spcPts val="0"/>
              </a:spcAft>
              <a:buSzPts val="7300"/>
              <a:buChar char="■"/>
              <a:defRPr/>
            </a:lvl3pPr>
            <a:lvl4pPr indent="-692150" lvl="3" marL="1828800" algn="ctr">
              <a:spcBef>
                <a:spcPts val="0"/>
              </a:spcBef>
              <a:spcAft>
                <a:spcPts val="0"/>
              </a:spcAft>
              <a:buSzPts val="7300"/>
              <a:buChar char="●"/>
              <a:defRPr/>
            </a:lvl4pPr>
            <a:lvl5pPr indent="-692150" lvl="4" marL="2286000" algn="ctr">
              <a:spcBef>
                <a:spcPts val="0"/>
              </a:spcBef>
              <a:spcAft>
                <a:spcPts val="0"/>
              </a:spcAft>
              <a:buSzPts val="7300"/>
              <a:buChar char="○"/>
              <a:defRPr/>
            </a:lvl5pPr>
            <a:lvl6pPr indent="-692150" lvl="5" marL="2743200" algn="ctr">
              <a:spcBef>
                <a:spcPts val="0"/>
              </a:spcBef>
              <a:spcAft>
                <a:spcPts val="0"/>
              </a:spcAft>
              <a:buSzPts val="7300"/>
              <a:buChar char="■"/>
              <a:defRPr/>
            </a:lvl6pPr>
            <a:lvl7pPr indent="-692150" lvl="6" marL="3200400" algn="ctr">
              <a:spcBef>
                <a:spcPts val="0"/>
              </a:spcBef>
              <a:spcAft>
                <a:spcPts val="0"/>
              </a:spcAft>
              <a:buSzPts val="7300"/>
              <a:buChar char="●"/>
              <a:defRPr/>
            </a:lvl7pPr>
            <a:lvl8pPr indent="-692150" lvl="7" marL="3657600" algn="ctr">
              <a:spcBef>
                <a:spcPts val="0"/>
              </a:spcBef>
              <a:spcAft>
                <a:spcPts val="0"/>
              </a:spcAft>
              <a:buSzPts val="7300"/>
              <a:buChar char="○"/>
              <a:defRPr/>
            </a:lvl8pPr>
            <a:lvl9pPr indent="-692150" lvl="8" marL="4114800" algn="ctr">
              <a:spcBef>
                <a:spcPts val="0"/>
              </a:spcBef>
              <a:spcAft>
                <a:spcPts val="0"/>
              </a:spcAft>
              <a:buSzPts val="73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8700" cy="5387700"/>
          </a:xfrm>
          <a:prstGeom prst="rect">
            <a:avLst/>
          </a:prstGeom>
        </p:spPr>
        <p:txBody>
          <a:bodyPr anchorCtr="0" anchor="ctr" bIns="479475" lIns="479475" spcFirstLastPara="1" rIns="479475" wrap="square" tIns="479475">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496160" y="7375840"/>
            <a:ext cx="40898700" cy="21865200"/>
          </a:xfrm>
          <a:prstGeom prst="rect">
            <a:avLst/>
          </a:prstGeom>
        </p:spPr>
        <p:txBody>
          <a:bodyPr anchorCtr="0" anchor="t"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300"/>
          </a:xfrm>
          <a:prstGeom prst="rect">
            <a:avLst/>
          </a:prstGeom>
        </p:spPr>
        <p:txBody>
          <a:bodyPr anchorCtr="0" anchor="b" bIns="479475" lIns="479475" spcFirstLastPara="1" rIns="479475" wrap="square" tIns="479475">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79475" lIns="479475" spcFirstLastPara="1" rIns="479475" wrap="square" tIns="47947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300"/>
          </a:xfrm>
          <a:prstGeom prst="rect">
            <a:avLst/>
          </a:prstGeom>
        </p:spPr>
        <p:txBody>
          <a:bodyPr anchorCtr="0" anchor="ctr" bIns="479475" lIns="479475" spcFirstLastPara="1" rIns="479475" wrap="square" tIns="479475">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79475" lIns="479475" spcFirstLastPara="1" rIns="479475" wrap="square" tIns="479475">
            <a:normAutofit/>
          </a:bodyPr>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400"/>
          </a:xfrm>
          <a:prstGeom prst="rect">
            <a:avLst/>
          </a:prstGeom>
          <a:noFill/>
          <a:ln>
            <a:noFill/>
          </a:ln>
        </p:spPr>
        <p:txBody>
          <a:bodyPr anchorCtr="0" anchor="t" bIns="479475" lIns="479475" spcFirstLastPara="1" rIns="479475" wrap="square" tIns="479475">
            <a:normAutofit/>
          </a:bodyPr>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496160" y="7375840"/>
            <a:ext cx="40898700" cy="21865200"/>
          </a:xfrm>
          <a:prstGeom prst="rect">
            <a:avLst/>
          </a:prstGeom>
          <a:noFill/>
          <a:ln>
            <a:noFill/>
          </a:ln>
        </p:spPr>
        <p:txBody>
          <a:bodyPr anchorCtr="0" anchor="t" bIns="479475" lIns="479475" spcFirstLastPara="1" rIns="479475" wrap="square" tIns="479475">
            <a:normAutofit/>
          </a:bodyPr>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0"/>
              </a:spcBef>
              <a:spcAft>
                <a:spcPts val="0"/>
              </a:spcAft>
              <a:buClr>
                <a:schemeClr val="dk2"/>
              </a:buClr>
              <a:buSzPts val="7300"/>
              <a:buChar char="○"/>
              <a:defRPr sz="7300">
                <a:solidFill>
                  <a:schemeClr val="dk2"/>
                </a:solidFill>
              </a:defRPr>
            </a:lvl2pPr>
            <a:lvl3pPr indent="-692150" lvl="2" marL="1371600">
              <a:lnSpc>
                <a:spcPct val="115000"/>
              </a:lnSpc>
              <a:spcBef>
                <a:spcPts val="0"/>
              </a:spcBef>
              <a:spcAft>
                <a:spcPts val="0"/>
              </a:spcAft>
              <a:buClr>
                <a:schemeClr val="dk2"/>
              </a:buClr>
              <a:buSzPts val="7300"/>
              <a:buChar char="■"/>
              <a:defRPr sz="7300">
                <a:solidFill>
                  <a:schemeClr val="dk2"/>
                </a:solidFill>
              </a:defRPr>
            </a:lvl3pPr>
            <a:lvl4pPr indent="-692150" lvl="3" marL="1828800">
              <a:lnSpc>
                <a:spcPct val="115000"/>
              </a:lnSpc>
              <a:spcBef>
                <a:spcPts val="0"/>
              </a:spcBef>
              <a:spcAft>
                <a:spcPts val="0"/>
              </a:spcAft>
              <a:buClr>
                <a:schemeClr val="dk2"/>
              </a:buClr>
              <a:buSzPts val="7300"/>
              <a:buChar char="●"/>
              <a:defRPr sz="7300">
                <a:solidFill>
                  <a:schemeClr val="dk2"/>
                </a:solidFill>
              </a:defRPr>
            </a:lvl4pPr>
            <a:lvl5pPr indent="-692150" lvl="4" marL="2286000">
              <a:lnSpc>
                <a:spcPct val="115000"/>
              </a:lnSpc>
              <a:spcBef>
                <a:spcPts val="0"/>
              </a:spcBef>
              <a:spcAft>
                <a:spcPts val="0"/>
              </a:spcAft>
              <a:buClr>
                <a:schemeClr val="dk2"/>
              </a:buClr>
              <a:buSzPts val="7300"/>
              <a:buChar char="○"/>
              <a:defRPr sz="7300">
                <a:solidFill>
                  <a:schemeClr val="dk2"/>
                </a:solidFill>
              </a:defRPr>
            </a:lvl5pPr>
            <a:lvl6pPr indent="-692150" lvl="5" marL="2743200">
              <a:lnSpc>
                <a:spcPct val="115000"/>
              </a:lnSpc>
              <a:spcBef>
                <a:spcPts val="0"/>
              </a:spcBef>
              <a:spcAft>
                <a:spcPts val="0"/>
              </a:spcAft>
              <a:buClr>
                <a:schemeClr val="dk2"/>
              </a:buClr>
              <a:buSzPts val="7300"/>
              <a:buChar char="■"/>
              <a:defRPr sz="7300">
                <a:solidFill>
                  <a:schemeClr val="dk2"/>
                </a:solidFill>
              </a:defRPr>
            </a:lvl6pPr>
            <a:lvl7pPr indent="-692150" lvl="6" marL="3200400">
              <a:lnSpc>
                <a:spcPct val="115000"/>
              </a:lnSpc>
              <a:spcBef>
                <a:spcPts val="0"/>
              </a:spcBef>
              <a:spcAft>
                <a:spcPts val="0"/>
              </a:spcAft>
              <a:buClr>
                <a:schemeClr val="dk2"/>
              </a:buClr>
              <a:buSzPts val="7300"/>
              <a:buChar char="●"/>
              <a:defRPr sz="7300">
                <a:solidFill>
                  <a:schemeClr val="dk2"/>
                </a:solidFill>
              </a:defRPr>
            </a:lvl7pPr>
            <a:lvl8pPr indent="-692150" lvl="7" marL="3657600">
              <a:lnSpc>
                <a:spcPct val="115000"/>
              </a:lnSpc>
              <a:spcBef>
                <a:spcPts val="0"/>
              </a:spcBef>
              <a:spcAft>
                <a:spcPts val="0"/>
              </a:spcAft>
              <a:buClr>
                <a:schemeClr val="dk2"/>
              </a:buClr>
              <a:buSzPts val="7300"/>
              <a:buChar char="○"/>
              <a:defRPr sz="7300">
                <a:solidFill>
                  <a:schemeClr val="dk2"/>
                </a:solidFill>
              </a:defRPr>
            </a:lvl8pPr>
            <a:lvl9pPr indent="-692150" lvl="8" marL="4114800">
              <a:lnSpc>
                <a:spcPct val="115000"/>
              </a:lnSpc>
              <a:spcBef>
                <a:spcPts val="0"/>
              </a:spcBef>
              <a:spcAft>
                <a:spcPts val="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53" name="Shape 53"/>
        <p:cNvGrpSpPr/>
        <p:nvPr/>
      </p:nvGrpSpPr>
      <p:grpSpPr>
        <a:xfrm>
          <a:off x="0" y="0"/>
          <a:ext cx="0" cy="0"/>
          <a:chOff x="0" y="0"/>
          <a:chExt cx="0" cy="0"/>
        </a:xfrm>
      </p:grpSpPr>
      <p:sp>
        <p:nvSpPr>
          <p:cNvPr id="54" name="Google Shape;54;p13"/>
          <p:cNvSpPr/>
          <p:nvPr/>
        </p:nvSpPr>
        <p:spPr>
          <a:xfrm>
            <a:off x="0" y="0"/>
            <a:ext cx="43891200" cy="32775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55" name="Google Shape;55;p13"/>
          <p:cNvSpPr txBox="1"/>
          <p:nvPr/>
        </p:nvSpPr>
        <p:spPr>
          <a:xfrm>
            <a:off x="1750" y="4596725"/>
            <a:ext cx="14078100" cy="8209200"/>
          </a:xfrm>
          <a:prstGeom prst="rect">
            <a:avLst/>
          </a:prstGeom>
          <a:noFill/>
          <a:ln>
            <a:noFill/>
          </a:ln>
        </p:spPr>
        <p:txBody>
          <a:bodyPr anchorCtr="0" anchor="t" bIns="479475" lIns="479475" spcFirstLastPara="1" rIns="479475" wrap="square" tIns="479475">
            <a:spAutoFit/>
          </a:bodyPr>
          <a:lstStyle/>
          <a:p>
            <a:pPr indent="0" lvl="0" marL="0" rtl="0" algn="just">
              <a:lnSpc>
                <a:spcPct val="110000"/>
              </a:lnSpc>
              <a:spcBef>
                <a:spcPts val="0"/>
              </a:spcBef>
              <a:spcAft>
                <a:spcPts val="0"/>
              </a:spcAft>
              <a:buNone/>
            </a:pPr>
            <a:r>
              <a:rPr lang="en" sz="4200">
                <a:latin typeface="Times New Roman"/>
                <a:ea typeface="Times New Roman"/>
                <a:cs typeface="Times New Roman"/>
                <a:sym typeface="Times New Roman"/>
              </a:rPr>
              <a:t>As sustainability grows increasingly important in our world, the Little Engineers That Could set out to create a circular plastics economy on Vanderbilt campus. We designed, modeled, and assembled an extruder ourselves that is capable of turning polyethylene terephthalate (PET) bottles from students into 3D printing filament for makerspaces across campus.</a:t>
            </a:r>
            <a:endParaRPr sz="4200">
              <a:latin typeface="Times New Roman"/>
              <a:ea typeface="Times New Roman"/>
              <a:cs typeface="Times New Roman"/>
              <a:sym typeface="Times New Roman"/>
            </a:endParaRPr>
          </a:p>
          <a:p>
            <a:pPr indent="0" lvl="0" marL="0" rtl="0" algn="l">
              <a:spcBef>
                <a:spcPts val="0"/>
              </a:spcBef>
              <a:spcAft>
                <a:spcPts val="0"/>
              </a:spcAft>
              <a:buNone/>
            </a:pPr>
            <a:r>
              <a:t/>
            </a:r>
            <a:endParaRPr sz="4200">
              <a:latin typeface="Tahoma"/>
              <a:ea typeface="Tahoma"/>
              <a:cs typeface="Tahoma"/>
              <a:sym typeface="Tahoma"/>
            </a:endParaRPr>
          </a:p>
          <a:p>
            <a:pPr indent="0" lvl="0" marL="0" rtl="0" algn="l">
              <a:lnSpc>
                <a:spcPct val="100000"/>
              </a:lnSpc>
              <a:spcBef>
                <a:spcPts val="0"/>
              </a:spcBef>
              <a:spcAft>
                <a:spcPts val="0"/>
              </a:spcAft>
              <a:buNone/>
            </a:pPr>
            <a:r>
              <a:t/>
            </a:r>
            <a:endParaRPr b="1" sz="63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5800"/>
              <a:buFont typeface="Arial"/>
              <a:buNone/>
            </a:pPr>
            <a:r>
              <a:t/>
            </a:r>
            <a:endParaRPr sz="4200">
              <a:solidFill>
                <a:schemeClr val="dk1"/>
              </a:solidFill>
              <a:latin typeface="Tahoma"/>
              <a:ea typeface="Tahoma"/>
              <a:cs typeface="Tahoma"/>
              <a:sym typeface="Tahoma"/>
            </a:endParaRPr>
          </a:p>
        </p:txBody>
      </p:sp>
      <p:sp>
        <p:nvSpPr>
          <p:cNvPr id="56" name="Google Shape;56;p13"/>
          <p:cNvSpPr txBox="1"/>
          <p:nvPr/>
        </p:nvSpPr>
        <p:spPr>
          <a:xfrm>
            <a:off x="2785425" y="-76950"/>
            <a:ext cx="38905500" cy="3431400"/>
          </a:xfrm>
          <a:prstGeom prst="rect">
            <a:avLst/>
          </a:prstGeom>
          <a:noFill/>
          <a:ln>
            <a:noFill/>
          </a:ln>
        </p:spPr>
        <p:txBody>
          <a:bodyPr anchorCtr="0" anchor="t" bIns="479475" lIns="479475" spcFirstLastPara="1" rIns="479475" wrap="square" tIns="479475">
            <a:spAutoFit/>
          </a:bodyPr>
          <a:lstStyle/>
          <a:p>
            <a:pPr indent="0" lvl="0" marL="0" rtl="0" algn="ctr">
              <a:lnSpc>
                <a:spcPct val="100000"/>
              </a:lnSpc>
              <a:spcBef>
                <a:spcPts val="0"/>
              </a:spcBef>
              <a:spcAft>
                <a:spcPts val="0"/>
              </a:spcAft>
              <a:buClr>
                <a:schemeClr val="dk1"/>
              </a:buClr>
              <a:buSzPts val="5800"/>
              <a:buFont typeface="Arial"/>
              <a:buNone/>
            </a:pPr>
            <a:r>
              <a:rPr b="1" lang="en" sz="10000">
                <a:solidFill>
                  <a:schemeClr val="lt1"/>
                </a:solidFill>
                <a:latin typeface="Times New Roman"/>
                <a:ea typeface="Times New Roman"/>
                <a:cs typeface="Times New Roman"/>
                <a:sym typeface="Times New Roman"/>
              </a:rPr>
              <a:t>Recycled Polyethylene Terephthalate Filament Extruder</a:t>
            </a:r>
            <a:endParaRPr sz="100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5800"/>
              <a:buFont typeface="Arial"/>
              <a:buNone/>
            </a:pPr>
            <a:r>
              <a:rPr lang="en" sz="6000">
                <a:solidFill>
                  <a:schemeClr val="lt1"/>
                </a:solidFill>
                <a:latin typeface="Times New Roman"/>
                <a:ea typeface="Times New Roman"/>
                <a:cs typeface="Times New Roman"/>
                <a:sym typeface="Times New Roman"/>
              </a:rPr>
              <a:t>ChBE 01: Melanie Marszal, Amy Pang, Blake Christiansen, Sam Leville	</a:t>
            </a:r>
            <a:r>
              <a:rPr lang="en" sz="6000">
                <a:solidFill>
                  <a:schemeClr val="lt1"/>
                </a:solidFill>
              </a:rPr>
              <a:t>	         </a:t>
            </a:r>
            <a:endParaRPr sz="6000">
              <a:solidFill>
                <a:schemeClr val="lt1"/>
              </a:solidFill>
            </a:endParaRPr>
          </a:p>
        </p:txBody>
      </p:sp>
      <p:sp>
        <p:nvSpPr>
          <p:cNvPr id="57" name="Google Shape;57;p13"/>
          <p:cNvSpPr txBox="1"/>
          <p:nvPr/>
        </p:nvSpPr>
        <p:spPr>
          <a:xfrm>
            <a:off x="15177613" y="4596713"/>
            <a:ext cx="14361300" cy="19525500"/>
          </a:xfrm>
          <a:prstGeom prst="rect">
            <a:avLst/>
          </a:prstGeom>
          <a:noFill/>
          <a:ln>
            <a:noFill/>
          </a:ln>
        </p:spPr>
        <p:txBody>
          <a:bodyPr anchorCtr="0" anchor="t" bIns="479475" lIns="479475" spcFirstLastPara="1" rIns="479475" wrap="square" tIns="479475">
            <a:spAutoFit/>
          </a:bodyPr>
          <a:lstStyle/>
          <a:p>
            <a:pPr indent="0" lvl="0" marL="0" rtl="0" algn="l">
              <a:lnSpc>
                <a:spcPct val="110000"/>
              </a:lnSpc>
              <a:spcBef>
                <a:spcPts val="0"/>
              </a:spcBef>
              <a:spcAft>
                <a:spcPts val="0"/>
              </a:spcAft>
              <a:buNone/>
            </a:pPr>
            <a:r>
              <a:rPr b="1" i="1" lang="en" sz="4400">
                <a:solidFill>
                  <a:schemeClr val="dk1"/>
                </a:solidFill>
                <a:latin typeface="Times New Roman"/>
                <a:ea typeface="Times New Roman"/>
                <a:cs typeface="Times New Roman"/>
                <a:sym typeface="Times New Roman"/>
              </a:rPr>
              <a:t>CAD</a:t>
            </a:r>
            <a:endParaRPr b="1" i="1"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solidFill>
                  <a:schemeClr val="dk1"/>
                </a:solidFill>
                <a:latin typeface="Times New Roman"/>
                <a:ea typeface="Times New Roman"/>
                <a:cs typeface="Times New Roman"/>
                <a:sym typeface="Times New Roman"/>
              </a:rPr>
              <a:t>Before assembling our extruder, we created a full 3D model of it using Fusion 360. All parts were original models, imported from McMaster-Carr, or imported from GrabCAD.</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b="1" i="1"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b="1" i="1" lang="en" sz="4400">
                <a:solidFill>
                  <a:schemeClr val="dk1"/>
                </a:solidFill>
                <a:latin typeface="Times New Roman"/>
                <a:ea typeface="Times New Roman"/>
                <a:cs typeface="Times New Roman"/>
                <a:sym typeface="Times New Roman"/>
              </a:rPr>
              <a:t>Assembly</a:t>
            </a:r>
            <a:endParaRPr b="1" i="1"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solidFill>
                  <a:schemeClr val="dk1"/>
                </a:solidFill>
                <a:latin typeface="Times New Roman"/>
                <a:ea typeface="Times New Roman"/>
                <a:cs typeface="Times New Roman"/>
                <a:sym typeface="Times New Roman"/>
              </a:rPr>
              <a:t>We obtained most of the parts for our extruder from McMaster-Carr and Amazon. We were able to 3D print smaller components. Specialty parts with custom measurements to our extruder were machined by us or machined by a machine shop. By physically building our own extruder, we were able to perfect our prototype through multiple iterations of design.</a:t>
            </a:r>
            <a:endParaRPr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b="1"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b="1"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b="1" sz="4400">
              <a:solidFill>
                <a:schemeClr val="dk1"/>
              </a:solidFill>
              <a:latin typeface="Times New Roman"/>
              <a:ea typeface="Times New Roman"/>
              <a:cs typeface="Times New Roman"/>
              <a:sym typeface="Times New Roman"/>
            </a:endParaRPr>
          </a:p>
        </p:txBody>
      </p:sp>
      <p:pic>
        <p:nvPicPr>
          <p:cNvPr id="58" name="Google Shape;58;p13">
            <a:hlinkClick/>
          </p:cNvPr>
          <p:cNvPicPr preferRelativeResize="0"/>
          <p:nvPr/>
        </p:nvPicPr>
        <p:blipFill rotWithShape="1">
          <a:blip r:embed="rId3">
            <a:alphaModFix/>
          </a:blip>
          <a:srcRect b="0" l="1117" r="0" t="0"/>
          <a:stretch/>
        </p:blipFill>
        <p:spPr>
          <a:xfrm>
            <a:off x="482050" y="11601739"/>
            <a:ext cx="12939900" cy="6627235"/>
          </a:xfrm>
          <a:prstGeom prst="rect">
            <a:avLst/>
          </a:prstGeom>
          <a:noFill/>
          <a:ln cap="flat" cmpd="sng" w="28575">
            <a:solidFill>
              <a:schemeClr val="dk1"/>
            </a:solidFill>
            <a:prstDash val="solid"/>
            <a:round/>
            <a:headEnd len="sm" w="sm" type="none"/>
            <a:tailEnd len="sm" w="sm" type="none"/>
          </a:ln>
        </p:spPr>
      </p:pic>
      <p:pic>
        <p:nvPicPr>
          <p:cNvPr id="59" name="Google Shape;59;p13"/>
          <p:cNvPicPr preferRelativeResize="0"/>
          <p:nvPr/>
        </p:nvPicPr>
        <p:blipFill rotWithShape="1">
          <a:blip r:embed="rId4">
            <a:alphaModFix/>
          </a:blip>
          <a:srcRect b="24994" l="17259" r="0" t="17587"/>
          <a:stretch/>
        </p:blipFill>
        <p:spPr>
          <a:xfrm>
            <a:off x="15666700" y="9029075"/>
            <a:ext cx="13332949" cy="4592250"/>
          </a:xfrm>
          <a:prstGeom prst="rect">
            <a:avLst/>
          </a:prstGeom>
          <a:noFill/>
          <a:ln>
            <a:noFill/>
          </a:ln>
        </p:spPr>
      </p:pic>
      <p:sp>
        <p:nvSpPr>
          <p:cNvPr id="60" name="Google Shape;60;p13"/>
          <p:cNvSpPr txBox="1"/>
          <p:nvPr/>
        </p:nvSpPr>
        <p:spPr>
          <a:xfrm>
            <a:off x="330890" y="17782170"/>
            <a:ext cx="129399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Figure 1. Process Flow Diagram</a:t>
            </a:r>
            <a:endParaRPr b="1" i="1" sz="4000">
              <a:latin typeface="Times New Roman"/>
              <a:ea typeface="Times New Roman"/>
              <a:cs typeface="Times New Roman"/>
              <a:sym typeface="Times New Roman"/>
            </a:endParaRPr>
          </a:p>
        </p:txBody>
      </p:sp>
      <p:pic>
        <p:nvPicPr>
          <p:cNvPr id="61" name="Google Shape;61;p13"/>
          <p:cNvPicPr preferRelativeResize="0"/>
          <p:nvPr/>
        </p:nvPicPr>
        <p:blipFill rotWithShape="1">
          <a:blip r:embed="rId5">
            <a:alphaModFix/>
          </a:blip>
          <a:srcRect b="0" l="0" r="68197" t="0"/>
          <a:stretch/>
        </p:blipFill>
        <p:spPr>
          <a:xfrm>
            <a:off x="1209725" y="400300"/>
            <a:ext cx="4077532" cy="2395625"/>
          </a:xfrm>
          <a:prstGeom prst="rect">
            <a:avLst/>
          </a:prstGeom>
          <a:noFill/>
          <a:ln>
            <a:noFill/>
          </a:ln>
        </p:spPr>
      </p:pic>
      <p:pic>
        <p:nvPicPr>
          <p:cNvPr id="62" name="Google Shape;62;p13"/>
          <p:cNvPicPr preferRelativeResize="0"/>
          <p:nvPr/>
        </p:nvPicPr>
        <p:blipFill>
          <a:blip r:embed="rId6">
            <a:alphaModFix/>
          </a:blip>
          <a:stretch>
            <a:fillRect/>
          </a:stretch>
        </p:blipFill>
        <p:spPr>
          <a:xfrm>
            <a:off x="39435225" y="440949"/>
            <a:ext cx="2489575" cy="2395625"/>
          </a:xfrm>
          <a:prstGeom prst="rect">
            <a:avLst/>
          </a:prstGeom>
          <a:noFill/>
          <a:ln cap="flat" cmpd="sng" w="28575">
            <a:solidFill>
              <a:srgbClr val="38761D"/>
            </a:solidFill>
            <a:prstDash val="solid"/>
            <a:round/>
            <a:headEnd len="sm" w="sm" type="none"/>
            <a:tailEnd len="sm" w="sm" type="none"/>
          </a:ln>
        </p:spPr>
      </p:pic>
      <p:sp>
        <p:nvSpPr>
          <p:cNvPr id="63" name="Google Shape;63;p13"/>
          <p:cNvSpPr/>
          <p:nvPr/>
        </p:nvSpPr>
        <p:spPr>
          <a:xfrm>
            <a:off x="285550" y="3658750"/>
            <a:ext cx="13332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Introduction &amp;</a:t>
            </a:r>
            <a:r>
              <a:rPr b="1" lang="en" sz="6800">
                <a:latin typeface="Times New Roman"/>
                <a:ea typeface="Times New Roman"/>
                <a:cs typeface="Times New Roman"/>
                <a:sym typeface="Times New Roman"/>
              </a:rPr>
              <a:t> Background</a:t>
            </a:r>
            <a:endParaRPr b="1" sz="6800">
              <a:latin typeface="Times New Roman"/>
              <a:ea typeface="Times New Roman"/>
              <a:cs typeface="Times New Roman"/>
              <a:sym typeface="Times New Roman"/>
            </a:endParaRPr>
          </a:p>
        </p:txBody>
      </p:sp>
      <p:sp>
        <p:nvSpPr>
          <p:cNvPr id="64" name="Google Shape;64;p13"/>
          <p:cNvSpPr/>
          <p:nvPr/>
        </p:nvSpPr>
        <p:spPr>
          <a:xfrm>
            <a:off x="241450" y="19375475"/>
            <a:ext cx="13332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Equipment &amp; Sizing</a:t>
            </a:r>
            <a:endParaRPr b="1" sz="6800">
              <a:latin typeface="Times New Roman"/>
              <a:ea typeface="Times New Roman"/>
              <a:cs typeface="Times New Roman"/>
              <a:sym typeface="Times New Roman"/>
            </a:endParaRPr>
          </a:p>
        </p:txBody>
      </p:sp>
      <p:sp>
        <p:nvSpPr>
          <p:cNvPr id="65" name="Google Shape;65;p13"/>
          <p:cNvSpPr/>
          <p:nvPr/>
        </p:nvSpPr>
        <p:spPr>
          <a:xfrm>
            <a:off x="15531900" y="3658750"/>
            <a:ext cx="13332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CAD &amp; Assembly</a:t>
            </a:r>
            <a:endParaRPr b="1" sz="6800">
              <a:latin typeface="Times New Roman"/>
              <a:ea typeface="Times New Roman"/>
              <a:cs typeface="Times New Roman"/>
              <a:sym typeface="Times New Roman"/>
            </a:endParaRPr>
          </a:p>
        </p:txBody>
      </p:sp>
      <p:sp>
        <p:nvSpPr>
          <p:cNvPr id="66" name="Google Shape;66;p13"/>
          <p:cNvSpPr txBox="1"/>
          <p:nvPr/>
        </p:nvSpPr>
        <p:spPr>
          <a:xfrm>
            <a:off x="15571725" y="22729375"/>
            <a:ext cx="13332900" cy="3841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400">
                <a:solidFill>
                  <a:schemeClr val="dk1"/>
                </a:solidFill>
                <a:latin typeface="Times New Roman"/>
                <a:ea typeface="Times New Roman"/>
                <a:cs typeface="Times New Roman"/>
                <a:sym typeface="Times New Roman"/>
              </a:rPr>
              <a:t>The regrind-making process and assembly of the extruder highlighted health and safety concerns. We conducted a Hazard and Operability Analysis (HAZOP) and a Failure Mode and Effects Analysis (FMEA). From these analyses, the greatest hazards are summarized as follows:</a:t>
            </a:r>
            <a:endParaRPr sz="4400">
              <a:latin typeface="Times New Roman"/>
              <a:ea typeface="Times New Roman"/>
              <a:cs typeface="Times New Roman"/>
              <a:sym typeface="Times New Roman"/>
            </a:endParaRPr>
          </a:p>
        </p:txBody>
      </p:sp>
      <p:sp>
        <p:nvSpPr>
          <p:cNvPr id="67" name="Google Shape;67;p13"/>
          <p:cNvSpPr/>
          <p:nvPr/>
        </p:nvSpPr>
        <p:spPr>
          <a:xfrm>
            <a:off x="30513350" y="23337925"/>
            <a:ext cx="12939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Conclusion &amp;  Recommendations</a:t>
            </a:r>
            <a:endParaRPr b="1" sz="6800">
              <a:latin typeface="Times New Roman"/>
              <a:ea typeface="Times New Roman"/>
              <a:cs typeface="Times New Roman"/>
              <a:sym typeface="Times New Roman"/>
            </a:endParaRPr>
          </a:p>
        </p:txBody>
      </p:sp>
      <p:sp>
        <p:nvSpPr>
          <p:cNvPr id="68" name="Google Shape;68;p13"/>
          <p:cNvSpPr/>
          <p:nvPr/>
        </p:nvSpPr>
        <p:spPr>
          <a:xfrm>
            <a:off x="30513350" y="29343013"/>
            <a:ext cx="12939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Acknowledgements</a:t>
            </a:r>
            <a:endParaRPr b="1" sz="6800">
              <a:latin typeface="Times New Roman"/>
              <a:ea typeface="Times New Roman"/>
              <a:cs typeface="Times New Roman"/>
              <a:sym typeface="Times New Roman"/>
            </a:endParaRPr>
          </a:p>
        </p:txBody>
      </p:sp>
      <p:sp>
        <p:nvSpPr>
          <p:cNvPr id="69" name="Google Shape;69;p13"/>
          <p:cNvSpPr/>
          <p:nvPr/>
        </p:nvSpPr>
        <p:spPr>
          <a:xfrm>
            <a:off x="15728400" y="21155075"/>
            <a:ext cx="13332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Safety</a:t>
            </a:r>
            <a:endParaRPr b="1" sz="6800">
              <a:latin typeface="Times New Roman"/>
              <a:ea typeface="Times New Roman"/>
              <a:cs typeface="Times New Roman"/>
              <a:sym typeface="Times New Roman"/>
            </a:endParaRPr>
          </a:p>
        </p:txBody>
      </p:sp>
      <p:sp>
        <p:nvSpPr>
          <p:cNvPr id="70" name="Google Shape;70;p13"/>
          <p:cNvSpPr/>
          <p:nvPr/>
        </p:nvSpPr>
        <p:spPr>
          <a:xfrm>
            <a:off x="241450" y="10036850"/>
            <a:ext cx="13332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Process Flow Diagram</a:t>
            </a:r>
            <a:endParaRPr b="1" sz="6800">
              <a:latin typeface="Times New Roman"/>
              <a:ea typeface="Times New Roman"/>
              <a:cs typeface="Times New Roman"/>
              <a:sym typeface="Times New Roman"/>
            </a:endParaRPr>
          </a:p>
        </p:txBody>
      </p:sp>
      <p:sp>
        <p:nvSpPr>
          <p:cNvPr id="71" name="Google Shape;71;p13"/>
          <p:cNvSpPr txBox="1"/>
          <p:nvPr/>
        </p:nvSpPr>
        <p:spPr>
          <a:xfrm>
            <a:off x="30390000" y="30638525"/>
            <a:ext cx="13332900" cy="23520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We would like to</a:t>
            </a:r>
            <a:r>
              <a:rPr lang="en" sz="4400">
                <a:latin typeface="Times New Roman"/>
                <a:ea typeface="Times New Roman"/>
                <a:cs typeface="Times New Roman"/>
                <a:sym typeface="Times New Roman"/>
              </a:rPr>
              <a:t>VU Plant Operations, VU Immersion, VU Chemical Engineering Department, Dr. Guelcher, Dr. Florian, and Skyler Hornback.</a:t>
            </a:r>
            <a:endParaRPr sz="4400">
              <a:latin typeface="Times New Roman"/>
              <a:ea typeface="Times New Roman"/>
              <a:cs typeface="Times New Roman"/>
              <a:sym typeface="Times New Roman"/>
            </a:endParaRPr>
          </a:p>
        </p:txBody>
      </p:sp>
      <p:graphicFrame>
        <p:nvGraphicFramePr>
          <p:cNvPr id="72" name="Google Shape;72;p13"/>
          <p:cNvGraphicFramePr/>
          <p:nvPr/>
        </p:nvGraphicFramePr>
        <p:xfrm>
          <a:off x="15571725" y="27367425"/>
          <a:ext cx="3000000" cy="3000000"/>
        </p:xfrm>
        <a:graphic>
          <a:graphicData uri="http://schemas.openxmlformats.org/drawingml/2006/table">
            <a:tbl>
              <a:tblPr>
                <a:noFill/>
                <a:tableStyleId>{9151BE96-8FA3-445D-AC1F-791BBB35B6F0}</a:tableStyleId>
              </a:tblPr>
              <a:tblGrid>
                <a:gridCol w="4443225"/>
                <a:gridCol w="8889675"/>
              </a:tblGrid>
              <a:tr h="617625">
                <a:tc>
                  <a:txBody>
                    <a:bodyPr/>
                    <a:lstStyle/>
                    <a:p>
                      <a:pPr indent="0" lvl="0" marL="0" rtl="0" algn="ctr">
                        <a:lnSpc>
                          <a:spcPct val="110000"/>
                        </a:lnSpc>
                        <a:spcBef>
                          <a:spcPts val="0"/>
                        </a:spcBef>
                        <a:spcAft>
                          <a:spcPts val="0"/>
                        </a:spcAft>
                        <a:buNone/>
                      </a:pPr>
                      <a:r>
                        <a:rPr b="1" lang="en" sz="4000">
                          <a:latin typeface="Times New Roman"/>
                          <a:ea typeface="Times New Roman"/>
                          <a:cs typeface="Times New Roman"/>
                          <a:sym typeface="Times New Roman"/>
                        </a:rPr>
                        <a:t>Hazard</a:t>
                      </a:r>
                      <a:endParaRPr b="1" sz="40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4000">
                          <a:latin typeface="Times New Roman"/>
                          <a:ea typeface="Times New Roman"/>
                          <a:cs typeface="Times New Roman"/>
                          <a:sym typeface="Times New Roman"/>
                        </a:rPr>
                        <a:t>Safeguard/</a:t>
                      </a:r>
                      <a:r>
                        <a:rPr b="1" lang="en" sz="4000">
                          <a:latin typeface="Times New Roman"/>
                          <a:ea typeface="Times New Roman"/>
                          <a:cs typeface="Times New Roman"/>
                          <a:sym typeface="Times New Roman"/>
                        </a:rPr>
                        <a:t>Recommendation</a:t>
                      </a:r>
                      <a:endParaRPr b="1" sz="4000">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03550">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High Barrel Pressure</a:t>
                      </a:r>
                      <a:endParaRPr sz="4000">
                        <a:latin typeface="Times New Roman"/>
                        <a:ea typeface="Times New Roman"/>
                        <a:cs typeface="Times New Roman"/>
                        <a:sym typeface="Times New Roman"/>
                      </a:endParaRPr>
                    </a:p>
                  </a:txBody>
                  <a:tcPr marT="19050" marB="19050" marR="28575" marL="285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Shear plate to absorb force, emergency stop button</a:t>
                      </a:r>
                      <a:endParaRPr sz="4000">
                        <a:latin typeface="Times New Roman"/>
                        <a:ea typeface="Times New Roman"/>
                        <a:cs typeface="Times New Roman"/>
                        <a:sym typeface="Times New Roman"/>
                      </a:endParaRPr>
                    </a:p>
                  </a:txBody>
                  <a:tcPr marT="19050" marB="19050" marR="28575" marL="285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03550">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Rotating Machinery</a:t>
                      </a:r>
                      <a:endParaRPr sz="4000">
                        <a:latin typeface="Times New Roman"/>
                        <a:ea typeface="Times New Roman"/>
                        <a:cs typeface="Times New Roman"/>
                        <a:sym typeface="Times New Roman"/>
                      </a:endParaRPr>
                    </a:p>
                  </a:txBody>
                  <a:tcPr marT="19050" marB="19050" marR="28575" marL="285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Hopper lid to cover opening, proper PPE</a:t>
                      </a:r>
                      <a:endParaRPr sz="4000">
                        <a:latin typeface="Times New Roman"/>
                        <a:ea typeface="Times New Roman"/>
                        <a:cs typeface="Times New Roman"/>
                        <a:sym typeface="Times New Roman"/>
                      </a:endParaRPr>
                    </a:p>
                  </a:txBody>
                  <a:tcPr marT="19050" marB="19050" marR="28575" marL="285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789500">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High Temperatures</a:t>
                      </a:r>
                      <a:endParaRPr sz="4000">
                        <a:latin typeface="Times New Roman"/>
                        <a:ea typeface="Times New Roman"/>
                        <a:cs typeface="Times New Roman"/>
                        <a:sym typeface="Times New Roman"/>
                      </a:endParaRPr>
                    </a:p>
                  </a:txBody>
                  <a:tcPr marT="19050" marB="19050" marR="28575" marL="285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PID controllers programmed to conservative  setpoint values, emergency stop button</a:t>
                      </a:r>
                      <a:endParaRPr sz="4000">
                        <a:latin typeface="Times New Roman"/>
                        <a:ea typeface="Times New Roman"/>
                        <a:cs typeface="Times New Roman"/>
                        <a:sym typeface="Times New Roman"/>
                      </a:endParaRPr>
                    </a:p>
                  </a:txBody>
                  <a:tcPr marT="19050" marB="19050" marR="28575" marL="2857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3" name="Google Shape;73;p13"/>
          <p:cNvSpPr txBox="1"/>
          <p:nvPr/>
        </p:nvSpPr>
        <p:spPr>
          <a:xfrm>
            <a:off x="330900" y="20752225"/>
            <a:ext cx="14265300" cy="12781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Barrel Wall Thickness</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barrel wall must be a certain thickness in order to withstand the maximum simulated pressure experienced. </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We found that with a barrel thickness of 0.479 in, a pressure of 865 psi, and an outer diameter of 1.109 in the allowable stress is 1001 psi. The barrel is made from 12L14 steel which has a yield strength of 60,000 psi meaning our safety factor is around 60.</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Motor rating</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According to simulation, the screw need around ¼ hp in order to extrude. We oversized the motor and purchased a ⅓ hp motor since this will be more capable in more situations.</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Heaters</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a:t>
            </a:r>
            <a:r>
              <a:rPr lang="en" sz="4400">
                <a:solidFill>
                  <a:schemeClr val="dk1"/>
                </a:solidFill>
                <a:latin typeface="Times New Roman"/>
                <a:ea typeface="Times New Roman"/>
                <a:cs typeface="Times New Roman"/>
                <a:sym typeface="Times New Roman"/>
              </a:rPr>
              <a:t> heaters needed to be rated for the melting temperature of rPET (250 °C), and the rectangular cross-section of the cylindrical heaters need to match to surface area of the barrel.</a:t>
            </a:r>
            <a:endParaRPr sz="4400">
              <a:solidFill>
                <a:schemeClr val="dk1"/>
              </a:solidFill>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4400">
              <a:latin typeface="Times New Roman"/>
              <a:ea typeface="Times New Roman"/>
              <a:cs typeface="Times New Roman"/>
              <a:sym typeface="Times New Roman"/>
            </a:endParaRPr>
          </a:p>
        </p:txBody>
      </p:sp>
      <p:sp>
        <p:nvSpPr>
          <p:cNvPr id="74" name="Google Shape;74;p13"/>
          <p:cNvSpPr txBox="1"/>
          <p:nvPr/>
        </p:nvSpPr>
        <p:spPr>
          <a:xfrm>
            <a:off x="15123465" y="13326020"/>
            <a:ext cx="129399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Figure 2. Fusion 360 Rendering of Assembled Extruder</a:t>
            </a:r>
            <a:endParaRPr b="1" i="1" sz="4000">
              <a:latin typeface="Times New Roman"/>
              <a:ea typeface="Times New Roman"/>
              <a:cs typeface="Times New Roman"/>
              <a:sym typeface="Times New Roman"/>
            </a:endParaRPr>
          </a:p>
        </p:txBody>
      </p:sp>
      <p:sp>
        <p:nvSpPr>
          <p:cNvPr id="75" name="Google Shape;75;p13"/>
          <p:cNvSpPr txBox="1"/>
          <p:nvPr/>
        </p:nvSpPr>
        <p:spPr>
          <a:xfrm>
            <a:off x="15123465" y="26198570"/>
            <a:ext cx="129399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Table</a:t>
            </a:r>
            <a:r>
              <a:rPr b="1" i="1" lang="en" sz="4000">
                <a:latin typeface="Times New Roman"/>
                <a:ea typeface="Times New Roman"/>
                <a:cs typeface="Times New Roman"/>
                <a:sym typeface="Times New Roman"/>
              </a:rPr>
              <a:t> 1. Summary of Process Hazards</a:t>
            </a:r>
            <a:endParaRPr b="1" i="1" sz="4000">
              <a:latin typeface="Times New Roman"/>
              <a:ea typeface="Times New Roman"/>
              <a:cs typeface="Times New Roman"/>
              <a:sym typeface="Times New Roman"/>
            </a:endParaRPr>
          </a:p>
        </p:txBody>
      </p:sp>
      <p:sp>
        <p:nvSpPr>
          <p:cNvPr id="76" name="Google Shape;76;p13"/>
          <p:cNvSpPr txBox="1"/>
          <p:nvPr/>
        </p:nvSpPr>
        <p:spPr>
          <a:xfrm>
            <a:off x="30586500" y="4959250"/>
            <a:ext cx="12939900" cy="445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4400">
                <a:latin typeface="Times New Roman"/>
                <a:ea typeface="Times New Roman"/>
                <a:cs typeface="Times New Roman"/>
                <a:sym typeface="Times New Roman"/>
              </a:rPr>
              <a:t>Capital</a:t>
            </a:r>
            <a:r>
              <a:rPr b="1" i="1" lang="en" sz="4400">
                <a:latin typeface="Times New Roman"/>
                <a:ea typeface="Times New Roman"/>
                <a:cs typeface="Times New Roman"/>
                <a:sym typeface="Times New Roman"/>
              </a:rPr>
              <a:t> Investment</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Total Capital Investment, which is the sum the capital contributions to build and run the extruder, is $</a:t>
            </a:r>
            <a:r>
              <a:rPr lang="en" sz="4400">
                <a:solidFill>
                  <a:schemeClr val="dk1"/>
                </a:solidFill>
                <a:latin typeface="Times New Roman"/>
                <a:ea typeface="Times New Roman"/>
                <a:cs typeface="Times New Roman"/>
                <a:sym typeface="Times New Roman"/>
              </a:rPr>
              <a:t>5,433.38. </a:t>
            </a:r>
            <a:endParaRPr sz="4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4400">
              <a:solidFill>
                <a:schemeClr val="dk1"/>
              </a:solidFill>
              <a:latin typeface="Times New Roman"/>
              <a:ea typeface="Times New Roman"/>
              <a:cs typeface="Times New Roman"/>
              <a:sym typeface="Times New Roman"/>
            </a:endParaRPr>
          </a:p>
        </p:txBody>
      </p:sp>
      <p:graphicFrame>
        <p:nvGraphicFramePr>
          <p:cNvPr id="77" name="Google Shape;77;p13"/>
          <p:cNvGraphicFramePr/>
          <p:nvPr/>
        </p:nvGraphicFramePr>
        <p:xfrm>
          <a:off x="30586500" y="8556775"/>
          <a:ext cx="3000000" cy="3000000"/>
        </p:xfrm>
        <a:graphic>
          <a:graphicData uri="http://schemas.openxmlformats.org/drawingml/2006/table">
            <a:tbl>
              <a:tblPr>
                <a:noFill/>
                <a:tableStyleId>{9151BE96-8FA3-445D-AC1F-791BBB35B6F0}</a:tableStyleId>
              </a:tblPr>
              <a:tblGrid>
                <a:gridCol w="3234975"/>
                <a:gridCol w="3234975"/>
                <a:gridCol w="3234975"/>
                <a:gridCol w="3234975"/>
              </a:tblGrid>
              <a:tr h="933450">
                <a:tc>
                  <a:txBody>
                    <a:bodyPr/>
                    <a:lstStyle/>
                    <a:p>
                      <a:pPr indent="0" lvl="0" marL="0" rtl="0" algn="ctr">
                        <a:lnSpc>
                          <a:spcPct val="110000"/>
                        </a:lnSpc>
                        <a:spcBef>
                          <a:spcPts val="0"/>
                        </a:spcBef>
                        <a:spcAft>
                          <a:spcPts val="0"/>
                        </a:spcAft>
                        <a:buNone/>
                      </a:pPr>
                      <a:r>
                        <a:rPr b="1" lang="en" sz="4000">
                          <a:latin typeface="Times New Roman"/>
                          <a:ea typeface="Times New Roman"/>
                          <a:cs typeface="Times New Roman"/>
                          <a:sym typeface="Times New Roman"/>
                        </a:rPr>
                        <a:t>Cost/Revenue Source</a:t>
                      </a:r>
                      <a:endParaRPr b="1" sz="4000">
                        <a:latin typeface="Times New Roman"/>
                        <a:ea typeface="Times New Roman"/>
                        <a:cs typeface="Times New Roman"/>
                        <a:sym typeface="Times New Roman"/>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4000">
                          <a:latin typeface="Times New Roman"/>
                          <a:ea typeface="Times New Roman"/>
                          <a:cs typeface="Times New Roman"/>
                          <a:sym typeface="Times New Roman"/>
                        </a:rPr>
                        <a:t>Value</a:t>
                      </a:r>
                      <a:endParaRPr b="1" sz="4000">
                        <a:latin typeface="Times New Roman"/>
                        <a:ea typeface="Times New Roman"/>
                        <a:cs typeface="Times New Roman"/>
                        <a:sym typeface="Times New Roman"/>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4000">
                          <a:latin typeface="Times New Roman"/>
                          <a:ea typeface="Times New Roman"/>
                          <a:cs typeface="Times New Roman"/>
                          <a:sym typeface="Times New Roman"/>
                        </a:rPr>
                        <a:t>Cost/Revenue Source</a:t>
                      </a:r>
                      <a:endParaRPr b="1" sz="4000">
                        <a:latin typeface="Times New Roman"/>
                        <a:ea typeface="Times New Roman"/>
                        <a:cs typeface="Times New Roman"/>
                        <a:sym typeface="Times New Roman"/>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b="1" lang="en" sz="4000">
                          <a:latin typeface="Times New Roman"/>
                          <a:ea typeface="Times New Roman"/>
                          <a:cs typeface="Times New Roman"/>
                          <a:sym typeface="Times New Roman"/>
                        </a:rPr>
                        <a:t>Value</a:t>
                      </a:r>
                      <a:endParaRPr b="1" sz="4000">
                        <a:latin typeface="Times New Roman"/>
                        <a:ea typeface="Times New Roman"/>
                        <a:cs typeface="Times New Roman"/>
                        <a:sym typeface="Times New Roman"/>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933450">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PETG Filament</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$31.50 / kg</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Storage Cost</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$268.00 / 6 months</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38175">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rPETG Pellets</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$56.27 / 5 kg</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Electricity</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$0.1065 / kWh</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933450">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Labor</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$10.00 / hr / person</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Amazon Fulfillment</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$4.94 / kg</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933450">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Product Shipping</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$250.00 / 100 kg</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Amazon Referral</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0000"/>
                        </a:lnSpc>
                        <a:spcBef>
                          <a:spcPts val="0"/>
                        </a:spcBef>
                        <a:spcAft>
                          <a:spcPts val="0"/>
                        </a:spcAft>
                        <a:buNone/>
                      </a:pPr>
                      <a:r>
                        <a:rPr lang="en" sz="4000">
                          <a:latin typeface="Times New Roman"/>
                          <a:ea typeface="Times New Roman"/>
                          <a:cs typeface="Times New Roman"/>
                          <a:sym typeface="Times New Roman"/>
                        </a:rPr>
                        <a:t>12% of revenue</a:t>
                      </a:r>
                      <a:endParaRPr sz="4000">
                        <a:latin typeface="Times New Roman"/>
                        <a:ea typeface="Times New Roman"/>
                        <a:cs typeface="Times New Roman"/>
                        <a:sym typeface="Times New Roman"/>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78" name="Google Shape;78;p13"/>
          <p:cNvSpPr txBox="1"/>
          <p:nvPr/>
        </p:nvSpPr>
        <p:spPr>
          <a:xfrm>
            <a:off x="29884215" y="7444770"/>
            <a:ext cx="12939900" cy="15843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b="1" i="1" lang="en" sz="4000">
                <a:latin typeface="Times New Roman"/>
                <a:ea typeface="Times New Roman"/>
                <a:cs typeface="Times New Roman"/>
                <a:sym typeface="Times New Roman"/>
              </a:rPr>
              <a:t>Table 2. Key Costs and Revenue Sources</a:t>
            </a:r>
            <a:endParaRPr b="1" i="1" sz="4000">
              <a:latin typeface="Times New Roman"/>
              <a:ea typeface="Times New Roman"/>
              <a:cs typeface="Times New Roman"/>
              <a:sym typeface="Times New Roman"/>
            </a:endParaRPr>
          </a:p>
        </p:txBody>
      </p:sp>
      <p:sp>
        <p:nvSpPr>
          <p:cNvPr id="79" name="Google Shape;79;p13"/>
          <p:cNvSpPr txBox="1"/>
          <p:nvPr/>
        </p:nvSpPr>
        <p:spPr>
          <a:xfrm>
            <a:off x="30586500" y="14908775"/>
            <a:ext cx="12939900" cy="79215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i="1" lang="en" sz="4400">
                <a:latin typeface="Times New Roman"/>
                <a:ea typeface="Times New Roman"/>
                <a:cs typeface="Times New Roman"/>
                <a:sym typeface="Times New Roman"/>
              </a:rPr>
              <a:t>“</a:t>
            </a:r>
            <a:r>
              <a:rPr b="1" i="1" lang="en" sz="4400">
                <a:latin typeface="Times New Roman"/>
                <a:ea typeface="Times New Roman"/>
                <a:cs typeface="Times New Roman"/>
                <a:sym typeface="Times New Roman"/>
              </a:rPr>
              <a:t>Commercial” vs “As Needed” Approach</a:t>
            </a:r>
            <a:endParaRPr b="1" i="1"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“Commercial” approach assumes there is demand for filament that matches our maximum production rate. The profit for our extruder in this case is $5,000/year, resulting in a payback period of just over a year. If the cost of the extruder is considered a loan, it would take us 3 years and 7 months to payback our loan.</a:t>
            </a:r>
            <a:endParaRPr sz="44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“As Needed” approach assumes that our production rate matches the demand produced by the Digital Fabrication lab (~ 30 kg/year). Our extruder would save $776 per year.</a:t>
            </a:r>
            <a:endParaRPr sz="4400">
              <a:solidFill>
                <a:schemeClr val="dk1"/>
              </a:solidFill>
              <a:latin typeface="Times New Roman"/>
              <a:ea typeface="Times New Roman"/>
              <a:cs typeface="Times New Roman"/>
              <a:sym typeface="Times New Roman"/>
            </a:endParaRPr>
          </a:p>
        </p:txBody>
      </p:sp>
      <p:sp>
        <p:nvSpPr>
          <p:cNvPr id="80" name="Google Shape;80;p13"/>
          <p:cNvSpPr txBox="1"/>
          <p:nvPr/>
        </p:nvSpPr>
        <p:spPr>
          <a:xfrm>
            <a:off x="30586500" y="24697225"/>
            <a:ext cx="12939900" cy="45870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400">
                <a:latin typeface="Times New Roman"/>
                <a:ea typeface="Times New Roman"/>
                <a:cs typeface="Times New Roman"/>
                <a:sym typeface="Times New Roman"/>
              </a:rPr>
              <a:t>The result of our project is a successfully built  rPET extruder prototype. The extruder is designed to run 25% recycled PET pellets and 75% virgin PETG pellets. For future groups working on this project we </a:t>
            </a:r>
            <a:r>
              <a:rPr lang="en" sz="4400">
                <a:latin typeface="Times New Roman"/>
                <a:ea typeface="Times New Roman"/>
                <a:cs typeface="Times New Roman"/>
                <a:sym typeface="Times New Roman"/>
              </a:rPr>
              <a:t>recommend</a:t>
            </a:r>
            <a:r>
              <a:rPr lang="en" sz="4400">
                <a:latin typeface="Times New Roman"/>
                <a:ea typeface="Times New Roman"/>
                <a:cs typeface="Times New Roman"/>
                <a:sym typeface="Times New Roman"/>
              </a:rPr>
              <a:t> optimizing the barrel for higher throughput and integrating more process control mechanisms.</a:t>
            </a:r>
            <a:endParaRPr sz="4400">
              <a:latin typeface="Times New Roman"/>
              <a:ea typeface="Times New Roman"/>
              <a:cs typeface="Times New Roman"/>
              <a:sym typeface="Times New Roman"/>
            </a:endParaRPr>
          </a:p>
        </p:txBody>
      </p:sp>
      <p:sp>
        <p:nvSpPr>
          <p:cNvPr id="81" name="Google Shape;81;p13"/>
          <p:cNvSpPr/>
          <p:nvPr/>
        </p:nvSpPr>
        <p:spPr>
          <a:xfrm>
            <a:off x="30316850" y="3658738"/>
            <a:ext cx="13332900" cy="1300500"/>
          </a:xfrm>
          <a:prstGeom prst="rect">
            <a:avLst/>
          </a:prstGeom>
          <a:solidFill>
            <a:schemeClr val="lt1"/>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800">
                <a:latin typeface="Times New Roman"/>
                <a:ea typeface="Times New Roman"/>
                <a:cs typeface="Times New Roman"/>
                <a:sym typeface="Times New Roman"/>
              </a:rPr>
              <a:t>Process Economics</a:t>
            </a:r>
            <a:endParaRPr b="1" sz="6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