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ae2789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ae2789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c30110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c30110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5ae27891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5ae27891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ae2789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ae2789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ae2789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ae2789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ae27891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ae27891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ae27891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ae27891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ae27891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ae27891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different packages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ae2789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ae2789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1.jpg"/><Relationship Id="rId6" Type="http://schemas.openxmlformats.org/officeDocument/2006/relationships/image" Target="../media/image5.jpg"/><Relationship Id="rId7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Reviewer Trends &amp; Sentiment Over Time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Technology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Library Packages Options (</a:t>
            </a:r>
            <a:r>
              <a:rPr lang="en"/>
              <a:t>Sentiment Analysis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55075"/>
            <a:ext cx="415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Package 1 - NLTK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Pros: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It provides accessible interfaces to a lot of corpora and lexical sources mapped to machine learning algorithms, as well as a robust choice of parsers and utilities.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Cons:</a:t>
            </a:r>
            <a:br>
              <a:rPr lang="en" sz="1100"/>
            </a:br>
            <a:r>
              <a:rPr lang="en" sz="1100"/>
              <a:t>Too many algorithms to choose from for a particular problem which is boon for a researcher but a bane for a developer.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Not </a:t>
            </a:r>
            <a:r>
              <a:rPr lang="en" sz="1100"/>
              <a:t>efficient</a:t>
            </a:r>
            <a:r>
              <a:rPr lang="en" sz="1100"/>
              <a:t> compared to SpaCy.</a:t>
            </a:r>
            <a:endParaRPr sz="11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275" y="2715150"/>
            <a:ext cx="3932774" cy="242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4249525" y="1255075"/>
            <a:ext cx="39999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Package 2 - SpaCy</a:t>
            </a:r>
            <a:r>
              <a:rPr lang="en" sz="1800"/>
              <a:t>*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Pros: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It claims to be ‘'industrial-strength natural language processing. SpaCy keeps the best algorithm for a problem in its toolkit and keep it updated as state of the art improves.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Performance is better.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Cons: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It doesn’t support </a:t>
            </a:r>
            <a:br>
              <a:rPr lang="en" sz="1100"/>
            </a:br>
            <a:r>
              <a:rPr lang="en" sz="1100"/>
              <a:t>multiple</a:t>
            </a:r>
            <a:r>
              <a:rPr lang="en" sz="1100"/>
              <a:t> </a:t>
            </a:r>
            <a:r>
              <a:rPr lang="en" sz="1100"/>
              <a:t>languages.</a:t>
            </a:r>
            <a:br>
              <a:rPr lang="en" sz="1100"/>
            </a:b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85075"/>
            <a:ext cx="8520600" cy="18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</a:rPr>
              <a:t>Reviews on movies are created by critics and have an impact on the success and awards of a given movie. These reviews include chunks of text that describe the movie and the review. We are interested in providing the user information about how a critic rates movies over time so they can see if there is variation in rating and sentiment over the years. </a:t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111111"/>
                </a:solidFill>
              </a:rPr>
              <a:t>To achieve this goal we will need to use packages for data manipulation, </a:t>
            </a:r>
            <a:r>
              <a:rPr lang="en" sz="1400">
                <a:solidFill>
                  <a:srgbClr val="111111"/>
                </a:solidFill>
              </a:rPr>
              <a:t>visualization</a:t>
            </a:r>
            <a:r>
              <a:rPr lang="en" sz="1400">
                <a:solidFill>
                  <a:srgbClr val="111111"/>
                </a:solidFill>
              </a:rPr>
              <a:t> (for exploratory analysis) and learning.</a:t>
            </a:r>
            <a:endParaRPr sz="1400">
              <a:solidFill>
                <a:srgbClr val="111111"/>
              </a:solidFill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5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3692975"/>
            <a:ext cx="8520600" cy="14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arenBoth"/>
            </a:pPr>
            <a:r>
              <a:rPr lang="en" sz="1400">
                <a:solidFill>
                  <a:srgbClr val="000000"/>
                </a:solidFill>
              </a:rPr>
              <a:t>List of movies that came out from 1903 t</a:t>
            </a:r>
            <a:r>
              <a:rPr lang="en" sz="1400">
                <a:solidFill>
                  <a:srgbClr val="000000"/>
                </a:solidFill>
              </a:rPr>
              <a:t>o 2011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arenBoth"/>
            </a:pPr>
            <a:r>
              <a:rPr lang="en" sz="1400">
                <a:solidFill>
                  <a:srgbClr val="000000"/>
                </a:solidFill>
              </a:rPr>
              <a:t>List of reviews from Rotten Tomatoes from 1929 to 2013 including their score, the reviewer, and the reviewer contents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Image result for rotten tomatoes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475" y="2893175"/>
            <a:ext cx="2820075" cy="8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00" y="1152475"/>
            <a:ext cx="4110197" cy="37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574" y="1120875"/>
            <a:ext cx="3337900" cy="378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Example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20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11111"/>
                </a:solidFill>
              </a:rPr>
              <a:t>USER INPUT: </a:t>
            </a:r>
            <a:r>
              <a:rPr lang="en" sz="1400">
                <a:solidFill>
                  <a:srgbClr val="111111"/>
                </a:solidFill>
              </a:rPr>
              <a:t>		User selects the name of a movie reviewer. </a:t>
            </a:r>
            <a:br>
              <a:rPr lang="en" sz="1400">
                <a:solidFill>
                  <a:srgbClr val="111111"/>
                </a:solidFill>
              </a:rPr>
            </a:br>
            <a:r>
              <a:rPr lang="en" sz="1400">
                <a:solidFill>
                  <a:srgbClr val="111111"/>
                </a:solidFill>
              </a:rPr>
              <a:t>SYSTEM: 			Pulls movie review data for the selected reviewer, visualizes the rating distribution </a:t>
            </a:r>
            <a:br>
              <a:rPr lang="en" sz="1400">
                <a:solidFill>
                  <a:srgbClr val="111111"/>
                </a:solidFill>
              </a:rPr>
            </a:br>
            <a:r>
              <a:rPr lang="en" sz="1400">
                <a:solidFill>
                  <a:srgbClr val="111111"/>
                </a:solidFill>
              </a:rPr>
              <a:t>				over time</a:t>
            </a:r>
            <a:br>
              <a:rPr lang="en" sz="1400">
                <a:solidFill>
                  <a:srgbClr val="111111"/>
                </a:solidFill>
              </a:rPr>
            </a:br>
            <a:r>
              <a:rPr b="1" lang="en" sz="1400">
                <a:solidFill>
                  <a:srgbClr val="111111"/>
                </a:solidFill>
              </a:rPr>
              <a:t>SYSTEM OUTPUT:</a:t>
            </a:r>
            <a:r>
              <a:rPr lang="en" sz="1400">
                <a:solidFill>
                  <a:srgbClr val="111111"/>
                </a:solidFill>
              </a:rPr>
              <a:t> 	System shows </a:t>
            </a:r>
            <a:r>
              <a:rPr lang="en" sz="1400">
                <a:solidFill>
                  <a:srgbClr val="111111"/>
                </a:solidFill>
              </a:rPr>
              <a:t>visualization of rating distribution</a:t>
            </a:r>
            <a:r>
              <a:rPr lang="en" sz="1400">
                <a:solidFill>
                  <a:srgbClr val="111111"/>
                </a:solidFill>
              </a:rPr>
              <a:t> to the user</a:t>
            </a:r>
            <a:br>
              <a:rPr lang="en" sz="1400">
                <a:solidFill>
                  <a:srgbClr val="111111"/>
                </a:solidFill>
              </a:rPr>
            </a:br>
            <a:r>
              <a:rPr lang="en" sz="1400">
                <a:solidFill>
                  <a:srgbClr val="111111"/>
                </a:solidFill>
              </a:rPr>
              <a:t>SYSTEM ASKS: 		Would you like to the </a:t>
            </a:r>
            <a:r>
              <a:rPr lang="en" sz="1400">
                <a:solidFill>
                  <a:srgbClr val="111111"/>
                </a:solidFill>
              </a:rPr>
              <a:t>movies </a:t>
            </a:r>
            <a:r>
              <a:rPr lang="en" sz="1400">
                <a:solidFill>
                  <a:srgbClr val="111111"/>
                </a:solidFill>
              </a:rPr>
              <a:t> that this critic has reviewed? And the sentiment ?</a:t>
            </a:r>
            <a:br>
              <a:rPr lang="en" sz="1400">
                <a:solidFill>
                  <a:srgbClr val="111111"/>
                </a:solidFill>
              </a:rPr>
            </a:br>
            <a:r>
              <a:rPr b="1" lang="en" sz="1400">
                <a:solidFill>
                  <a:srgbClr val="111111"/>
                </a:solidFill>
              </a:rPr>
              <a:t>USER INPUT:</a:t>
            </a:r>
            <a:r>
              <a:rPr lang="en" sz="1400">
                <a:solidFill>
                  <a:srgbClr val="111111"/>
                </a:solidFill>
              </a:rPr>
              <a:t> 		Yes or No</a:t>
            </a:r>
            <a:br>
              <a:rPr lang="en" sz="1400">
                <a:solidFill>
                  <a:srgbClr val="111111"/>
                </a:solidFill>
              </a:rPr>
            </a:br>
            <a:r>
              <a:rPr b="1" lang="en" sz="1400">
                <a:solidFill>
                  <a:srgbClr val="111111"/>
                </a:solidFill>
              </a:rPr>
              <a:t>SYSTEM OUTPUT</a:t>
            </a:r>
            <a:r>
              <a:rPr lang="en" sz="1400">
                <a:solidFill>
                  <a:srgbClr val="111111"/>
                </a:solidFill>
              </a:rPr>
              <a:t>: 	Either displays a list of movies and their sentiment score or ends</a:t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00"/>
              </a:highlight>
            </a:endParaRPr>
          </a:p>
        </p:txBody>
      </p:sp>
      <p:pic>
        <p:nvPicPr>
          <p:cNvPr descr="Image result for movie critic" id="79" name="Google Shape;79;p16"/>
          <p:cNvPicPr preferRelativeResize="0"/>
          <p:nvPr/>
        </p:nvPicPr>
        <p:blipFill rotWithShape="1">
          <a:blip r:embed="rId3">
            <a:alphaModFix/>
          </a:blip>
          <a:srcRect b="14015" l="0" r="0" t="0"/>
          <a:stretch/>
        </p:blipFill>
        <p:spPr>
          <a:xfrm>
            <a:off x="3137563" y="3167575"/>
            <a:ext cx="2868874" cy="15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 Example - Output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929475" y="1399125"/>
            <a:ext cx="36738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</a:rPr>
              <a:t>                                                                                                Input: Reviewer Name/ Time Span</a:t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Eg: Derek Adams 01/01/2018-12/31/2018</a:t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</a:rPr>
              <a:t>Output: A rating trend line within the time span </a:t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</a:rPr>
              <a:t>Package Usage: Pandas/ Bokeh </a:t>
            </a:r>
            <a:endParaRPr sz="1400">
              <a:solidFill>
                <a:srgbClr val="11111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9050"/>
            <a:ext cx="4501950" cy="311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 Example - Output 2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929475" y="1399125"/>
            <a:ext cx="39027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</a:rPr>
              <a:t>                                                                                                Input: All Interested Reviewers /Time Span</a:t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</a:rPr>
              <a:t>          </a:t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</a:rPr>
              <a:t>Output: Movie Ratings Distribution Over Year </a:t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111111"/>
                </a:solidFill>
              </a:rPr>
              <a:t>Package Usage: Pandas/ Matplotlib</a:t>
            </a:r>
            <a:endParaRPr sz="1400">
              <a:solidFill>
                <a:srgbClr val="11111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24675" cy="3568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 Example - Output 3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462" y="1204913"/>
            <a:ext cx="2305509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00" y="1170125"/>
            <a:ext cx="22261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519775" y="1027063"/>
            <a:ext cx="36681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</a:rPr>
              <a:t>                                                                                                Input:  Reviewer Name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</a:rPr>
              <a:t>Eg: Derek Adams</a:t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</a:rPr>
              <a:t>          </a:t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</a:rPr>
              <a:t>Output: Example Quotes/ S</a:t>
            </a:r>
            <a:r>
              <a:rPr lang="en" sz="1400">
                <a:solidFill>
                  <a:srgbClr val="111111"/>
                </a:solidFill>
              </a:rPr>
              <a:t>entiment Score</a:t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111111"/>
                </a:solidFill>
              </a:rPr>
              <a:t>Package Usage: Numpy/ NLTK</a:t>
            </a:r>
            <a:endParaRPr sz="14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bokeh package python"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5" y="2571750"/>
            <a:ext cx="2431825" cy="1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887713" y="3657375"/>
            <a:ext cx="1191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bokeh</a:t>
            </a:r>
            <a:endParaRPr/>
          </a:p>
        </p:txBody>
      </p:sp>
      <p:pic>
        <p:nvPicPr>
          <p:cNvPr descr="Image result for matplotlib package python"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175" y="3922200"/>
            <a:ext cx="2462693" cy="1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2796713" y="3657375"/>
            <a:ext cx="1191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</a:rPr>
              <a:t>- Data Wrangling Package (pandas and numpy)</a:t>
            </a:r>
            <a:br>
              <a:rPr lang="en">
                <a:solidFill>
                  <a:srgbClr val="111111"/>
                </a:solidFill>
              </a:rPr>
            </a:br>
            <a:r>
              <a:rPr lang="en">
                <a:solidFill>
                  <a:srgbClr val="111111"/>
                </a:solidFill>
              </a:rPr>
              <a:t>- Visualization Package (bokeh or matplotlib)</a:t>
            </a:r>
            <a:br>
              <a:rPr lang="en">
                <a:solidFill>
                  <a:srgbClr val="111111"/>
                </a:solidFill>
              </a:rPr>
            </a:br>
            <a:r>
              <a:rPr lang="en">
                <a:solidFill>
                  <a:srgbClr val="111111"/>
                </a:solidFill>
              </a:rPr>
              <a:t>- Sentiment Analysis/Learning Package (NLTK or SpaCy)</a:t>
            </a:r>
            <a:endParaRPr/>
          </a:p>
        </p:txBody>
      </p:sp>
      <p:pic>
        <p:nvPicPr>
          <p:cNvPr descr="Image result for pandas numpy package python"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0900" y="847575"/>
            <a:ext cx="2326200" cy="130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LTK package python"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4475" y="2507450"/>
            <a:ext cx="2326200" cy="121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Cy package python" id="114" name="Google Shape;11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4400" y="3628713"/>
            <a:ext cx="2462700" cy="137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Library Packages Options (Visualization)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Package 1 - Bokeh*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Pros:</a:t>
            </a:r>
            <a:br>
              <a:rPr lang="en" sz="1100">
                <a:solidFill>
                  <a:srgbClr val="000000"/>
                </a:solidFill>
              </a:rPr>
            </a:br>
            <a:r>
              <a:rPr lang="en" sz="1100">
                <a:solidFill>
                  <a:srgbClr val="000000"/>
                </a:solidFill>
              </a:rPr>
              <a:t>It has high-performance interactivity over very large or streaming datasets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It allows viewers to explore the data themselves for some really complex data which works as a dashboard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Cons:</a:t>
            </a:r>
            <a:br>
              <a:rPr lang="en" sz="1100">
                <a:solidFill>
                  <a:srgbClr val="000000"/>
                </a:solidFill>
              </a:rPr>
            </a:br>
            <a:r>
              <a:rPr lang="en" sz="1100">
                <a:solidFill>
                  <a:srgbClr val="000000"/>
                </a:solidFill>
              </a:rPr>
              <a:t>The interactivity is limited. It only offers a 2-D, grid-like canvas with axes as the baseline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Package 2 - MatPlotLib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Pros:</a:t>
            </a:r>
            <a:br>
              <a:rPr lang="en" sz="1100">
                <a:solidFill>
                  <a:srgbClr val="000000"/>
                </a:solidFill>
              </a:rPr>
            </a:br>
            <a:r>
              <a:rPr lang="en" sz="1100">
                <a:solidFill>
                  <a:srgbClr val="000000"/>
                </a:solidFill>
              </a:rPr>
              <a:t>Good for basic plotting -- bars, pies, lines, scatter plots, etc.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Most popular and easy to use without a lot of code.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Cons:</a:t>
            </a:r>
            <a:br>
              <a:rPr lang="en" sz="1100">
                <a:solidFill>
                  <a:srgbClr val="000000"/>
                </a:solidFill>
              </a:rPr>
            </a:br>
            <a:r>
              <a:rPr lang="en" sz="1100">
                <a:solidFill>
                  <a:srgbClr val="000000"/>
                </a:solidFill>
              </a:rPr>
              <a:t>It doesn’t allow any interaction.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It is </a:t>
            </a:r>
            <a:r>
              <a:rPr lang="en" sz="1100">
                <a:solidFill>
                  <a:srgbClr val="000000"/>
                </a:solidFill>
              </a:rPr>
              <a:t>heavily reliant on other packages.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