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2" r:id="rId7"/>
    <p:sldId id="260" r:id="rId8"/>
    <p:sldId id="263"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50B626F-5A33-4CD7-B87A-BB557961498B}" type="datetimeFigureOut">
              <a:rPr lang="en-US" smtClean="0"/>
              <a:t>9/25/2020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1734247-54C1-47C9-A16D-F1222234B0AB}" type="slidenum">
              <a:rPr lang="en-US" smtClean="0"/>
              <a:t>‹#›</a:t>
            </a:fld>
            <a:endParaRPr lang="en-US"/>
          </a:p>
        </p:txBody>
      </p:sp>
    </p:spTree>
    <p:extLst>
      <p:ext uri="{BB962C8B-B14F-4D97-AF65-F5344CB8AC3E}">
        <p14:creationId xmlns:p14="http://schemas.microsoft.com/office/powerpoint/2010/main" val="181208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B626F-5A33-4CD7-B87A-BB557961498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34247-54C1-47C9-A16D-F1222234B0AB}" type="slidenum">
              <a:rPr lang="en-US" smtClean="0"/>
              <a:t>‹#›</a:t>
            </a:fld>
            <a:endParaRPr lang="en-US"/>
          </a:p>
        </p:txBody>
      </p:sp>
    </p:spTree>
    <p:extLst>
      <p:ext uri="{BB962C8B-B14F-4D97-AF65-F5344CB8AC3E}">
        <p14:creationId xmlns:p14="http://schemas.microsoft.com/office/powerpoint/2010/main" val="372460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50B626F-5A33-4CD7-B87A-BB557961498B}" type="datetimeFigureOut">
              <a:rPr lang="en-US" smtClean="0"/>
              <a:t>9/25/2020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1734247-54C1-47C9-A16D-F1222234B0AB}" type="slidenum">
              <a:rPr lang="en-US" smtClean="0"/>
              <a:t>‹#›</a:t>
            </a:fld>
            <a:endParaRPr lang="en-US"/>
          </a:p>
        </p:txBody>
      </p:sp>
    </p:spTree>
    <p:extLst>
      <p:ext uri="{BB962C8B-B14F-4D97-AF65-F5344CB8AC3E}">
        <p14:creationId xmlns:p14="http://schemas.microsoft.com/office/powerpoint/2010/main" val="221029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0B626F-5A33-4CD7-B87A-BB557961498B}"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91734247-54C1-47C9-A16D-F1222234B0AB}" type="slidenum">
              <a:rPr lang="en-US" smtClean="0"/>
              <a:t>‹#›</a:t>
            </a:fld>
            <a:endParaRPr lang="en-US"/>
          </a:p>
        </p:txBody>
      </p:sp>
    </p:spTree>
    <p:extLst>
      <p:ext uri="{BB962C8B-B14F-4D97-AF65-F5344CB8AC3E}">
        <p14:creationId xmlns:p14="http://schemas.microsoft.com/office/powerpoint/2010/main" val="163365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50B626F-5A33-4CD7-B87A-BB557961498B}" type="datetimeFigureOut">
              <a:rPr lang="en-US" smtClean="0"/>
              <a:t>9/25/2020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1734247-54C1-47C9-A16D-F1222234B0AB}" type="slidenum">
              <a:rPr lang="en-US" smtClean="0"/>
              <a:t>‹#›</a:t>
            </a:fld>
            <a:endParaRPr lang="en-US"/>
          </a:p>
        </p:txBody>
      </p:sp>
    </p:spTree>
    <p:extLst>
      <p:ext uri="{BB962C8B-B14F-4D97-AF65-F5344CB8AC3E}">
        <p14:creationId xmlns:p14="http://schemas.microsoft.com/office/powerpoint/2010/main" val="327210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0B626F-5A33-4CD7-B87A-BB557961498B}"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34247-54C1-47C9-A16D-F1222234B0AB}" type="slidenum">
              <a:rPr lang="en-US" smtClean="0"/>
              <a:t>‹#›</a:t>
            </a:fld>
            <a:endParaRPr lang="en-US"/>
          </a:p>
        </p:txBody>
      </p:sp>
    </p:spTree>
    <p:extLst>
      <p:ext uri="{BB962C8B-B14F-4D97-AF65-F5344CB8AC3E}">
        <p14:creationId xmlns:p14="http://schemas.microsoft.com/office/powerpoint/2010/main" val="313062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0B626F-5A33-4CD7-B87A-BB557961498B}" type="datetimeFigureOut">
              <a:rPr lang="en-US" smtClean="0"/>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734247-54C1-47C9-A16D-F1222234B0AB}" type="slidenum">
              <a:rPr lang="en-US" smtClean="0"/>
              <a:t>‹#›</a:t>
            </a:fld>
            <a:endParaRPr lang="en-US"/>
          </a:p>
        </p:txBody>
      </p:sp>
    </p:spTree>
    <p:extLst>
      <p:ext uri="{BB962C8B-B14F-4D97-AF65-F5344CB8AC3E}">
        <p14:creationId xmlns:p14="http://schemas.microsoft.com/office/powerpoint/2010/main" val="293075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0B626F-5A33-4CD7-B87A-BB557961498B}" type="datetimeFigureOut">
              <a:rPr lang="en-US" smtClean="0"/>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34247-54C1-47C9-A16D-F1222234B0AB}" type="slidenum">
              <a:rPr lang="en-US" smtClean="0"/>
              <a:t>‹#›</a:t>
            </a:fld>
            <a:endParaRPr lang="en-US"/>
          </a:p>
        </p:txBody>
      </p:sp>
    </p:spTree>
    <p:extLst>
      <p:ext uri="{BB962C8B-B14F-4D97-AF65-F5344CB8AC3E}">
        <p14:creationId xmlns:p14="http://schemas.microsoft.com/office/powerpoint/2010/main" val="129888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B626F-5A33-4CD7-B87A-BB557961498B}" type="datetimeFigureOut">
              <a:rPr lang="en-US" smtClean="0"/>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734247-54C1-47C9-A16D-F1222234B0AB}" type="slidenum">
              <a:rPr lang="en-US" smtClean="0"/>
              <a:t>‹#›</a:t>
            </a:fld>
            <a:endParaRPr lang="en-US"/>
          </a:p>
        </p:txBody>
      </p:sp>
    </p:spTree>
    <p:extLst>
      <p:ext uri="{BB962C8B-B14F-4D97-AF65-F5344CB8AC3E}">
        <p14:creationId xmlns:p14="http://schemas.microsoft.com/office/powerpoint/2010/main" val="30319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50B626F-5A33-4CD7-B87A-BB557961498B}" type="datetimeFigureOut">
              <a:rPr lang="en-US" smtClean="0"/>
              <a:t>9/25/2020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1734247-54C1-47C9-A16D-F1222234B0AB}" type="slidenum">
              <a:rPr lang="en-US" smtClean="0"/>
              <a:t>‹#›</a:t>
            </a:fld>
            <a:endParaRPr lang="en-US"/>
          </a:p>
        </p:txBody>
      </p:sp>
    </p:spTree>
    <p:extLst>
      <p:ext uri="{BB962C8B-B14F-4D97-AF65-F5344CB8AC3E}">
        <p14:creationId xmlns:p14="http://schemas.microsoft.com/office/powerpoint/2010/main" val="267110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0B626F-5A33-4CD7-B87A-BB557961498B}"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34247-54C1-47C9-A16D-F1222234B0AB}" type="slidenum">
              <a:rPr lang="en-US" smtClean="0"/>
              <a:t>‹#›</a:t>
            </a:fld>
            <a:endParaRPr lang="en-US"/>
          </a:p>
        </p:txBody>
      </p:sp>
    </p:spTree>
    <p:extLst>
      <p:ext uri="{BB962C8B-B14F-4D97-AF65-F5344CB8AC3E}">
        <p14:creationId xmlns:p14="http://schemas.microsoft.com/office/powerpoint/2010/main" val="2357264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50B626F-5A33-4CD7-B87A-BB557961498B}" type="datetimeFigureOut">
              <a:rPr lang="en-US" smtClean="0"/>
              <a:t>9/25/2020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1734247-54C1-47C9-A16D-F1222234B0AB}"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17958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ashstats.nhtsa.dot.gov/#!/#%2F"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coursera.org/learn/applied-data-science-capstone/supplement/Nh5uS/downloading-example-datas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4119CC-832B-471C-B88A-6B09E3D776A4}"/>
              </a:ext>
            </a:extLst>
          </p:cNvPr>
          <p:cNvSpPr>
            <a:spLocks noGrp="1"/>
          </p:cNvSpPr>
          <p:nvPr>
            <p:ph type="ctrTitle"/>
          </p:nvPr>
        </p:nvSpPr>
        <p:spPr/>
        <p:txBody>
          <a:bodyPr>
            <a:normAutofit fontScale="90000"/>
          </a:bodyPr>
          <a:lstStyle/>
          <a:p>
            <a:r>
              <a:rPr lang="en-US" b="1" dirty="0"/>
              <a:t>IBM Data Science Certificate Capstone Project: Car Accident Severity Classification</a:t>
            </a:r>
            <a:endParaRPr lang="en-US" dirty="0"/>
          </a:p>
        </p:txBody>
      </p:sp>
      <p:sp>
        <p:nvSpPr>
          <p:cNvPr id="7" name="Subtitle 6">
            <a:extLst>
              <a:ext uri="{FF2B5EF4-FFF2-40B4-BE49-F238E27FC236}">
                <a16:creationId xmlns:a16="http://schemas.microsoft.com/office/drawing/2014/main" id="{F445D793-17F3-4E15-9914-D6B924ACE1AA}"/>
              </a:ext>
            </a:extLst>
          </p:cNvPr>
          <p:cNvSpPr>
            <a:spLocks noGrp="1"/>
          </p:cNvSpPr>
          <p:nvPr>
            <p:ph type="subTitle" idx="1"/>
          </p:nvPr>
        </p:nvSpPr>
        <p:spPr/>
        <p:txBody>
          <a:bodyPr>
            <a:normAutofit fontScale="92500" lnSpcReduction="20000"/>
          </a:bodyPr>
          <a:lstStyle/>
          <a:p>
            <a:r>
              <a:rPr lang="en-US" dirty="0"/>
              <a:t>Melissa Melancon</a:t>
            </a:r>
          </a:p>
          <a:p>
            <a:r>
              <a:rPr lang="en-US" dirty="0"/>
              <a:t>September 2020</a:t>
            </a:r>
          </a:p>
        </p:txBody>
      </p:sp>
    </p:spTree>
    <p:extLst>
      <p:ext uri="{BB962C8B-B14F-4D97-AF65-F5344CB8AC3E}">
        <p14:creationId xmlns:p14="http://schemas.microsoft.com/office/powerpoint/2010/main" val="2561272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39B-6F85-4186-B140-AC06AC399FAF}"/>
              </a:ext>
            </a:extLst>
          </p:cNvPr>
          <p:cNvSpPr>
            <a:spLocks noGrp="1"/>
          </p:cNvSpPr>
          <p:nvPr>
            <p:ph type="title"/>
          </p:nvPr>
        </p:nvSpPr>
        <p:spPr/>
        <p:txBody>
          <a:bodyPr>
            <a:normAutofit/>
          </a:bodyPr>
          <a:lstStyle/>
          <a:p>
            <a:br>
              <a:rPr lang="en-US" dirty="0"/>
            </a:br>
            <a:r>
              <a:rPr lang="en-US" b="1" dirty="0"/>
              <a:t>Data ConclusionS</a:t>
            </a:r>
            <a:endParaRPr lang="en-US" dirty="0"/>
          </a:p>
        </p:txBody>
      </p:sp>
      <p:sp>
        <p:nvSpPr>
          <p:cNvPr id="3" name="Content Placeholder 2">
            <a:extLst>
              <a:ext uri="{FF2B5EF4-FFF2-40B4-BE49-F238E27FC236}">
                <a16:creationId xmlns:a16="http://schemas.microsoft.com/office/drawing/2014/main" id="{06849C11-C8EC-462D-9341-0C5BF1A8B128}"/>
              </a:ext>
            </a:extLst>
          </p:cNvPr>
          <p:cNvSpPr>
            <a:spLocks noGrp="1"/>
          </p:cNvSpPr>
          <p:nvPr>
            <p:ph idx="1"/>
          </p:nvPr>
        </p:nvSpPr>
        <p:spPr>
          <a:xfrm>
            <a:off x="581192" y="2032126"/>
            <a:ext cx="6562947" cy="4648591"/>
          </a:xfrm>
        </p:spPr>
        <p:txBody>
          <a:bodyPr/>
          <a:lstStyle/>
          <a:p>
            <a:r>
              <a:rPr lang="en-US" dirty="0"/>
              <a:t>F1 and Jaccard Scores between 63 – 69% which shows correlation of 9 variables to severity of an accident</a:t>
            </a:r>
          </a:p>
          <a:p>
            <a:r>
              <a:rPr lang="en-US" dirty="0"/>
              <a:t>Improved results over first data modelling without Junction Type, Collision Type, and Vehicle Count </a:t>
            </a:r>
          </a:p>
          <a:p>
            <a:pPr lvl="1"/>
            <a:r>
              <a:rPr lang="en-US" dirty="0"/>
              <a:t>Each of those F1 and Jaccard Scores between 55 – 60%</a:t>
            </a:r>
          </a:p>
          <a:p>
            <a:pPr lvl="1"/>
            <a:r>
              <a:rPr lang="en-US" dirty="0"/>
              <a:t>Importance of rerunning models with different variables to improve results</a:t>
            </a:r>
          </a:p>
          <a:p>
            <a:r>
              <a:rPr lang="en-US" dirty="0"/>
              <a:t>Would further recommend adding new data fields such as age or drive or type of car to try to improve modelling before large scale deployment (these were not included in the data set, but were statistics that the National Highway Traffic Safety Administration modelled [1])</a:t>
            </a:r>
          </a:p>
          <a:p>
            <a:pPr marL="0" indent="0">
              <a:buNone/>
            </a:pPr>
            <a:r>
              <a:rPr lang="en-US" dirty="0"/>
              <a:t>		</a:t>
            </a:r>
          </a:p>
        </p:txBody>
      </p:sp>
      <p:pic>
        <p:nvPicPr>
          <p:cNvPr id="7" name="Picture 6">
            <a:extLst>
              <a:ext uri="{FF2B5EF4-FFF2-40B4-BE49-F238E27FC236}">
                <a16:creationId xmlns:a16="http://schemas.microsoft.com/office/drawing/2014/main" id="{D6702B0C-00A2-4D3C-B565-74C8CB8CA30B}"/>
              </a:ext>
            </a:extLst>
          </p:cNvPr>
          <p:cNvPicPr>
            <a:picLocks noChangeAspect="1"/>
          </p:cNvPicPr>
          <p:nvPr/>
        </p:nvPicPr>
        <p:blipFill>
          <a:blip r:embed="rId2"/>
          <a:stretch>
            <a:fillRect/>
          </a:stretch>
        </p:blipFill>
        <p:spPr>
          <a:xfrm>
            <a:off x="7431540" y="3317033"/>
            <a:ext cx="4387461" cy="1616433"/>
          </a:xfrm>
          <a:prstGeom prst="rect">
            <a:avLst/>
          </a:prstGeom>
        </p:spPr>
      </p:pic>
      <p:sp>
        <p:nvSpPr>
          <p:cNvPr id="10" name="TextBox 9">
            <a:extLst>
              <a:ext uri="{FF2B5EF4-FFF2-40B4-BE49-F238E27FC236}">
                <a16:creationId xmlns:a16="http://schemas.microsoft.com/office/drawing/2014/main" id="{4D9E3375-6CA5-4CC8-A11F-B802ED3986E1}"/>
              </a:ext>
            </a:extLst>
          </p:cNvPr>
          <p:cNvSpPr txBox="1"/>
          <p:nvPr/>
        </p:nvSpPr>
        <p:spPr>
          <a:xfrm>
            <a:off x="9006736" y="2725966"/>
            <a:ext cx="1773242" cy="461665"/>
          </a:xfrm>
          <a:prstGeom prst="rect">
            <a:avLst/>
          </a:prstGeom>
          <a:noFill/>
        </p:spPr>
        <p:txBody>
          <a:bodyPr wrap="none" rtlCol="0">
            <a:spAutoFit/>
          </a:bodyPr>
          <a:lstStyle/>
          <a:p>
            <a:r>
              <a:rPr lang="en-US" sz="2400" dirty="0">
                <a:solidFill>
                  <a:schemeClr val="accent2"/>
                </a:solidFill>
              </a:rPr>
              <a:t>Results Table</a:t>
            </a:r>
          </a:p>
        </p:txBody>
      </p:sp>
    </p:spTree>
    <p:extLst>
      <p:ext uri="{BB962C8B-B14F-4D97-AF65-F5344CB8AC3E}">
        <p14:creationId xmlns:p14="http://schemas.microsoft.com/office/powerpoint/2010/main" val="202109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39B-6F85-4186-B140-AC06AC399FAF}"/>
              </a:ext>
            </a:extLst>
          </p:cNvPr>
          <p:cNvSpPr>
            <a:spLocks noGrp="1"/>
          </p:cNvSpPr>
          <p:nvPr>
            <p:ph type="title"/>
          </p:nvPr>
        </p:nvSpPr>
        <p:spPr/>
        <p:txBody>
          <a:bodyPr/>
          <a:lstStyle/>
          <a:p>
            <a:r>
              <a:rPr lang="en-US" b="1" dirty="0"/>
              <a:t>Introduction and Business Understanding</a:t>
            </a:r>
            <a:endParaRPr lang="en-US" dirty="0"/>
          </a:p>
        </p:txBody>
      </p:sp>
      <p:sp>
        <p:nvSpPr>
          <p:cNvPr id="3" name="Content Placeholder 2">
            <a:extLst>
              <a:ext uri="{FF2B5EF4-FFF2-40B4-BE49-F238E27FC236}">
                <a16:creationId xmlns:a16="http://schemas.microsoft.com/office/drawing/2014/main" id="{06849C11-C8EC-462D-9341-0C5BF1A8B128}"/>
              </a:ext>
            </a:extLst>
          </p:cNvPr>
          <p:cNvSpPr>
            <a:spLocks noGrp="1"/>
          </p:cNvSpPr>
          <p:nvPr>
            <p:ph idx="1"/>
          </p:nvPr>
        </p:nvSpPr>
        <p:spPr>
          <a:xfrm>
            <a:off x="581193" y="2180496"/>
            <a:ext cx="8870718" cy="3678303"/>
          </a:xfrm>
        </p:spPr>
        <p:txBody>
          <a:bodyPr/>
          <a:lstStyle/>
          <a:p>
            <a:r>
              <a:rPr lang="en-US" dirty="0"/>
              <a:t>There are more than 6 million car accidents in the United States each year [1]</a:t>
            </a:r>
          </a:p>
          <a:p>
            <a:r>
              <a:rPr lang="en-US" dirty="0"/>
              <a:t>Car accidents result in more than 36,500 deaths or 2.7 million injuries [1]</a:t>
            </a:r>
          </a:p>
          <a:p>
            <a:r>
              <a:rPr lang="en-US" dirty="0"/>
              <a:t>This project aims to model attributes that will predict the severity of car accidents</a:t>
            </a:r>
          </a:p>
          <a:p>
            <a:pPr lvl="1"/>
            <a:r>
              <a:rPr lang="en-US" dirty="0"/>
              <a:t>Based on data from Seattle, WA from 2004-present [2]</a:t>
            </a:r>
          </a:p>
          <a:p>
            <a:pPr lvl="1"/>
            <a:endParaRPr lang="en-US" dirty="0"/>
          </a:p>
        </p:txBody>
      </p:sp>
      <p:pic>
        <p:nvPicPr>
          <p:cNvPr id="8" name="Picture 7">
            <a:extLst>
              <a:ext uri="{FF2B5EF4-FFF2-40B4-BE49-F238E27FC236}">
                <a16:creationId xmlns:a16="http://schemas.microsoft.com/office/drawing/2014/main" id="{1272D3EF-1D8F-44A3-A91B-B93F0FEFC06F}"/>
              </a:ext>
            </a:extLst>
          </p:cNvPr>
          <p:cNvPicPr/>
          <p:nvPr/>
        </p:nvPicPr>
        <p:blipFill>
          <a:blip r:embed="rId2"/>
          <a:stretch>
            <a:fillRect/>
          </a:stretch>
        </p:blipFill>
        <p:spPr>
          <a:xfrm>
            <a:off x="8703718" y="2180496"/>
            <a:ext cx="3164821" cy="4420052"/>
          </a:xfrm>
          <a:prstGeom prst="rect">
            <a:avLst/>
          </a:prstGeom>
        </p:spPr>
      </p:pic>
      <p:sp>
        <p:nvSpPr>
          <p:cNvPr id="10" name="TextBox 9">
            <a:extLst>
              <a:ext uri="{FF2B5EF4-FFF2-40B4-BE49-F238E27FC236}">
                <a16:creationId xmlns:a16="http://schemas.microsoft.com/office/drawing/2014/main" id="{E48FF898-FA17-4BE3-B267-D2FE292FA6EA}"/>
              </a:ext>
            </a:extLst>
          </p:cNvPr>
          <p:cNvSpPr txBox="1"/>
          <p:nvPr/>
        </p:nvSpPr>
        <p:spPr>
          <a:xfrm>
            <a:off x="139959" y="6323339"/>
            <a:ext cx="8228535" cy="484043"/>
          </a:xfrm>
          <a:prstGeom prst="rect">
            <a:avLst/>
          </a:prstGeom>
          <a:noFill/>
        </p:spPr>
        <p:txBody>
          <a:bodyPr wrap="none" rtlCol="0">
            <a:spAutoFit/>
          </a:bodyPr>
          <a:lstStyle/>
          <a:p>
            <a:pPr marL="0" marR="0">
              <a:lnSpc>
                <a:spcPct val="107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 -  </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National Highway Traffic Safety Administration, </a:t>
            </a:r>
            <a:r>
              <a:rPr lang="en-US" sz="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https://crashstats.nhtsa.dot.gov/#!/#%2F</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900" dirty="0">
                <a:effectLst/>
                <a:latin typeface="Times New Roman" panose="02020603050405020304" pitchFamily="18" charset="0"/>
                <a:ea typeface="Calibri" panose="020F0502020204030204" pitchFamily="34" charset="0"/>
                <a:cs typeface="Times New Roman" panose="02020603050405020304" pitchFamily="18" charset="0"/>
              </a:rPr>
              <a:t>[2] – Coursera data set and Metadata file with explanations, </a:t>
            </a:r>
            <a:r>
              <a:rPr lang="en-US" sz="9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https://www.coursera.org/learn/applied-data-science-capstone/supplement/Nh5uS/downloading-example-dataset</a:t>
            </a:r>
            <a:r>
              <a:rPr lang="en-US" sz="9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801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39B-6F85-4186-B140-AC06AC399FAF}"/>
              </a:ext>
            </a:extLst>
          </p:cNvPr>
          <p:cNvSpPr>
            <a:spLocks noGrp="1"/>
          </p:cNvSpPr>
          <p:nvPr>
            <p:ph type="title"/>
          </p:nvPr>
        </p:nvSpPr>
        <p:spPr/>
        <p:txBody>
          <a:bodyPr/>
          <a:lstStyle/>
          <a:p>
            <a:r>
              <a:rPr lang="en-US" b="1" dirty="0"/>
              <a:t>Data Understanding</a:t>
            </a:r>
            <a:endParaRPr lang="en-US" dirty="0"/>
          </a:p>
        </p:txBody>
      </p:sp>
      <p:sp>
        <p:nvSpPr>
          <p:cNvPr id="3" name="Content Placeholder 2">
            <a:extLst>
              <a:ext uri="{FF2B5EF4-FFF2-40B4-BE49-F238E27FC236}">
                <a16:creationId xmlns:a16="http://schemas.microsoft.com/office/drawing/2014/main" id="{06849C11-C8EC-462D-9341-0C5BF1A8B128}"/>
              </a:ext>
            </a:extLst>
          </p:cNvPr>
          <p:cNvSpPr>
            <a:spLocks noGrp="1"/>
          </p:cNvSpPr>
          <p:nvPr>
            <p:ph idx="1"/>
          </p:nvPr>
        </p:nvSpPr>
        <p:spPr>
          <a:xfrm>
            <a:off x="581193" y="2180496"/>
            <a:ext cx="5514808" cy="3678303"/>
          </a:xfrm>
        </p:spPr>
        <p:txBody>
          <a:bodyPr/>
          <a:lstStyle/>
          <a:p>
            <a:r>
              <a:rPr lang="en-US" dirty="0"/>
              <a:t>Created Jupyter Notebook</a:t>
            </a:r>
          </a:p>
          <a:p>
            <a:r>
              <a:rPr lang="en-US" dirty="0"/>
              <a:t>Modelled data in Python with multiple libraries</a:t>
            </a:r>
          </a:p>
          <a:p>
            <a:r>
              <a:rPr lang="en-US" dirty="0"/>
              <a:t>Imported Coursera data and developed data frame for analysis </a:t>
            </a:r>
          </a:p>
          <a:p>
            <a:pPr lvl="1"/>
            <a:r>
              <a:rPr lang="en-US" dirty="0"/>
              <a:t>More than 196,000 rows and 38 columns</a:t>
            </a:r>
          </a:p>
          <a:p>
            <a:pPr lvl="1"/>
            <a:r>
              <a:rPr lang="en-US" dirty="0"/>
              <a:t>Focused on data that had greatest impact on car accidents</a:t>
            </a:r>
          </a:p>
          <a:p>
            <a:pPr marL="0" indent="0">
              <a:buNone/>
            </a:pPr>
            <a:endParaRPr lang="en-US" dirty="0"/>
          </a:p>
        </p:txBody>
      </p:sp>
      <p:pic>
        <p:nvPicPr>
          <p:cNvPr id="4" name="Picture 3">
            <a:extLst>
              <a:ext uri="{FF2B5EF4-FFF2-40B4-BE49-F238E27FC236}">
                <a16:creationId xmlns:a16="http://schemas.microsoft.com/office/drawing/2014/main" id="{302C572F-5B22-4D4B-99E6-6E6B1C736A4E}"/>
              </a:ext>
            </a:extLst>
          </p:cNvPr>
          <p:cNvPicPr/>
          <p:nvPr/>
        </p:nvPicPr>
        <p:blipFill>
          <a:blip r:embed="rId2"/>
          <a:stretch>
            <a:fillRect/>
          </a:stretch>
        </p:blipFill>
        <p:spPr>
          <a:xfrm>
            <a:off x="7345680" y="2060439"/>
            <a:ext cx="3561806" cy="1877079"/>
          </a:xfrm>
          <a:prstGeom prst="rect">
            <a:avLst/>
          </a:prstGeom>
        </p:spPr>
      </p:pic>
      <p:pic>
        <p:nvPicPr>
          <p:cNvPr id="6" name="Picture 5">
            <a:extLst>
              <a:ext uri="{FF2B5EF4-FFF2-40B4-BE49-F238E27FC236}">
                <a16:creationId xmlns:a16="http://schemas.microsoft.com/office/drawing/2014/main" id="{76213D0D-2117-4648-A956-3D3E75D689B2}"/>
              </a:ext>
            </a:extLst>
          </p:cNvPr>
          <p:cNvPicPr/>
          <p:nvPr/>
        </p:nvPicPr>
        <p:blipFill>
          <a:blip r:embed="rId3"/>
          <a:stretch>
            <a:fillRect/>
          </a:stretch>
        </p:blipFill>
        <p:spPr>
          <a:xfrm>
            <a:off x="6096000" y="4101569"/>
            <a:ext cx="5943600" cy="2424430"/>
          </a:xfrm>
          <a:prstGeom prst="rect">
            <a:avLst/>
          </a:prstGeom>
        </p:spPr>
      </p:pic>
    </p:spTree>
    <p:extLst>
      <p:ext uri="{BB962C8B-B14F-4D97-AF65-F5344CB8AC3E}">
        <p14:creationId xmlns:p14="http://schemas.microsoft.com/office/powerpoint/2010/main" val="231908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39B-6F85-4186-B140-AC06AC399FAF}"/>
              </a:ext>
            </a:extLst>
          </p:cNvPr>
          <p:cNvSpPr>
            <a:spLocks noGrp="1"/>
          </p:cNvSpPr>
          <p:nvPr>
            <p:ph type="title"/>
          </p:nvPr>
        </p:nvSpPr>
        <p:spPr/>
        <p:txBody>
          <a:bodyPr/>
          <a:lstStyle/>
          <a:p>
            <a:r>
              <a:rPr lang="en-US" b="1" dirty="0"/>
              <a:t>Data Preparation</a:t>
            </a:r>
            <a:endParaRPr lang="en-US" dirty="0"/>
          </a:p>
        </p:txBody>
      </p:sp>
      <p:sp>
        <p:nvSpPr>
          <p:cNvPr id="3" name="Content Placeholder 2">
            <a:extLst>
              <a:ext uri="{FF2B5EF4-FFF2-40B4-BE49-F238E27FC236}">
                <a16:creationId xmlns:a16="http://schemas.microsoft.com/office/drawing/2014/main" id="{06849C11-C8EC-462D-9341-0C5BF1A8B128}"/>
              </a:ext>
            </a:extLst>
          </p:cNvPr>
          <p:cNvSpPr>
            <a:spLocks noGrp="1"/>
          </p:cNvSpPr>
          <p:nvPr>
            <p:ph idx="1"/>
          </p:nvPr>
        </p:nvSpPr>
        <p:spPr>
          <a:xfrm>
            <a:off x="581192" y="2180496"/>
            <a:ext cx="6780661" cy="3678303"/>
          </a:xfrm>
        </p:spPr>
        <p:txBody>
          <a:bodyPr>
            <a:normAutofit lnSpcReduction="10000"/>
          </a:bodyPr>
          <a:lstStyle/>
          <a:p>
            <a:r>
              <a:rPr lang="en-US" dirty="0"/>
              <a:t>Started with data analysis on types of car accidents</a:t>
            </a:r>
          </a:p>
          <a:p>
            <a:pPr lvl="1"/>
            <a:r>
              <a:rPr lang="en-US" dirty="0"/>
              <a:t>Severity Code 1 = Property Damage</a:t>
            </a:r>
          </a:p>
          <a:p>
            <a:pPr lvl="1"/>
            <a:r>
              <a:rPr lang="en-US" dirty="0"/>
              <a:t>Severity Code 2 = Injury to a Person </a:t>
            </a:r>
          </a:p>
          <a:p>
            <a:r>
              <a:rPr lang="en-US" dirty="0"/>
              <a:t>Evaluated biggest factors/contributors involved in accidents</a:t>
            </a:r>
          </a:p>
          <a:p>
            <a:r>
              <a:rPr lang="en-US" dirty="0"/>
              <a:t>Developed list of columns to remove (ie: codes rather than real data)</a:t>
            </a:r>
          </a:p>
          <a:p>
            <a:r>
              <a:rPr lang="en-US" dirty="0"/>
              <a:t>Developed full list of columns / criteria to include:</a:t>
            </a:r>
          </a:p>
          <a:p>
            <a:pPr lvl="1"/>
            <a:r>
              <a:rPr lang="en-US" dirty="0"/>
              <a:t>Address Type, Weather, Road Conditions all included in first model</a:t>
            </a:r>
          </a:p>
          <a:p>
            <a:pPr lvl="1"/>
            <a:r>
              <a:rPr lang="en-US" dirty="0"/>
              <a:t>Second model added Junction Type, Collision Type, and Vehicle Count (see conclusion section for reasoning behind second model development)</a:t>
            </a:r>
          </a:p>
          <a:p>
            <a:pPr lvl="1"/>
            <a:endParaRPr lang="en-US" dirty="0"/>
          </a:p>
        </p:txBody>
      </p:sp>
      <p:pic>
        <p:nvPicPr>
          <p:cNvPr id="5" name="Picture 4">
            <a:extLst>
              <a:ext uri="{FF2B5EF4-FFF2-40B4-BE49-F238E27FC236}">
                <a16:creationId xmlns:a16="http://schemas.microsoft.com/office/drawing/2014/main" id="{1C1D3AA5-2DA3-4224-8986-2462F06EF4E1}"/>
              </a:ext>
            </a:extLst>
          </p:cNvPr>
          <p:cNvPicPr/>
          <p:nvPr/>
        </p:nvPicPr>
        <p:blipFill>
          <a:blip r:embed="rId2"/>
          <a:stretch>
            <a:fillRect/>
          </a:stretch>
        </p:blipFill>
        <p:spPr>
          <a:xfrm>
            <a:off x="8100067" y="1960095"/>
            <a:ext cx="3510741" cy="2059552"/>
          </a:xfrm>
          <a:prstGeom prst="rect">
            <a:avLst/>
          </a:prstGeom>
        </p:spPr>
      </p:pic>
      <p:pic>
        <p:nvPicPr>
          <p:cNvPr id="7" name="Picture 6">
            <a:extLst>
              <a:ext uri="{FF2B5EF4-FFF2-40B4-BE49-F238E27FC236}">
                <a16:creationId xmlns:a16="http://schemas.microsoft.com/office/drawing/2014/main" id="{73E6FDAF-10C0-4172-8F26-14F4C56EF29E}"/>
              </a:ext>
            </a:extLst>
          </p:cNvPr>
          <p:cNvPicPr>
            <a:picLocks noChangeAspect="1"/>
          </p:cNvPicPr>
          <p:nvPr/>
        </p:nvPicPr>
        <p:blipFill>
          <a:blip r:embed="rId3"/>
          <a:stretch>
            <a:fillRect/>
          </a:stretch>
        </p:blipFill>
        <p:spPr>
          <a:xfrm>
            <a:off x="7087961" y="4128718"/>
            <a:ext cx="5104039" cy="2559970"/>
          </a:xfrm>
          <a:prstGeom prst="rect">
            <a:avLst/>
          </a:prstGeom>
        </p:spPr>
      </p:pic>
    </p:spTree>
    <p:extLst>
      <p:ext uri="{BB962C8B-B14F-4D97-AF65-F5344CB8AC3E}">
        <p14:creationId xmlns:p14="http://schemas.microsoft.com/office/powerpoint/2010/main" val="282792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39B-6F85-4186-B140-AC06AC399FAF}"/>
              </a:ext>
            </a:extLst>
          </p:cNvPr>
          <p:cNvSpPr>
            <a:spLocks noGrp="1"/>
          </p:cNvSpPr>
          <p:nvPr>
            <p:ph type="title"/>
          </p:nvPr>
        </p:nvSpPr>
        <p:spPr/>
        <p:txBody>
          <a:bodyPr/>
          <a:lstStyle/>
          <a:p>
            <a:r>
              <a:rPr lang="en-US" b="1" dirty="0"/>
              <a:t>Data Preparation (cont.)</a:t>
            </a:r>
            <a:endParaRPr lang="en-US" dirty="0"/>
          </a:p>
        </p:txBody>
      </p:sp>
      <p:sp>
        <p:nvSpPr>
          <p:cNvPr id="3" name="Content Placeholder 2">
            <a:extLst>
              <a:ext uri="{FF2B5EF4-FFF2-40B4-BE49-F238E27FC236}">
                <a16:creationId xmlns:a16="http://schemas.microsoft.com/office/drawing/2014/main" id="{06849C11-C8EC-462D-9341-0C5BF1A8B128}"/>
              </a:ext>
            </a:extLst>
          </p:cNvPr>
          <p:cNvSpPr>
            <a:spLocks noGrp="1"/>
          </p:cNvSpPr>
          <p:nvPr>
            <p:ph idx="1"/>
          </p:nvPr>
        </p:nvSpPr>
        <p:spPr>
          <a:xfrm>
            <a:off x="581192" y="2180496"/>
            <a:ext cx="6454090" cy="3678303"/>
          </a:xfrm>
        </p:spPr>
        <p:txBody>
          <a:bodyPr>
            <a:normAutofit/>
          </a:bodyPr>
          <a:lstStyle/>
          <a:p>
            <a:r>
              <a:rPr lang="en-US" dirty="0"/>
              <a:t>Performed “downsampling” after learning about the importance of balancing data [3]</a:t>
            </a:r>
          </a:p>
          <a:p>
            <a:pPr lvl="1"/>
            <a:r>
              <a:rPr lang="en-US" dirty="0"/>
              <a:t>As noted in the code and shown in the top bar chart on the right, there were twice as many car accidents involving property damage than injury</a:t>
            </a:r>
          </a:p>
          <a:p>
            <a:pPr lvl="1"/>
            <a:r>
              <a:rPr lang="en-US" dirty="0"/>
              <a:t>Downsampling removes some of the counts from the “majority” class (the severity 1 accidents in this case) to balance the data – in this case, the dataframe created an even distribution of severity 1 and severity 2 codes</a:t>
            </a:r>
          </a:p>
          <a:p>
            <a:pPr lvl="1"/>
            <a:r>
              <a:rPr lang="en-US" dirty="0"/>
              <a:t>An interesting observation was that after downsampling, the dataframe contained more severity 2 cases</a:t>
            </a:r>
          </a:p>
          <a:p>
            <a:pPr lvl="1"/>
            <a:endParaRPr lang="en-US" dirty="0"/>
          </a:p>
        </p:txBody>
      </p:sp>
      <p:pic>
        <p:nvPicPr>
          <p:cNvPr id="5" name="Picture 4">
            <a:extLst>
              <a:ext uri="{FF2B5EF4-FFF2-40B4-BE49-F238E27FC236}">
                <a16:creationId xmlns:a16="http://schemas.microsoft.com/office/drawing/2014/main" id="{1C1D3AA5-2DA3-4224-8986-2462F06EF4E1}"/>
              </a:ext>
            </a:extLst>
          </p:cNvPr>
          <p:cNvPicPr/>
          <p:nvPr/>
        </p:nvPicPr>
        <p:blipFill>
          <a:blip r:embed="rId2"/>
          <a:stretch>
            <a:fillRect/>
          </a:stretch>
        </p:blipFill>
        <p:spPr>
          <a:xfrm>
            <a:off x="7802060" y="1970447"/>
            <a:ext cx="2910490" cy="1733806"/>
          </a:xfrm>
          <a:prstGeom prst="rect">
            <a:avLst/>
          </a:prstGeom>
        </p:spPr>
      </p:pic>
      <p:sp>
        <p:nvSpPr>
          <p:cNvPr id="4" name="TextBox 3">
            <a:extLst>
              <a:ext uri="{FF2B5EF4-FFF2-40B4-BE49-F238E27FC236}">
                <a16:creationId xmlns:a16="http://schemas.microsoft.com/office/drawing/2014/main" id="{DACC1B0F-87D1-4BDB-9D75-EB9A14A9FDBF}"/>
              </a:ext>
            </a:extLst>
          </p:cNvPr>
          <p:cNvSpPr txBox="1"/>
          <p:nvPr/>
        </p:nvSpPr>
        <p:spPr>
          <a:xfrm>
            <a:off x="139959" y="6323339"/>
            <a:ext cx="2702984" cy="233975"/>
          </a:xfrm>
          <a:prstGeom prst="rect">
            <a:avLst/>
          </a:prstGeom>
          <a:noFill/>
        </p:spPr>
        <p:txBody>
          <a:bodyPr wrap="none" rtlCol="0">
            <a:spAutoFit/>
          </a:bodyPr>
          <a:lstStyle/>
          <a:p>
            <a:pPr marL="0" marR="0">
              <a:lnSpc>
                <a:spcPct val="107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a:t>
            </a:r>
            <a:r>
              <a:rPr lang="en-US" sz="900" dirty="0">
                <a:latin typeface="Calibri" panose="020F0502020204030204" pitchFamily="34" charset="0"/>
                <a:ea typeface="Calibri" panose="020F0502020204030204" pitchFamily="34" charset="0"/>
                <a:cs typeface="Times New Roman" panose="02020603050405020304" pitchFamily="18" charset="0"/>
              </a:rPr>
              <a:t>3] - https://elitedatascience.com/imbalanced-classes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4B0AF94F-61B9-49BF-B225-D4348E9120C6}"/>
              </a:ext>
            </a:extLst>
          </p:cNvPr>
          <p:cNvPicPr/>
          <p:nvPr/>
        </p:nvPicPr>
        <p:blipFill>
          <a:blip r:embed="rId3"/>
          <a:stretch>
            <a:fillRect/>
          </a:stretch>
        </p:blipFill>
        <p:spPr>
          <a:xfrm>
            <a:off x="7035282" y="3705256"/>
            <a:ext cx="4925007" cy="1513406"/>
          </a:xfrm>
          <a:prstGeom prst="rect">
            <a:avLst/>
          </a:prstGeom>
        </p:spPr>
      </p:pic>
      <p:pic>
        <p:nvPicPr>
          <p:cNvPr id="10" name="Picture 9">
            <a:extLst>
              <a:ext uri="{FF2B5EF4-FFF2-40B4-BE49-F238E27FC236}">
                <a16:creationId xmlns:a16="http://schemas.microsoft.com/office/drawing/2014/main" id="{FD645324-5D78-4217-B066-9739CB859072}"/>
              </a:ext>
            </a:extLst>
          </p:cNvPr>
          <p:cNvPicPr>
            <a:picLocks noChangeAspect="1"/>
          </p:cNvPicPr>
          <p:nvPr/>
        </p:nvPicPr>
        <p:blipFill>
          <a:blip r:embed="rId4"/>
          <a:stretch>
            <a:fillRect/>
          </a:stretch>
        </p:blipFill>
        <p:spPr>
          <a:xfrm>
            <a:off x="7945541" y="5087310"/>
            <a:ext cx="2702984" cy="1770690"/>
          </a:xfrm>
          <a:prstGeom prst="rect">
            <a:avLst/>
          </a:prstGeom>
        </p:spPr>
      </p:pic>
    </p:spTree>
    <p:extLst>
      <p:ext uri="{BB962C8B-B14F-4D97-AF65-F5344CB8AC3E}">
        <p14:creationId xmlns:p14="http://schemas.microsoft.com/office/powerpoint/2010/main" val="10047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39B-6F85-4186-B140-AC06AC399FAF}"/>
              </a:ext>
            </a:extLst>
          </p:cNvPr>
          <p:cNvSpPr>
            <a:spLocks noGrp="1"/>
          </p:cNvSpPr>
          <p:nvPr>
            <p:ph type="title"/>
          </p:nvPr>
        </p:nvSpPr>
        <p:spPr/>
        <p:txBody>
          <a:bodyPr/>
          <a:lstStyle/>
          <a:p>
            <a:r>
              <a:rPr lang="en-US" b="1" dirty="0"/>
              <a:t>Data Preparation (cont.)</a:t>
            </a:r>
            <a:endParaRPr lang="en-US" dirty="0"/>
          </a:p>
        </p:txBody>
      </p:sp>
      <p:sp>
        <p:nvSpPr>
          <p:cNvPr id="3" name="Content Placeholder 2">
            <a:extLst>
              <a:ext uri="{FF2B5EF4-FFF2-40B4-BE49-F238E27FC236}">
                <a16:creationId xmlns:a16="http://schemas.microsoft.com/office/drawing/2014/main" id="{06849C11-C8EC-462D-9341-0C5BF1A8B128}"/>
              </a:ext>
            </a:extLst>
          </p:cNvPr>
          <p:cNvSpPr>
            <a:spLocks noGrp="1"/>
          </p:cNvSpPr>
          <p:nvPr>
            <p:ph idx="1"/>
          </p:nvPr>
        </p:nvSpPr>
        <p:spPr>
          <a:xfrm>
            <a:off x="581193" y="2180496"/>
            <a:ext cx="5514808" cy="3678303"/>
          </a:xfrm>
        </p:spPr>
        <p:txBody>
          <a:bodyPr>
            <a:normAutofit/>
          </a:bodyPr>
          <a:lstStyle/>
          <a:p>
            <a:r>
              <a:rPr lang="en-US" dirty="0"/>
              <a:t>Created simplified dataframe with 9 columns</a:t>
            </a:r>
          </a:p>
          <a:p>
            <a:r>
              <a:rPr lang="en-US" dirty="0"/>
              <a:t>Normalized those columns from objects to numbers to improve testing / modelling</a:t>
            </a:r>
          </a:p>
          <a:p>
            <a:r>
              <a:rPr lang="en-US" dirty="0"/>
              <a:t> “Data Scientists spend 80% of their time on data cleaning” – Dan Riley</a:t>
            </a:r>
          </a:p>
          <a:p>
            <a:pPr lvl="1"/>
            <a:endParaRPr lang="en-US" dirty="0"/>
          </a:p>
        </p:txBody>
      </p:sp>
      <p:pic>
        <p:nvPicPr>
          <p:cNvPr id="6" name="Picture 5">
            <a:extLst>
              <a:ext uri="{FF2B5EF4-FFF2-40B4-BE49-F238E27FC236}">
                <a16:creationId xmlns:a16="http://schemas.microsoft.com/office/drawing/2014/main" id="{0E523841-2185-4246-B51C-89ADA29AC6DB}"/>
              </a:ext>
            </a:extLst>
          </p:cNvPr>
          <p:cNvPicPr/>
          <p:nvPr/>
        </p:nvPicPr>
        <p:blipFill>
          <a:blip r:embed="rId2"/>
          <a:stretch>
            <a:fillRect/>
          </a:stretch>
        </p:blipFill>
        <p:spPr>
          <a:xfrm>
            <a:off x="6096000" y="1929117"/>
            <a:ext cx="4876800" cy="2381626"/>
          </a:xfrm>
          <a:prstGeom prst="rect">
            <a:avLst/>
          </a:prstGeom>
        </p:spPr>
      </p:pic>
      <p:pic>
        <p:nvPicPr>
          <p:cNvPr id="8" name="Picture 7">
            <a:extLst>
              <a:ext uri="{FF2B5EF4-FFF2-40B4-BE49-F238E27FC236}">
                <a16:creationId xmlns:a16="http://schemas.microsoft.com/office/drawing/2014/main" id="{B8C0CBC5-7F10-4632-B7AF-8936F85763C5}"/>
              </a:ext>
            </a:extLst>
          </p:cNvPr>
          <p:cNvPicPr/>
          <p:nvPr/>
        </p:nvPicPr>
        <p:blipFill>
          <a:blip r:embed="rId3"/>
          <a:stretch>
            <a:fillRect/>
          </a:stretch>
        </p:blipFill>
        <p:spPr>
          <a:xfrm>
            <a:off x="6096000" y="5523876"/>
            <a:ext cx="4876800" cy="799463"/>
          </a:xfrm>
          <a:prstGeom prst="rect">
            <a:avLst/>
          </a:prstGeom>
        </p:spPr>
      </p:pic>
      <p:pic>
        <p:nvPicPr>
          <p:cNvPr id="10" name="Picture 9">
            <a:extLst>
              <a:ext uri="{FF2B5EF4-FFF2-40B4-BE49-F238E27FC236}">
                <a16:creationId xmlns:a16="http://schemas.microsoft.com/office/drawing/2014/main" id="{1BDE78F9-5CD0-4E00-B575-746CEDB27FA4}"/>
              </a:ext>
            </a:extLst>
          </p:cNvPr>
          <p:cNvPicPr/>
          <p:nvPr/>
        </p:nvPicPr>
        <p:blipFill>
          <a:blip r:embed="rId4"/>
          <a:stretch>
            <a:fillRect/>
          </a:stretch>
        </p:blipFill>
        <p:spPr>
          <a:xfrm>
            <a:off x="6096000" y="4659604"/>
            <a:ext cx="4876800" cy="799464"/>
          </a:xfrm>
          <a:prstGeom prst="rect">
            <a:avLst/>
          </a:prstGeom>
        </p:spPr>
      </p:pic>
    </p:spTree>
    <p:extLst>
      <p:ext uri="{BB962C8B-B14F-4D97-AF65-F5344CB8AC3E}">
        <p14:creationId xmlns:p14="http://schemas.microsoft.com/office/powerpoint/2010/main" val="212708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39B-6F85-4186-B140-AC06AC399FAF}"/>
              </a:ext>
            </a:extLst>
          </p:cNvPr>
          <p:cNvSpPr>
            <a:spLocks noGrp="1"/>
          </p:cNvSpPr>
          <p:nvPr>
            <p:ph type="title"/>
          </p:nvPr>
        </p:nvSpPr>
        <p:spPr/>
        <p:txBody>
          <a:bodyPr>
            <a:normAutofit/>
          </a:bodyPr>
          <a:lstStyle/>
          <a:p>
            <a:br>
              <a:rPr lang="en-US" dirty="0"/>
            </a:br>
            <a:r>
              <a:rPr lang="en-US" b="1" dirty="0"/>
              <a:t>Data Modelling and Evaluation</a:t>
            </a:r>
            <a:endParaRPr lang="en-US" dirty="0"/>
          </a:p>
        </p:txBody>
      </p:sp>
      <p:sp>
        <p:nvSpPr>
          <p:cNvPr id="3" name="Content Placeholder 2">
            <a:extLst>
              <a:ext uri="{FF2B5EF4-FFF2-40B4-BE49-F238E27FC236}">
                <a16:creationId xmlns:a16="http://schemas.microsoft.com/office/drawing/2014/main" id="{06849C11-C8EC-462D-9341-0C5BF1A8B128}"/>
              </a:ext>
            </a:extLst>
          </p:cNvPr>
          <p:cNvSpPr>
            <a:spLocks noGrp="1"/>
          </p:cNvSpPr>
          <p:nvPr>
            <p:ph idx="1"/>
          </p:nvPr>
        </p:nvSpPr>
        <p:spPr>
          <a:xfrm>
            <a:off x="581193" y="2180496"/>
            <a:ext cx="5514808" cy="3678303"/>
          </a:xfrm>
        </p:spPr>
        <p:txBody>
          <a:bodyPr/>
          <a:lstStyle/>
          <a:p>
            <a:r>
              <a:rPr lang="en-US" dirty="0"/>
              <a:t>Developed model to Target Variable, Y, against the 9 independent variables, X</a:t>
            </a:r>
          </a:p>
          <a:p>
            <a:r>
              <a:rPr lang="en-US" dirty="0"/>
              <a:t>Ran three Classification Algorithm Models: </a:t>
            </a:r>
          </a:p>
          <a:p>
            <a:pPr lvl="1"/>
            <a:r>
              <a:rPr lang="en-US" dirty="0"/>
              <a:t>K-Nearest Neighbors</a:t>
            </a:r>
          </a:p>
          <a:p>
            <a:pPr lvl="1"/>
            <a:r>
              <a:rPr lang="en-US" dirty="0"/>
              <a:t>Decision Tree</a:t>
            </a:r>
          </a:p>
          <a:p>
            <a:pPr lvl="1"/>
            <a:r>
              <a:rPr lang="en-US" dirty="0"/>
              <a:t>Support Vector Machine</a:t>
            </a:r>
          </a:p>
          <a:p>
            <a:r>
              <a:rPr lang="en-US" dirty="0"/>
              <a:t>Calculated F1 and Jaccard scores to determine accuracy of models</a:t>
            </a:r>
          </a:p>
        </p:txBody>
      </p:sp>
      <p:pic>
        <p:nvPicPr>
          <p:cNvPr id="4" name="Picture 3">
            <a:extLst>
              <a:ext uri="{FF2B5EF4-FFF2-40B4-BE49-F238E27FC236}">
                <a16:creationId xmlns:a16="http://schemas.microsoft.com/office/drawing/2014/main" id="{72A370F8-DFCF-45D4-A99E-E84C9BA98677}"/>
              </a:ext>
            </a:extLst>
          </p:cNvPr>
          <p:cNvPicPr/>
          <p:nvPr/>
        </p:nvPicPr>
        <p:blipFill>
          <a:blip r:embed="rId2"/>
          <a:stretch>
            <a:fillRect/>
          </a:stretch>
        </p:blipFill>
        <p:spPr>
          <a:xfrm>
            <a:off x="6496077" y="1985146"/>
            <a:ext cx="5114730" cy="1140609"/>
          </a:xfrm>
          <a:prstGeom prst="rect">
            <a:avLst/>
          </a:prstGeom>
        </p:spPr>
      </p:pic>
    </p:spTree>
    <p:extLst>
      <p:ext uri="{BB962C8B-B14F-4D97-AF65-F5344CB8AC3E}">
        <p14:creationId xmlns:p14="http://schemas.microsoft.com/office/powerpoint/2010/main" val="359251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39B-6F85-4186-B140-AC06AC399FAF}"/>
              </a:ext>
            </a:extLst>
          </p:cNvPr>
          <p:cNvSpPr>
            <a:spLocks noGrp="1"/>
          </p:cNvSpPr>
          <p:nvPr>
            <p:ph type="title"/>
          </p:nvPr>
        </p:nvSpPr>
        <p:spPr/>
        <p:txBody>
          <a:bodyPr>
            <a:normAutofit/>
          </a:bodyPr>
          <a:lstStyle/>
          <a:p>
            <a:br>
              <a:rPr lang="en-US" dirty="0"/>
            </a:br>
            <a:r>
              <a:rPr lang="en-US" b="1" dirty="0"/>
              <a:t>Data Modelling and Evaluation (cont.)</a:t>
            </a:r>
            <a:endParaRPr lang="en-US" dirty="0"/>
          </a:p>
        </p:txBody>
      </p:sp>
      <p:pic>
        <p:nvPicPr>
          <p:cNvPr id="7" name="Picture 6">
            <a:extLst>
              <a:ext uri="{FF2B5EF4-FFF2-40B4-BE49-F238E27FC236}">
                <a16:creationId xmlns:a16="http://schemas.microsoft.com/office/drawing/2014/main" id="{21E4D858-22E4-45BB-B6D1-77BA75D66DA2}"/>
              </a:ext>
            </a:extLst>
          </p:cNvPr>
          <p:cNvPicPr/>
          <p:nvPr/>
        </p:nvPicPr>
        <p:blipFill>
          <a:blip r:embed="rId2"/>
          <a:stretch>
            <a:fillRect/>
          </a:stretch>
        </p:blipFill>
        <p:spPr>
          <a:xfrm>
            <a:off x="222380" y="2207456"/>
            <a:ext cx="4582886" cy="2991525"/>
          </a:xfrm>
          <a:prstGeom prst="rect">
            <a:avLst/>
          </a:prstGeom>
        </p:spPr>
      </p:pic>
      <p:sp>
        <p:nvSpPr>
          <p:cNvPr id="8" name="TextBox 7">
            <a:extLst>
              <a:ext uri="{FF2B5EF4-FFF2-40B4-BE49-F238E27FC236}">
                <a16:creationId xmlns:a16="http://schemas.microsoft.com/office/drawing/2014/main" id="{BB66E72D-2B10-495C-A199-B9D6D9DD915A}"/>
              </a:ext>
            </a:extLst>
          </p:cNvPr>
          <p:cNvSpPr txBox="1"/>
          <p:nvPr/>
        </p:nvSpPr>
        <p:spPr>
          <a:xfrm>
            <a:off x="151984" y="1838124"/>
            <a:ext cx="2201436" cy="369332"/>
          </a:xfrm>
          <a:prstGeom prst="rect">
            <a:avLst/>
          </a:prstGeom>
          <a:noFill/>
        </p:spPr>
        <p:txBody>
          <a:bodyPr wrap="none" rtlCol="0">
            <a:spAutoFit/>
          </a:bodyPr>
          <a:lstStyle/>
          <a:p>
            <a:r>
              <a:rPr lang="en-US" dirty="0">
                <a:solidFill>
                  <a:schemeClr val="accent6"/>
                </a:solidFill>
              </a:rPr>
              <a:t>K-Nearest Neighbors</a:t>
            </a:r>
          </a:p>
        </p:txBody>
      </p:sp>
      <p:pic>
        <p:nvPicPr>
          <p:cNvPr id="9" name="Picture 8">
            <a:extLst>
              <a:ext uri="{FF2B5EF4-FFF2-40B4-BE49-F238E27FC236}">
                <a16:creationId xmlns:a16="http://schemas.microsoft.com/office/drawing/2014/main" id="{EC4E7DEA-8F83-402C-980C-63E92A4070F3}"/>
              </a:ext>
            </a:extLst>
          </p:cNvPr>
          <p:cNvPicPr/>
          <p:nvPr/>
        </p:nvPicPr>
        <p:blipFill>
          <a:blip r:embed="rId3"/>
          <a:stretch>
            <a:fillRect/>
          </a:stretch>
        </p:blipFill>
        <p:spPr>
          <a:xfrm>
            <a:off x="6026021" y="2242832"/>
            <a:ext cx="4853473" cy="2656501"/>
          </a:xfrm>
          <a:prstGeom prst="rect">
            <a:avLst/>
          </a:prstGeom>
        </p:spPr>
      </p:pic>
      <p:sp>
        <p:nvSpPr>
          <p:cNvPr id="11" name="TextBox 10">
            <a:extLst>
              <a:ext uri="{FF2B5EF4-FFF2-40B4-BE49-F238E27FC236}">
                <a16:creationId xmlns:a16="http://schemas.microsoft.com/office/drawing/2014/main" id="{9E223031-E222-483E-BACB-BF5B04383114}"/>
              </a:ext>
            </a:extLst>
          </p:cNvPr>
          <p:cNvSpPr txBox="1"/>
          <p:nvPr/>
        </p:nvSpPr>
        <p:spPr>
          <a:xfrm>
            <a:off x="6026021" y="1873500"/>
            <a:ext cx="1456040" cy="369332"/>
          </a:xfrm>
          <a:prstGeom prst="rect">
            <a:avLst/>
          </a:prstGeom>
          <a:noFill/>
        </p:spPr>
        <p:txBody>
          <a:bodyPr wrap="none" rtlCol="0">
            <a:spAutoFit/>
          </a:bodyPr>
          <a:lstStyle/>
          <a:p>
            <a:r>
              <a:rPr lang="en-US" dirty="0">
                <a:solidFill>
                  <a:schemeClr val="accent6"/>
                </a:solidFill>
              </a:rPr>
              <a:t>Decision Tree</a:t>
            </a:r>
          </a:p>
        </p:txBody>
      </p:sp>
      <p:pic>
        <p:nvPicPr>
          <p:cNvPr id="12" name="Picture 11">
            <a:extLst>
              <a:ext uri="{FF2B5EF4-FFF2-40B4-BE49-F238E27FC236}">
                <a16:creationId xmlns:a16="http://schemas.microsoft.com/office/drawing/2014/main" id="{86737601-8E8D-46D6-8AFB-BDC98FEBAC12}"/>
              </a:ext>
            </a:extLst>
          </p:cNvPr>
          <p:cNvPicPr/>
          <p:nvPr/>
        </p:nvPicPr>
        <p:blipFill>
          <a:blip r:embed="rId4"/>
          <a:stretch>
            <a:fillRect/>
          </a:stretch>
        </p:blipFill>
        <p:spPr>
          <a:xfrm>
            <a:off x="6026021" y="5342466"/>
            <a:ext cx="4041710" cy="1419522"/>
          </a:xfrm>
          <a:prstGeom prst="rect">
            <a:avLst/>
          </a:prstGeom>
        </p:spPr>
      </p:pic>
      <p:pic>
        <p:nvPicPr>
          <p:cNvPr id="13" name="Picture 12">
            <a:extLst>
              <a:ext uri="{FF2B5EF4-FFF2-40B4-BE49-F238E27FC236}">
                <a16:creationId xmlns:a16="http://schemas.microsoft.com/office/drawing/2014/main" id="{EE4DB47D-D848-4B9A-9560-603ACB7CE468}"/>
              </a:ext>
            </a:extLst>
          </p:cNvPr>
          <p:cNvPicPr/>
          <p:nvPr/>
        </p:nvPicPr>
        <p:blipFill>
          <a:blip r:embed="rId5"/>
          <a:stretch>
            <a:fillRect/>
          </a:stretch>
        </p:blipFill>
        <p:spPr>
          <a:xfrm>
            <a:off x="222380" y="5342466"/>
            <a:ext cx="3922454" cy="1419522"/>
          </a:xfrm>
          <a:prstGeom prst="rect">
            <a:avLst/>
          </a:prstGeom>
        </p:spPr>
      </p:pic>
    </p:spTree>
    <p:extLst>
      <p:ext uri="{BB962C8B-B14F-4D97-AF65-F5344CB8AC3E}">
        <p14:creationId xmlns:p14="http://schemas.microsoft.com/office/powerpoint/2010/main" val="389082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C39B-6F85-4186-B140-AC06AC399FAF}"/>
              </a:ext>
            </a:extLst>
          </p:cNvPr>
          <p:cNvSpPr>
            <a:spLocks noGrp="1"/>
          </p:cNvSpPr>
          <p:nvPr>
            <p:ph type="title"/>
          </p:nvPr>
        </p:nvSpPr>
        <p:spPr/>
        <p:txBody>
          <a:bodyPr>
            <a:normAutofit/>
          </a:bodyPr>
          <a:lstStyle/>
          <a:p>
            <a:br>
              <a:rPr lang="en-US" dirty="0"/>
            </a:br>
            <a:r>
              <a:rPr lang="en-US" b="1" dirty="0"/>
              <a:t>Data Modelling and Evaluation (Cont.)</a:t>
            </a:r>
            <a:endParaRPr lang="en-US" dirty="0"/>
          </a:p>
        </p:txBody>
      </p:sp>
      <p:sp>
        <p:nvSpPr>
          <p:cNvPr id="8" name="TextBox 7">
            <a:extLst>
              <a:ext uri="{FF2B5EF4-FFF2-40B4-BE49-F238E27FC236}">
                <a16:creationId xmlns:a16="http://schemas.microsoft.com/office/drawing/2014/main" id="{BB66E72D-2B10-495C-A199-B9D6D9DD915A}"/>
              </a:ext>
            </a:extLst>
          </p:cNvPr>
          <p:cNvSpPr txBox="1"/>
          <p:nvPr/>
        </p:nvSpPr>
        <p:spPr>
          <a:xfrm>
            <a:off x="151984" y="1996751"/>
            <a:ext cx="2423869" cy="369332"/>
          </a:xfrm>
          <a:prstGeom prst="rect">
            <a:avLst/>
          </a:prstGeom>
          <a:noFill/>
        </p:spPr>
        <p:txBody>
          <a:bodyPr wrap="none" rtlCol="0">
            <a:spAutoFit/>
          </a:bodyPr>
          <a:lstStyle/>
          <a:p>
            <a:r>
              <a:rPr lang="en-US" dirty="0">
                <a:solidFill>
                  <a:schemeClr val="accent6"/>
                </a:solidFill>
              </a:rPr>
              <a:t>Support Vector Machine</a:t>
            </a:r>
          </a:p>
        </p:txBody>
      </p:sp>
      <p:pic>
        <p:nvPicPr>
          <p:cNvPr id="10" name="Picture 9">
            <a:extLst>
              <a:ext uri="{FF2B5EF4-FFF2-40B4-BE49-F238E27FC236}">
                <a16:creationId xmlns:a16="http://schemas.microsoft.com/office/drawing/2014/main" id="{15E962D3-76CD-4207-ACDD-B9BC71B4A9C9}"/>
              </a:ext>
            </a:extLst>
          </p:cNvPr>
          <p:cNvPicPr/>
          <p:nvPr/>
        </p:nvPicPr>
        <p:blipFill>
          <a:blip r:embed="rId2"/>
          <a:stretch>
            <a:fillRect/>
          </a:stretch>
        </p:blipFill>
        <p:spPr>
          <a:xfrm>
            <a:off x="255037" y="2497228"/>
            <a:ext cx="5240694" cy="1587215"/>
          </a:xfrm>
          <a:prstGeom prst="rect">
            <a:avLst/>
          </a:prstGeom>
        </p:spPr>
      </p:pic>
      <p:pic>
        <p:nvPicPr>
          <p:cNvPr id="12" name="Picture 11">
            <a:extLst>
              <a:ext uri="{FF2B5EF4-FFF2-40B4-BE49-F238E27FC236}">
                <a16:creationId xmlns:a16="http://schemas.microsoft.com/office/drawing/2014/main" id="{60E7FBDD-F02F-4541-8D41-0F321CDDC3A5}"/>
              </a:ext>
            </a:extLst>
          </p:cNvPr>
          <p:cNvPicPr/>
          <p:nvPr/>
        </p:nvPicPr>
        <p:blipFill>
          <a:blip r:embed="rId3"/>
          <a:stretch>
            <a:fillRect/>
          </a:stretch>
        </p:blipFill>
        <p:spPr>
          <a:xfrm>
            <a:off x="255037" y="4308895"/>
            <a:ext cx="4232210" cy="1494745"/>
          </a:xfrm>
          <a:prstGeom prst="rect">
            <a:avLst/>
          </a:prstGeom>
        </p:spPr>
      </p:pic>
    </p:spTree>
    <p:extLst>
      <p:ext uri="{BB962C8B-B14F-4D97-AF65-F5344CB8AC3E}">
        <p14:creationId xmlns:p14="http://schemas.microsoft.com/office/powerpoint/2010/main" val="37958971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58</TotalTime>
  <Words>596</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Gill Sans MT</vt:lpstr>
      <vt:lpstr>Times New Roman</vt:lpstr>
      <vt:lpstr>Wingdings 2</vt:lpstr>
      <vt:lpstr>Dividend</vt:lpstr>
      <vt:lpstr>IBM Data Science Certificate Capstone Project: Car Accident Severity Classification</vt:lpstr>
      <vt:lpstr>Introduction and Business Understanding</vt:lpstr>
      <vt:lpstr>Data Understanding</vt:lpstr>
      <vt:lpstr>Data Preparation</vt:lpstr>
      <vt:lpstr>Data Preparation (cont.)</vt:lpstr>
      <vt:lpstr>Data Preparation (cont.)</vt:lpstr>
      <vt:lpstr> Data Modelling and Evaluation</vt:lpstr>
      <vt:lpstr> Data Modelling and Evaluation (cont.)</vt:lpstr>
      <vt:lpstr> Data Modelling and Evaluation (Cont.)</vt:lpstr>
      <vt:lpstr> Data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 Melancon</dc:creator>
  <cp:lastModifiedBy>Melissa Melancon</cp:lastModifiedBy>
  <cp:revision>10</cp:revision>
  <dcterms:created xsi:type="dcterms:W3CDTF">2020-09-22T23:44:06Z</dcterms:created>
  <dcterms:modified xsi:type="dcterms:W3CDTF">2020-09-25T16:15:03Z</dcterms:modified>
</cp:coreProperties>
</file>