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257" r:id="rId3"/>
    <p:sldId id="281" r:id="rId4"/>
    <p:sldId id="283" r:id="rId5"/>
    <p:sldId id="258" r:id="rId6"/>
    <p:sldId id="285" r:id="rId7"/>
    <p:sldId id="287" r:id="rId8"/>
    <p:sldId id="263" r:id="rId9"/>
    <p:sldId id="267" r:id="rId10"/>
    <p:sldId id="268" r:id="rId11"/>
    <p:sldId id="2147481609" r:id="rId12"/>
    <p:sldId id="2147481610" r:id="rId13"/>
    <p:sldId id="264" r:id="rId14"/>
    <p:sldId id="266" r:id="rId15"/>
    <p:sldId id="270" r:id="rId16"/>
    <p:sldId id="276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3" autoAdjust="0"/>
    <p:restoredTop sz="75522" autoAdjust="0"/>
  </p:normalViewPr>
  <p:slideViewPr>
    <p:cSldViewPr snapToGrid="0" snapToObjects="1">
      <p:cViewPr varScale="1">
        <p:scale>
          <a:sx n="65" d="100"/>
          <a:sy n="65" d="100"/>
        </p:scale>
        <p:origin x="104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19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0DBD77-CD0B-DA93-D48F-212CA965E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0A57C-62D0-A4C2-9ABD-2DC91D4FE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1C9F-968B-45D4-9FBD-EA39F217515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E8E72-3F5B-6A4A-CB02-37AF81380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D1D9-B8D1-5650-AB1B-DA3C339CB4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6AC41-6989-45A1-A24D-4FE902C9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3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3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Libre Franklin Light"/>
              <a:sym typeface="Libre Franklin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88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288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olo introdut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Presentatore">
            <a:extLst>
              <a:ext uri="{FF2B5EF4-FFF2-40B4-BE49-F238E27FC236}">
                <a16:creationId xmlns:a16="http://schemas.microsoft.com/office/drawing/2014/main" id="{791A7B3E-BEFF-594F-9A63-59B49BA4D7B8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646581" y="5478907"/>
            <a:ext cx="7711638" cy="4605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None/>
              <a:defRPr sz="2600">
                <a:solidFill>
                  <a:srgbClr val="C00D0D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9" name="TITOLO">
            <a:extLst>
              <a:ext uri="{FF2B5EF4-FFF2-40B4-BE49-F238E27FC236}">
                <a16:creationId xmlns:a16="http://schemas.microsoft.com/office/drawing/2014/main" id="{DAF6093A-D0BE-954B-852D-01E435A7A4D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02885" y="4194610"/>
            <a:ext cx="8199030" cy="69018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2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pic>
        <p:nvPicPr>
          <p:cNvPr id="5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8668FBB-6EAB-54B1-D629-59D1DEF50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18" y="7044417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oloTestoLu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0/00/0000">
            <a:extLst>
              <a:ext uri="{FF2B5EF4-FFF2-40B4-BE49-F238E27FC236}">
                <a16:creationId xmlns:a16="http://schemas.microsoft.com/office/drawing/2014/main" id="{D311BCF7-F9C6-B24C-9F1F-3FB294CAC1A7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512150" y="8953439"/>
            <a:ext cx="3153032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fld id="{9FF39259-CD57-FE49-962D-13EB24721262}" type="datetime1">
              <a:rPr lang="it-IT" smtClean="0"/>
              <a:t>27/10/24</a:t>
            </a:fld>
            <a:endParaRPr lang="it-IT" dirty="0"/>
          </a:p>
        </p:txBody>
      </p:sp>
      <p:sp>
        <p:nvSpPr>
          <p:cNvPr id="11" name="Nome Professore">
            <a:extLst>
              <a:ext uri="{FF2B5EF4-FFF2-40B4-BE49-F238E27FC236}">
                <a16:creationId xmlns:a16="http://schemas.microsoft.com/office/drawing/2014/main" id="{FD10221E-980C-EE4D-9D53-35461BE2D3BC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45667" y="8953439"/>
            <a:ext cx="4713466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Giulio Melloni</a:t>
            </a:r>
          </a:p>
        </p:txBody>
      </p:sp>
      <p:sp>
        <p:nvSpPr>
          <p:cNvPr id="14" name="UF_00">
            <a:extLst>
              <a:ext uri="{FF2B5EF4-FFF2-40B4-BE49-F238E27FC236}">
                <a16:creationId xmlns:a16="http://schemas.microsoft.com/office/drawing/2014/main" id="{930DB8AC-BB88-564B-B9EC-338DE4352824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9773735" y="8953439"/>
            <a:ext cx="2630123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UFS17</a:t>
            </a:r>
          </a:p>
        </p:txBody>
      </p:sp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833E69E5-41C2-3445-838C-81A9EA7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19113"/>
            <a:ext cx="936783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0" i="0">
                <a:latin typeface="Avenir Medium" panose="02000503020000020003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31BC83E-B08B-E448-BFA2-AA0CBBA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venir Black"/>
              </a:defRPr>
            </a:lvl1pPr>
            <a:lvl2pPr>
              <a:defRPr>
                <a:latin typeface="Avenir Black"/>
              </a:defRPr>
            </a:lvl2pPr>
            <a:lvl3pPr>
              <a:defRPr>
                <a:latin typeface="Avenir Black"/>
              </a:defRPr>
            </a:lvl3pPr>
            <a:lvl4pPr>
              <a:defRPr>
                <a:latin typeface="Avenir Black"/>
              </a:defRPr>
            </a:lvl4pPr>
            <a:lvl5pPr>
              <a:defRPr>
                <a:latin typeface="Avenir Black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6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6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34FDCB83-2BA8-1844-B9D5-E3BAE036E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11250" y="-584290"/>
            <a:ext cx="15227300" cy="1092218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EC72ADE2-F1F2-B042-B1CA-1093414BE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2146" y="1678728"/>
            <a:ext cx="3240508" cy="766764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F84369-3BE7-FC43-B3AF-47FF43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58C5E-5408-D644-8D68-CC02F080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652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B4A1877E-76D1-0542-AC1C-A98919E9E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4812" t="51635"/>
          <a:stretch/>
        </p:blipFill>
        <p:spPr>
          <a:xfrm>
            <a:off x="0" y="0"/>
            <a:ext cx="2601265" cy="2254520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Immagine" descr="Immagine">
            <a:extLst>
              <a:ext uri="{FF2B5EF4-FFF2-40B4-BE49-F238E27FC236}">
                <a16:creationId xmlns:a16="http://schemas.microsoft.com/office/drawing/2014/main" id="{FD88E82C-3F06-384B-A947-A057F90388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7502" y="244998"/>
            <a:ext cx="1108654" cy="76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Immagine" descr="Immagine">
            <a:extLst>
              <a:ext uri="{FF2B5EF4-FFF2-40B4-BE49-F238E27FC236}">
                <a16:creationId xmlns:a16="http://schemas.microsoft.com/office/drawing/2014/main" id="{FBD273E9-5897-9642-B0E9-D92D7626D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931" b="51635"/>
          <a:stretch/>
        </p:blipFill>
        <p:spPr>
          <a:xfrm>
            <a:off x="10833339" y="7499080"/>
            <a:ext cx="2171461" cy="2254520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F839D5-B123-E246-B5E4-E82756A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265" y="519113"/>
            <a:ext cx="9509773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0CA488-A6F4-C74F-ABEF-9BE5F700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78469-F2BB-054D-B482-A470B993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1C90-192D-2046-9AFB-9B57C698043A}" type="datetime1">
              <a:rPr lang="it-IT" smtClean="0"/>
              <a:pPr/>
              <a:t>28/10/24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8EFAE-A1C2-5440-86B0-034F95FE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Giulio Melloni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CEC83-3F76-7747-AE3B-CD2F1169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UFS17</a:t>
            </a:r>
          </a:p>
        </p:txBody>
      </p:sp>
      <p:pic>
        <p:nvPicPr>
          <p:cNvPr id="11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A93D2F2-F6BF-490A-D2CF-62500F0B1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49" y="93782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databricks.com/en/getting-started/community-edi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l:+393407531919" TargetMode="External"/><Relationship Id="rId2" Type="http://schemas.openxmlformats.org/officeDocument/2006/relationships/hyperlink" Target="mailto:giulio.melloni@itsrizzoli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melmellogarage.xyz/" TargetMode="External"/><Relationship Id="rId4" Type="http://schemas.openxmlformats.org/officeDocument/2006/relationships/hyperlink" Target="https://www.linkedin.com/in/melmell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all&amp;q=%2Fm%2F0ndhxqz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ricks.com/spark/getting-started-with-apache-spar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B5D34DC-DC01-1143-A90F-A32655350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Giulio Melloni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FFF15-75A8-5244-BF1C-39365AA44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885" y="4531705"/>
            <a:ext cx="8199030" cy="690189"/>
          </a:xfrm>
        </p:spPr>
        <p:txBody>
          <a:bodyPr/>
          <a:lstStyle/>
          <a:p>
            <a:r>
              <a:rPr lang="it-IT" dirty="0" err="1"/>
              <a:t>Introduction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6847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FDEFD18-A5A5-69AF-4AC7-A56AE8DAE4B2}"/>
              </a:ext>
            </a:extLst>
          </p:cNvPr>
          <p:cNvSpPr txBox="1">
            <a:spLocks/>
          </p:cNvSpPr>
          <p:nvPr/>
        </p:nvSpPr>
        <p:spPr>
          <a:xfrm>
            <a:off x="2582849" y="435867"/>
            <a:ext cx="12212320" cy="8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87" b="1" dirty="0">
                <a:solidFill>
                  <a:srgbClr val="2237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DBMS of the Year (2023)</a:t>
            </a:r>
          </a:p>
        </p:txBody>
      </p:sp>
      <p:pic>
        <p:nvPicPr>
          <p:cNvPr id="18434" name="Picture 2" descr="Non è stato fornito nessun testo alternativo per questa immagine">
            <a:extLst>
              <a:ext uri="{FF2B5EF4-FFF2-40B4-BE49-F238E27FC236}">
                <a16:creationId xmlns:a16="http://schemas.microsoft.com/office/drawing/2014/main" id="{907D0EE0-C2CE-5865-90BC-2C81ED38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0" y="2187453"/>
            <a:ext cx="10391941" cy="58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46791-26E3-0ABD-8EFD-0710865C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700D2-6D22-9865-C297-7868A788A1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2CBAE7-66C8-DF40-30A6-343D12C980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002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FDEFD18-A5A5-69AF-4AC7-A56AE8DAE4B2}"/>
              </a:ext>
            </a:extLst>
          </p:cNvPr>
          <p:cNvSpPr txBox="1">
            <a:spLocks/>
          </p:cNvSpPr>
          <p:nvPr/>
        </p:nvSpPr>
        <p:spPr>
          <a:xfrm>
            <a:off x="2463581" y="609600"/>
            <a:ext cx="12212320" cy="8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2237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Gartner Magic Quadrant for Cloud Database Management Systems</a:t>
            </a:r>
          </a:p>
        </p:txBody>
      </p:sp>
      <p:pic>
        <p:nvPicPr>
          <p:cNvPr id="17410" name="Picture 2" descr="2023 Gartner® Magic Quadrant for Cloud Database Management Systems">
            <a:extLst>
              <a:ext uri="{FF2B5EF4-FFF2-40B4-BE49-F238E27FC236}">
                <a16:creationId xmlns:a16="http://schemas.microsoft.com/office/drawing/2014/main" id="{03B92D4E-A0C3-D81C-2C04-567E2E41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74" y="2182213"/>
            <a:ext cx="5740075" cy="621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154FE-AFC2-428C-CCAD-B05F0D0578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3D290F-EC58-7682-0BA3-923F1AB24E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4CF189-5838-4D7C-BFBF-76E282425B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115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59CF4-76EC-A8A4-9F59-B1F29A4C02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F4E9-7196-F7F5-C0F1-81A4367DA4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80CC-530C-81FB-EDF2-0472A21DD5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BFBC5-499D-13CA-A683-0923843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course relevant?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0A4F1-3E71-5D2D-D733-F1AAEC70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809" y="2026293"/>
            <a:ext cx="7607181" cy="6668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4331F4-CB5C-8FFC-7FAA-E576B3E6F07A}"/>
              </a:ext>
            </a:extLst>
          </p:cNvPr>
          <p:cNvSpPr/>
          <p:nvPr/>
        </p:nvSpPr>
        <p:spPr>
          <a:xfrm>
            <a:off x="3722586" y="3431720"/>
            <a:ext cx="846161" cy="2661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4CFC6-F6BD-6BA7-D5A2-DA58DE943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8C55-9E5D-975C-9A00-5341FC2834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65EB-7A0E-465E-D128-F672CFD4C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9C9E08-39B4-0FA8-659D-E5A795C6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course relevant?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0D27C-A0BF-F8DC-2996-732950BB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14" y="2003149"/>
            <a:ext cx="9210972" cy="5747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09AFE6-AE35-2CA3-C9C3-AE1D3D88B999}"/>
              </a:ext>
            </a:extLst>
          </p:cNvPr>
          <p:cNvSpPr/>
          <p:nvPr/>
        </p:nvSpPr>
        <p:spPr>
          <a:xfrm>
            <a:off x="2501031" y="2086179"/>
            <a:ext cx="846161" cy="2661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6E1A7-E6CE-750B-A1E8-60E037A8B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CCDB-5969-B31A-B03F-4E076826B8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15C0-FEDC-5D28-85E9-641EF6E6B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0E81E-EB36-F7EF-A310-B1FE006E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Databricks Community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97F41-FAD2-AA5C-343A-8A814B9EC400}"/>
              </a:ext>
            </a:extLst>
          </p:cNvPr>
          <p:cNvSpPr txBox="1"/>
          <p:nvPr/>
        </p:nvSpPr>
        <p:spPr>
          <a:xfrm>
            <a:off x="740750" y="8416390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venir Black"/>
              </a:rPr>
              <a:t>Guide: create a </a:t>
            </a:r>
            <a:r>
              <a:rPr lang="en-US" b="0" dirty="0">
                <a:latin typeface="Avenir Black"/>
                <a:hlinkClick r:id="rId2"/>
              </a:rPr>
              <a:t>Community Edition</a:t>
            </a:r>
            <a:r>
              <a:rPr lang="en-US" b="0" dirty="0">
                <a:latin typeface="Avenir Black"/>
              </a:rPr>
              <a:t>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92D37-9040-C4D0-A675-14CCB050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21" y="2152367"/>
            <a:ext cx="7895923" cy="60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6E1A7-E6CE-750B-A1E8-60E037A8B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CCDB-5969-B31A-B03F-4E076826B8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15C0-FEDC-5D28-85E9-641EF6E6B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0E81E-EB36-F7EF-A310-B1FE006E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Databricks Community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A774D-01F7-45B1-F12E-43C8817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75" y="2689039"/>
            <a:ext cx="10704249" cy="47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6E1A7-E6CE-750B-A1E8-60E037A8B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CCDB-5969-B31A-B03F-4E076826B8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15C0-FEDC-5D28-85E9-641EF6E6B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0E81E-EB36-F7EF-A310-B1FE006E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Databricks Community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E1FF4C-5933-A2E5-CCF7-B6AE85DE3073}"/>
              </a:ext>
            </a:extLst>
          </p:cNvPr>
          <p:cNvGrpSpPr/>
          <p:nvPr/>
        </p:nvGrpSpPr>
        <p:grpSpPr>
          <a:xfrm>
            <a:off x="3494208" y="1893093"/>
            <a:ext cx="6016383" cy="6758617"/>
            <a:chOff x="3494208" y="2064543"/>
            <a:chExt cx="6016383" cy="67586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D84044-A16F-4214-91EF-533B73CA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4208" y="2064543"/>
              <a:ext cx="6016383" cy="675861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B9310D-1D31-8EA2-8BAA-D2477834CC62}"/>
                </a:ext>
              </a:extLst>
            </p:cNvPr>
            <p:cNvSpPr/>
            <p:nvPr/>
          </p:nvSpPr>
          <p:spPr>
            <a:xfrm>
              <a:off x="7522369" y="7643813"/>
              <a:ext cx="1528762" cy="950118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64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6E1A7-E6CE-750B-A1E8-60E037A8B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CCDB-5969-B31A-B03F-4E076826B8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15C0-FEDC-5D28-85E9-641EF6E6B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0E81E-EB36-F7EF-A310-B1FE006E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Databricks Community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CD900-D6F7-3029-FC0D-3D63DF2E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97" y="2405063"/>
            <a:ext cx="4295806" cy="61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F1A211-B3BC-62CF-2072-6F4A7671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046" y="1889652"/>
            <a:ext cx="4468708" cy="653399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6E1A7-E6CE-750B-A1E8-60E037A8B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CCDB-5969-B31A-B03F-4E076826B8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15C0-FEDC-5D28-85E9-641EF6E6B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0E81E-EB36-F7EF-A310-B1FE006E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Databricks Community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900FAA-835C-23A0-8855-643615C4E330}"/>
              </a:ext>
            </a:extLst>
          </p:cNvPr>
          <p:cNvSpPr/>
          <p:nvPr/>
        </p:nvSpPr>
        <p:spPr>
          <a:xfrm>
            <a:off x="4704312" y="7117381"/>
            <a:ext cx="2382288" cy="77646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F8483-32D4-A365-473D-2C33C1D06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47852B-ADDC-5387-F7A0-B2F3DA4FE3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D6AA-A17C-8ABA-5479-B791854DF7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09D8F2-35FC-0A70-D5F4-AA6AD826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Introduce Yourself</a:t>
            </a:r>
            <a:endParaRPr lang="it-I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F6C922-8477-DB34-FE33-14569337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51" y="2031708"/>
            <a:ext cx="6193450" cy="553749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t-IT" dirty="0"/>
              <a:t>Hi </a:t>
            </a:r>
            <a:r>
              <a:rPr lang="it-IT" dirty="0" err="1"/>
              <a:t>all</a:t>
            </a:r>
            <a:r>
              <a:rPr lang="it-IT" dirty="0"/>
              <a:t>, </a:t>
            </a:r>
            <a:r>
              <a:rPr lang="it-IT" dirty="0" err="1"/>
              <a:t>I’m</a:t>
            </a:r>
            <a:r>
              <a:rPr lang="it-IT" dirty="0"/>
              <a:t> Giulio Melloni and </a:t>
            </a:r>
            <a:r>
              <a:rPr lang="it-IT" dirty="0" err="1"/>
              <a:t>I’m</a:t>
            </a:r>
            <a:r>
              <a:rPr lang="it-IT" dirty="0"/>
              <a:t> a Solutions Architect in NTT DATA in the Data &amp; Analytics Business Line and Azure and </a:t>
            </a:r>
            <a:r>
              <a:rPr lang="it-IT" dirty="0" err="1"/>
              <a:t>Databricks</a:t>
            </a:r>
            <a:r>
              <a:rPr lang="it-IT" dirty="0"/>
              <a:t> Competence Center.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Moreover</a:t>
            </a:r>
            <a:r>
              <a:rPr lang="it-IT" dirty="0"/>
              <a:t>, </a:t>
            </a:r>
            <a:r>
              <a:rPr lang="it-IT" dirty="0" err="1"/>
              <a:t>I’m</a:t>
            </a:r>
            <a:r>
              <a:rPr lang="it-IT" dirty="0"/>
              <a:t> like an «</a:t>
            </a:r>
            <a:r>
              <a:rPr lang="it-IT" dirty="0" err="1"/>
              <a:t>envangelist</a:t>
            </a:r>
            <a:r>
              <a:rPr lang="it-IT" dirty="0"/>
              <a:t>» of </a:t>
            </a:r>
            <a:r>
              <a:rPr lang="it-IT" dirty="0" err="1"/>
              <a:t>Databricks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talking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everytime</a:t>
            </a: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attending</a:t>
            </a:r>
            <a:r>
              <a:rPr lang="it-IT" dirty="0"/>
              <a:t> a conference or a talk inside </a:t>
            </a:r>
            <a:r>
              <a:rPr lang="it-IT" dirty="0" err="1"/>
              <a:t>my</a:t>
            </a:r>
            <a:r>
              <a:rPr lang="it-IT" dirty="0"/>
              <a:t> company.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Contacts</a:t>
            </a:r>
            <a:r>
              <a:rPr lang="it-IT" dirty="0"/>
              <a:t>:</a:t>
            </a:r>
          </a:p>
          <a:p>
            <a:pPr algn="just"/>
            <a:r>
              <a:rPr lang="it-IT" dirty="0"/>
              <a:t>📧 </a:t>
            </a:r>
            <a:r>
              <a:rPr lang="it-IT" dirty="0">
                <a:hlinkClick r:id="rId2"/>
              </a:rPr>
              <a:t>giulio.melloni@itsrizzoli.com</a:t>
            </a:r>
            <a:endParaRPr lang="it-IT" dirty="0"/>
          </a:p>
          <a:p>
            <a:pPr algn="just"/>
            <a:r>
              <a:rPr lang="it-IT" dirty="0"/>
              <a:t>📞 </a:t>
            </a:r>
            <a:r>
              <a:rPr lang="it-IT" dirty="0">
                <a:hlinkClick r:id="rId3"/>
              </a:rPr>
              <a:t>+39 3407531919</a:t>
            </a:r>
            <a:r>
              <a:rPr lang="it-IT" dirty="0"/>
              <a:t> </a:t>
            </a:r>
          </a:p>
          <a:p>
            <a:pPr algn="just"/>
            <a:r>
              <a:rPr lang="it-IT" dirty="0"/>
              <a:t>👥 </a:t>
            </a:r>
            <a:r>
              <a:rPr lang="it-IT" dirty="0">
                <a:hlinkClick r:id="rId4"/>
              </a:rPr>
              <a:t>melmello</a:t>
            </a:r>
            <a:endParaRPr lang="it-IT" dirty="0"/>
          </a:p>
          <a:p>
            <a:pPr algn="just"/>
            <a:r>
              <a:rPr lang="it-IT" dirty="0"/>
              <a:t>🌐 </a:t>
            </a:r>
            <a:r>
              <a:rPr lang="it-IT" dirty="0">
                <a:hlinkClick r:id="rId5"/>
              </a:rPr>
              <a:t>melmellogarage</a:t>
            </a:r>
            <a:endParaRPr lang="it-IT" dirty="0"/>
          </a:p>
          <a:p>
            <a:endParaRPr lang="en-IT" dirty="0"/>
          </a:p>
        </p:txBody>
      </p:sp>
      <p:pic>
        <p:nvPicPr>
          <p:cNvPr id="4" name="Picture 3" descr="A person wearing a red and white sweater&#10;&#10;Description automatically generated">
            <a:extLst>
              <a:ext uri="{FF2B5EF4-FFF2-40B4-BE49-F238E27FC236}">
                <a16:creationId xmlns:a16="http://schemas.microsoft.com/office/drawing/2014/main" id="{ACB4D8D7-ED55-F08C-D177-2E759FDD7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183" y="2031708"/>
            <a:ext cx="5683580" cy="5683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250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FA27-A5C2-9891-76BF-81E6FC89E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C179CC-EAB6-1152-16E7-6FAE5E136B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3B4231-A06F-1760-7508-ED7BB419F0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3C223-F028-E560-AE3B-1119990031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99C9E-CA17-6FA6-0A05-CE429C80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Introduce Yourself</a:t>
            </a:r>
            <a:endParaRPr lang="it-I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870BC-33D1-FC4B-C6DE-F9F13972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51" y="2031708"/>
            <a:ext cx="8876624" cy="553749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it-IT" dirty="0"/>
              <a:t>I </a:t>
            </a:r>
            <a:r>
              <a:rPr lang="it-IT" b="1" dirty="0" err="1"/>
              <a:t>graduated</a:t>
            </a:r>
            <a:r>
              <a:rPr lang="it-IT" dirty="0"/>
              <a:t> in Computer Science and Engineering, Data Science </a:t>
            </a:r>
            <a:r>
              <a:rPr lang="it-IT" dirty="0" err="1"/>
              <a:t>specialization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Politecnico di Milano in 2019, and I </a:t>
            </a:r>
            <a:r>
              <a:rPr lang="it-IT" dirty="0" err="1"/>
              <a:t>started</a:t>
            </a:r>
            <a:r>
              <a:rPr lang="it-IT" dirty="0"/>
              <a:t> working for a small web agency company.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2020 I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moved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Big Data world </a:t>
            </a:r>
            <a:r>
              <a:rPr lang="it-IT" dirty="0" err="1"/>
              <a:t>discovering</a:t>
            </a:r>
            <a:r>
              <a:rPr lang="it-IT" dirty="0"/>
              <a:t> </a:t>
            </a:r>
            <a:r>
              <a:rPr lang="it-IT" b="1" dirty="0" err="1"/>
              <a:t>Databricks</a:t>
            </a:r>
            <a:r>
              <a:rPr lang="it-IT" dirty="0"/>
              <a:t> and </a:t>
            </a:r>
            <a:r>
              <a:rPr lang="it-IT" dirty="0" err="1"/>
              <a:t>starting</a:t>
            </a:r>
            <a:r>
              <a:rPr lang="it-IT" dirty="0"/>
              <a:t> building </a:t>
            </a:r>
            <a:r>
              <a:rPr lang="it-IT" dirty="0" err="1"/>
              <a:t>my</a:t>
            </a:r>
            <a:r>
              <a:rPr lang="it-IT" dirty="0"/>
              <a:t> first </a:t>
            </a:r>
            <a:r>
              <a:rPr lang="it-IT" dirty="0" err="1"/>
              <a:t>analytical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an end-to-end framework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the Google Analytics reports.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2022 I </a:t>
            </a:r>
            <a:r>
              <a:rPr lang="it-IT" dirty="0" err="1"/>
              <a:t>moved</a:t>
            </a:r>
            <a:r>
              <a:rPr lang="it-IT" dirty="0"/>
              <a:t> to </a:t>
            </a:r>
            <a:r>
              <a:rPr lang="it-IT" dirty="0" err="1"/>
              <a:t>another</a:t>
            </a:r>
            <a:r>
              <a:rPr lang="it-IT" dirty="0"/>
              <a:t> company </a:t>
            </a:r>
            <a:r>
              <a:rPr lang="it-IT" dirty="0" err="1"/>
              <a:t>where</a:t>
            </a:r>
            <a:r>
              <a:rPr lang="it-IT" dirty="0"/>
              <a:t> I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b="1" dirty="0" err="1"/>
              <a:t>medallion</a:t>
            </a:r>
            <a:r>
              <a:rPr lang="it-IT" b="1" dirty="0"/>
              <a:t> </a:t>
            </a:r>
            <a:r>
              <a:rPr lang="it-IT" b="1" dirty="0" err="1"/>
              <a:t>architecture</a:t>
            </a:r>
            <a:r>
              <a:rPr lang="it-IT" dirty="0"/>
              <a:t> in Cloudera, and </a:t>
            </a:r>
            <a:r>
              <a:rPr lang="it-IT" dirty="0" err="1"/>
              <a:t>where</a:t>
            </a:r>
            <a:r>
              <a:rPr lang="it-IT" dirty="0"/>
              <a:t> I </a:t>
            </a:r>
            <a:r>
              <a:rPr lang="it-IT" dirty="0" err="1"/>
              <a:t>followed</a:t>
            </a:r>
            <a:r>
              <a:rPr lang="it-IT" dirty="0"/>
              <a:t> a </a:t>
            </a:r>
            <a:r>
              <a:rPr lang="it-IT" dirty="0" err="1"/>
              <a:t>migration</a:t>
            </a:r>
            <a:r>
              <a:rPr lang="it-IT" dirty="0"/>
              <a:t> from Oracle to </a:t>
            </a:r>
            <a:r>
              <a:rPr lang="it-IT" dirty="0" err="1"/>
              <a:t>Databricks</a:t>
            </a:r>
            <a:r>
              <a:rPr lang="it-IT" dirty="0"/>
              <a:t> from an </a:t>
            </a:r>
            <a:r>
              <a:rPr lang="it-IT" dirty="0" err="1"/>
              <a:t>architectural</a:t>
            </a:r>
            <a:r>
              <a:rPr lang="it-IT" dirty="0"/>
              <a:t> point of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2023 I </a:t>
            </a:r>
            <a:r>
              <a:rPr lang="it-IT" dirty="0" err="1"/>
              <a:t>joined</a:t>
            </a:r>
            <a:r>
              <a:rPr lang="it-IT" dirty="0"/>
              <a:t> NTT DATA, </a:t>
            </a:r>
            <a:r>
              <a:rPr lang="it-IT" dirty="0" err="1"/>
              <a:t>where</a:t>
            </a:r>
            <a:r>
              <a:rPr lang="it-IT" dirty="0"/>
              <a:t> I </a:t>
            </a:r>
            <a:r>
              <a:rPr lang="it-IT" dirty="0" err="1"/>
              <a:t>started</a:t>
            </a:r>
            <a:r>
              <a:rPr lang="it-IT" dirty="0"/>
              <a:t> working for </a:t>
            </a:r>
            <a:r>
              <a:rPr lang="it-IT" b="1" dirty="0"/>
              <a:t>an international client on</a:t>
            </a:r>
            <a:r>
              <a:rPr lang="it-IT" dirty="0"/>
              <a:t> a project </a:t>
            </a:r>
            <a:r>
              <a:rPr lang="it-IT" dirty="0" err="1"/>
              <a:t>based</a:t>
            </a:r>
            <a:r>
              <a:rPr lang="it-IT" dirty="0"/>
              <a:t> on a Data Mesh framework. </a:t>
            </a:r>
            <a:r>
              <a:rPr lang="it-IT" dirty="0" err="1"/>
              <a:t>Now</a:t>
            </a:r>
            <a:r>
              <a:rPr lang="it-IT" dirty="0"/>
              <a:t> 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on the sales domain, </a:t>
            </a:r>
            <a:r>
              <a:rPr lang="it-IT" dirty="0" err="1"/>
              <a:t>creating</a:t>
            </a:r>
            <a:r>
              <a:rPr lang="it-IT" dirty="0"/>
              <a:t> ETL flows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ingest</a:t>
            </a:r>
            <a:r>
              <a:rPr lang="it-IT" dirty="0"/>
              <a:t> </a:t>
            </a:r>
            <a:r>
              <a:rPr lang="it-IT" dirty="0" err="1"/>
              <a:t>excel</a:t>
            </a:r>
            <a:r>
              <a:rPr lang="it-IT" dirty="0"/>
              <a:t> files, outputs from surveys </a:t>
            </a:r>
            <a:r>
              <a:rPr lang="it-IT" dirty="0" err="1"/>
              <a:t>all</a:t>
            </a:r>
            <a:r>
              <a:rPr lang="it-IT" dirty="0"/>
              <a:t> over the world.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Basically</a:t>
            </a:r>
            <a:r>
              <a:rPr lang="it-IT" dirty="0"/>
              <a:t>, I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Databricks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first days I </a:t>
            </a:r>
            <a:r>
              <a:rPr lang="it-IT" dirty="0" err="1"/>
              <a:t>stared</a:t>
            </a:r>
            <a:r>
              <a:rPr lang="it-IT" dirty="0"/>
              <a:t> working, and </a:t>
            </a:r>
            <a:r>
              <a:rPr lang="it-IT" dirty="0" err="1"/>
              <a:t>I’ve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the </a:t>
            </a:r>
            <a:r>
              <a:rPr lang="it-IT" dirty="0" err="1"/>
              <a:t>pleasure</a:t>
            </a:r>
            <a:r>
              <a:rPr lang="it-IT" dirty="0"/>
              <a:t> of seeing the </a:t>
            </a:r>
            <a:r>
              <a:rPr lang="it-IT" dirty="0" err="1"/>
              <a:t>framwork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 up in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maturity</a:t>
            </a:r>
            <a:r>
              <a:rPr lang="it-IT" dirty="0"/>
              <a:t>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0D30FA4-F151-E6CC-4A93-53159949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32" y="1859131"/>
            <a:ext cx="3298764" cy="290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0334-8818-8753-128B-9D853AAB3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95"/>
          <a:stretch/>
        </p:blipFill>
        <p:spPr>
          <a:xfrm>
            <a:off x="9462631" y="4903103"/>
            <a:ext cx="3298763" cy="299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EBE71-7D28-FDC7-DFFC-D6461FF725CF}"/>
              </a:ext>
            </a:extLst>
          </p:cNvPr>
          <p:cNvSpPr txBox="1"/>
          <p:nvPr/>
        </p:nvSpPr>
        <p:spPr>
          <a:xfrm>
            <a:off x="12105565" y="1981403"/>
            <a:ext cx="7296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12262E"/>
                </a:solidFill>
              </a:rPr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AD731-3497-9311-025D-D6E996A2A9F8}"/>
              </a:ext>
            </a:extLst>
          </p:cNvPr>
          <p:cNvSpPr txBox="1"/>
          <p:nvPr/>
        </p:nvSpPr>
        <p:spPr>
          <a:xfrm>
            <a:off x="12087499" y="7516123"/>
            <a:ext cx="7296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12262E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1331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340C5-CF80-8FFE-5DFE-02045621F0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C74A-E3DB-854C-5380-51FFFAE309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2687-3B9E-485E-3DF2-64E11A4B82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0CF7FF-C81F-86DE-443D-67FFAFC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261DA-650A-8DC6-42A6-7AC4900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dirty="0"/>
              <a:t>Big Data Introduction</a:t>
            </a:r>
          </a:p>
          <a:p>
            <a:pPr lvl="1">
              <a:buFontTx/>
              <a:buChar char="-"/>
            </a:pPr>
            <a:r>
              <a:rPr lang="en-US" dirty="0"/>
              <a:t>Big Data</a:t>
            </a:r>
          </a:p>
          <a:p>
            <a:pPr lvl="1">
              <a:buFontTx/>
              <a:buChar char="-"/>
            </a:pPr>
            <a:r>
              <a:rPr lang="en-US" dirty="0"/>
              <a:t>Spark</a:t>
            </a:r>
          </a:p>
          <a:p>
            <a:pPr lvl="1">
              <a:buFontTx/>
              <a:buChar char="-"/>
            </a:pPr>
            <a:r>
              <a:rPr lang="en-US" dirty="0"/>
              <a:t>Databricks</a:t>
            </a:r>
          </a:p>
          <a:p>
            <a:pPr lvl="1">
              <a:buFontTx/>
              <a:buChar char="-"/>
            </a:pPr>
            <a:r>
              <a:rPr lang="en-US" dirty="0"/>
              <a:t>Delta</a:t>
            </a:r>
          </a:p>
          <a:p>
            <a:pPr lvl="1">
              <a:buFontTx/>
              <a:buChar char="-"/>
            </a:pPr>
            <a:r>
              <a:rPr lang="en-US" dirty="0"/>
              <a:t>Data Types</a:t>
            </a:r>
          </a:p>
          <a:p>
            <a:pPr marL="514350" indent="-514350">
              <a:buAutoNum type="arabicParenR"/>
            </a:pPr>
            <a:r>
              <a:rPr lang="en-US" dirty="0"/>
              <a:t>Spark</a:t>
            </a:r>
          </a:p>
          <a:p>
            <a:pPr lvl="1">
              <a:buFontTx/>
              <a:buChar char="-"/>
            </a:pPr>
            <a:r>
              <a:rPr lang="en-US" dirty="0"/>
              <a:t>Notebook</a:t>
            </a:r>
          </a:p>
          <a:p>
            <a:pPr lvl="1">
              <a:buFontTx/>
              <a:buChar char="-"/>
            </a:pPr>
            <a:r>
              <a:rPr lang="en-US" dirty="0"/>
              <a:t>SQL</a:t>
            </a:r>
          </a:p>
          <a:p>
            <a:pPr lvl="1">
              <a:buFontTx/>
              <a:buChar char="-"/>
            </a:pPr>
            <a:r>
              <a:rPr lang="en-US" dirty="0"/>
              <a:t>Transformations &amp; Actions</a:t>
            </a:r>
          </a:p>
          <a:p>
            <a:pPr lvl="1">
              <a:buFontTx/>
              <a:buChar char="-"/>
            </a:pPr>
            <a:r>
              <a:rPr lang="en-US" dirty="0"/>
              <a:t>Lazy Evaluation</a:t>
            </a:r>
          </a:p>
          <a:p>
            <a:pPr lvl="1">
              <a:buFontTx/>
              <a:buChar char="-"/>
            </a:pPr>
            <a:r>
              <a:rPr lang="en-US" dirty="0" err="1"/>
              <a:t>Dataframes</a:t>
            </a:r>
            <a:r>
              <a:rPr lang="en-US" dirty="0"/>
              <a:t> &amp; RDD</a:t>
            </a:r>
          </a:p>
          <a:p>
            <a:pPr marL="514350" indent="-514350">
              <a:buAutoNum type="arabicParenR"/>
            </a:pPr>
            <a:r>
              <a:rPr lang="en-US" dirty="0"/>
              <a:t>Spark Deep Dive</a:t>
            </a:r>
          </a:p>
          <a:p>
            <a:pPr lvl="1">
              <a:buFontTx/>
              <a:buChar char="-"/>
            </a:pPr>
            <a:r>
              <a:rPr lang="en-US" dirty="0"/>
              <a:t>Partitioning &amp; Shuffling</a:t>
            </a:r>
          </a:p>
          <a:p>
            <a:pPr lvl="1">
              <a:buFontTx/>
              <a:buChar char="-"/>
            </a:pPr>
            <a:r>
              <a:rPr lang="en-US" dirty="0"/>
              <a:t>Wide &amp; Narrow Transformations</a:t>
            </a:r>
          </a:p>
          <a:p>
            <a:pPr lvl="1">
              <a:buFontTx/>
              <a:buChar char="-"/>
            </a:pPr>
            <a:r>
              <a:rPr lang="en-US" dirty="0"/>
              <a:t>Cache &amp; Persist</a:t>
            </a:r>
          </a:p>
          <a:p>
            <a:pPr lvl="1">
              <a:buFontTx/>
              <a:buChar char="-"/>
            </a:pPr>
            <a:r>
              <a:rPr lang="en-US" dirty="0"/>
              <a:t>Optimize</a:t>
            </a:r>
          </a:p>
          <a:p>
            <a:pPr lvl="1">
              <a:buFontTx/>
              <a:buChar char="-"/>
            </a:pPr>
            <a:r>
              <a:rPr lang="en-US" dirty="0"/>
              <a:t>Medallion Architecture</a:t>
            </a:r>
          </a:p>
          <a:p>
            <a:pPr lvl="1">
              <a:buFontTx/>
              <a:buChar char="-"/>
            </a:pPr>
            <a:r>
              <a:rPr lang="en-US" dirty="0"/>
              <a:t>Databricks Repos</a:t>
            </a:r>
          </a:p>
          <a:p>
            <a:pPr lvl="1">
              <a:buFontTx/>
              <a:buChar char="-"/>
            </a:pPr>
            <a:r>
              <a:rPr lang="en-US" dirty="0"/>
              <a:t>Unit, Integration, Data Test</a:t>
            </a:r>
          </a:p>
          <a:p>
            <a:pPr marL="514350" indent="-514350">
              <a:buAutoNum type="arabicParenR"/>
            </a:pPr>
            <a:r>
              <a:rPr lang="en-US" dirty="0"/>
              <a:t>Databricks Features</a:t>
            </a:r>
          </a:p>
          <a:p>
            <a:pPr lvl="1">
              <a:buFontTx/>
              <a:buChar char="-"/>
            </a:pPr>
            <a:r>
              <a:rPr lang="en-US" dirty="0"/>
              <a:t>Spark Streaming</a:t>
            </a:r>
          </a:p>
          <a:p>
            <a:pPr lvl="1">
              <a:buFontTx/>
              <a:buChar char="-"/>
            </a:pPr>
            <a:r>
              <a:rPr lang="en-US" dirty="0"/>
              <a:t>Autoloader</a:t>
            </a:r>
          </a:p>
          <a:p>
            <a:pPr lvl="1">
              <a:buFontTx/>
              <a:buChar char="-"/>
            </a:pPr>
            <a:r>
              <a:rPr lang="en-US" dirty="0"/>
              <a:t>Workflows &amp; Azure Data Factory</a:t>
            </a:r>
          </a:p>
          <a:p>
            <a:pPr lvl="1">
              <a:buFontTx/>
              <a:buChar char="-"/>
            </a:pPr>
            <a:r>
              <a:rPr lang="en-US" dirty="0"/>
              <a:t>Delta Live Tables</a:t>
            </a:r>
          </a:p>
          <a:p>
            <a:pPr lvl="1">
              <a:buFontTx/>
              <a:buChar char="-"/>
            </a:pPr>
            <a:r>
              <a:rPr lang="en-US" dirty="0"/>
              <a:t>Monitoring</a:t>
            </a:r>
          </a:p>
          <a:p>
            <a:pPr marL="514350" indent="-514350">
              <a:buAutoNum type="arabicParenR"/>
            </a:pPr>
            <a:r>
              <a:rPr lang="en-US" dirty="0"/>
              <a:t>Databricks Platform + Closing</a:t>
            </a:r>
          </a:p>
          <a:p>
            <a:pPr lvl="1">
              <a:buFontTx/>
              <a:buChar char="-"/>
            </a:pPr>
            <a:r>
              <a:rPr lang="en-US" dirty="0"/>
              <a:t>Unity Catalog</a:t>
            </a:r>
          </a:p>
          <a:p>
            <a:pPr lvl="1">
              <a:buFontTx/>
              <a:buChar char="-"/>
            </a:pPr>
            <a:r>
              <a:rPr lang="en-US" dirty="0"/>
              <a:t>Data Masking</a:t>
            </a:r>
          </a:p>
          <a:p>
            <a:pPr lvl="1">
              <a:buFontTx/>
              <a:buChar char="-"/>
            </a:pPr>
            <a:r>
              <a:rPr lang="en-US" dirty="0"/>
              <a:t>Machine Learning</a:t>
            </a:r>
          </a:p>
          <a:p>
            <a:pPr lvl="1">
              <a:buFontTx/>
              <a:buChar char="-"/>
            </a:pPr>
            <a:r>
              <a:rPr lang="en-US" dirty="0"/>
              <a:t>Your questions</a:t>
            </a:r>
          </a:p>
          <a:p>
            <a:pPr lvl="1">
              <a:buFontTx/>
              <a:buChar char="-"/>
            </a:pPr>
            <a:r>
              <a:rPr lang="en-US" dirty="0"/>
              <a:t>Lakehouse Fundamentals Quiz</a:t>
            </a:r>
          </a:p>
        </p:txBody>
      </p:sp>
    </p:spTree>
    <p:extLst>
      <p:ext uri="{BB962C8B-B14F-4D97-AF65-F5344CB8AC3E}">
        <p14:creationId xmlns:p14="http://schemas.microsoft.com/office/powerpoint/2010/main" val="364865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262E7-4DC6-B0CF-D493-55F00E006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E4D38-5667-811C-4AB3-C8B2FB5AF9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C6CE-DFD9-7FC0-8B69-C839D07334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98F0D-CB96-6A7C-A446-F4CB8CA9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AAE839-823C-0AA3-576F-4C9D1B92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D4575A-2273-859D-B81E-D240B88F0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746880"/>
              </p:ext>
            </p:extLst>
          </p:nvPr>
        </p:nvGraphicFramePr>
        <p:xfrm>
          <a:off x="992981" y="2765425"/>
          <a:ext cx="11018838" cy="422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419">
                  <a:extLst>
                    <a:ext uri="{9D8B030D-6E8A-4147-A177-3AD203B41FA5}">
                      <a16:colId xmlns:a16="http://schemas.microsoft.com/office/drawing/2014/main" val="926598966"/>
                    </a:ext>
                  </a:extLst>
                </a:gridCol>
                <a:gridCol w="5509419">
                  <a:extLst>
                    <a:ext uri="{9D8B030D-6E8A-4147-A177-3AD203B41FA5}">
                      <a16:colId xmlns:a16="http://schemas.microsoft.com/office/drawing/2014/main" val="1138854180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2024/10/29 | 09.00 – 18.00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Big Data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958087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2024/11/05 | 09.00 – 18.00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Spark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06633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2024/11/12 | 09.00 – 18.00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Spark Deep Dive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2269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2024/11/19 | 09.00 – 18.00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Databricks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093657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2024/11/26 | 09.00 – 18.00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NO CLASS!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96076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2024/12/03 | 09.00 – 18.00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Databricks Platform + Closing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038436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2024/12/10 | 09.00 – 13.00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Final Test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5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7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E13D-632F-FC77-BAF1-DE92BCC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4E4964-D1A9-FFC0-FB47-B8FDBF55A7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364B-7309-8D0A-BE68-1A61434AC0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63C12-241E-6718-CD70-37BF0F719F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551D5A-33C2-55D0-5FEC-646EBFE7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CE8EF-FB1A-533E-E38A-A23AFE27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4" y="2597151"/>
            <a:ext cx="11062710" cy="597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will be on two different aspects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Theory on Spark &amp; Databricks:</a:t>
            </a:r>
          </a:p>
          <a:p>
            <a:pPr lvl="1"/>
            <a:r>
              <a:rPr lang="en-US" dirty="0"/>
              <a:t>Single &amp; Multiple Choice</a:t>
            </a:r>
          </a:p>
          <a:p>
            <a:pPr lvl="1"/>
            <a:r>
              <a:rPr lang="en-US" dirty="0"/>
              <a:t>Drop Down Menu</a:t>
            </a:r>
          </a:p>
          <a:p>
            <a:pPr lvl="1"/>
            <a:r>
              <a:rPr lang="en-US" dirty="0"/>
              <a:t>Build Lists</a:t>
            </a:r>
          </a:p>
          <a:p>
            <a:pPr lvl="1"/>
            <a:r>
              <a:rPr lang="en-US" dirty="0"/>
              <a:t>Drag &amp; Drop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Exercise in </a:t>
            </a:r>
            <a:r>
              <a:rPr lang="en-US" dirty="0" err="1"/>
              <a:t>PySpark</a:t>
            </a:r>
            <a:r>
              <a:rPr lang="en-US" dirty="0"/>
              <a:t> &amp; SQL</a:t>
            </a:r>
          </a:p>
        </p:txBody>
      </p:sp>
    </p:spTree>
    <p:extLst>
      <p:ext uri="{BB962C8B-B14F-4D97-AF65-F5344CB8AC3E}">
        <p14:creationId xmlns:p14="http://schemas.microsoft.com/office/powerpoint/2010/main" val="357459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C184-69B3-CDE4-5BFF-E49D7660CE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76ECC-7EAE-B099-7551-CE67155E9A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72DA9-B9C4-6975-4308-251E05D866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85A703-AA6D-5D69-7802-84575926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course relevant?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72BCEA-EFDE-4495-4760-9830DD0857E3}"/>
              </a:ext>
            </a:extLst>
          </p:cNvPr>
          <p:cNvGrpSpPr/>
          <p:nvPr/>
        </p:nvGrpSpPr>
        <p:grpSpPr>
          <a:xfrm>
            <a:off x="1184857" y="4257757"/>
            <a:ext cx="10872940" cy="1836472"/>
            <a:chOff x="727656" y="3918405"/>
            <a:chExt cx="16544710" cy="279445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D618D1F-F521-C700-E9E5-B6694C4A9A7B}"/>
                </a:ext>
              </a:extLst>
            </p:cNvPr>
            <p:cNvSpPr/>
            <p:nvPr/>
          </p:nvSpPr>
          <p:spPr>
            <a:xfrm>
              <a:off x="727656" y="4876263"/>
              <a:ext cx="16446321" cy="53447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Google Shape;100;g10902ae59ed_0_0">
              <a:extLst>
                <a:ext uri="{FF2B5EF4-FFF2-40B4-BE49-F238E27FC236}">
                  <a16:creationId xmlns:a16="http://schemas.microsoft.com/office/drawing/2014/main" id="{05B08C00-A7B2-AB63-20AB-CE4A5538019F}"/>
                </a:ext>
              </a:extLst>
            </p:cNvPr>
            <p:cNvSpPr txBox="1"/>
            <p:nvPr/>
          </p:nvSpPr>
          <p:spPr>
            <a:xfrm>
              <a:off x="727656" y="5541766"/>
              <a:ext cx="2793159" cy="749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Libre Franklin Light"/>
                  <a:sym typeface="Libre Franklin Light"/>
                </a:rPr>
                <a:t>DWH (late 90s)</a:t>
              </a:r>
            </a:p>
          </p:txBody>
        </p:sp>
        <p:sp>
          <p:nvSpPr>
            <p:cNvPr id="10" name="Google Shape;100;g10902ae59ed_0_0">
              <a:extLst>
                <a:ext uri="{FF2B5EF4-FFF2-40B4-BE49-F238E27FC236}">
                  <a16:creationId xmlns:a16="http://schemas.microsoft.com/office/drawing/2014/main" id="{359BB16F-D0CB-0623-F693-EC0ECF44C63F}"/>
                </a:ext>
              </a:extLst>
            </p:cNvPr>
            <p:cNvSpPr txBox="1"/>
            <p:nvPr/>
          </p:nvSpPr>
          <p:spPr>
            <a:xfrm>
              <a:off x="5143120" y="5541763"/>
              <a:ext cx="4034337" cy="749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Libre Franklin Light"/>
                  <a:sym typeface="Libre Franklin Light"/>
                </a:rPr>
                <a:t>HADOOP (2005)</a:t>
              </a:r>
            </a:p>
          </p:txBody>
        </p:sp>
        <p:sp>
          <p:nvSpPr>
            <p:cNvPr id="11" name="Google Shape;100;g10902ae59ed_0_0">
              <a:extLst>
                <a:ext uri="{FF2B5EF4-FFF2-40B4-BE49-F238E27FC236}">
                  <a16:creationId xmlns:a16="http://schemas.microsoft.com/office/drawing/2014/main" id="{0100E3AB-E097-8BEE-45FE-AF3DCC800967}"/>
                </a:ext>
              </a:extLst>
            </p:cNvPr>
            <p:cNvSpPr txBox="1"/>
            <p:nvPr/>
          </p:nvSpPr>
          <p:spPr>
            <a:xfrm>
              <a:off x="7971441" y="3918405"/>
              <a:ext cx="4034337" cy="749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Libre Franklin Light"/>
                  <a:sym typeface="Libre Franklin Light"/>
                </a:rPr>
                <a:t>SPARK (2009)</a:t>
              </a:r>
            </a:p>
          </p:txBody>
        </p:sp>
        <p:sp>
          <p:nvSpPr>
            <p:cNvPr id="12" name="Google Shape;100;g10902ae59ed_0_0">
              <a:extLst>
                <a:ext uri="{FF2B5EF4-FFF2-40B4-BE49-F238E27FC236}">
                  <a16:creationId xmlns:a16="http://schemas.microsoft.com/office/drawing/2014/main" id="{7CC7488C-F56F-1200-14B1-D514728327EC}"/>
                </a:ext>
              </a:extLst>
            </p:cNvPr>
            <p:cNvSpPr txBox="1"/>
            <p:nvPr/>
          </p:nvSpPr>
          <p:spPr>
            <a:xfrm>
              <a:off x="10799759" y="5513944"/>
              <a:ext cx="6472607" cy="1198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Libre Franklin Light"/>
                  <a:sym typeface="Libre Franklin Light"/>
                </a:rPr>
                <a:t>CLOUD</a:t>
              </a: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  <a:latin typeface="Libre Franklin Light"/>
                  <a:sym typeface="Libre Franklin Light"/>
                </a:rPr>
                <a:t>(BIG QUERY 2011, SNOWFLAKE 2012, DATABRICKS 2013)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7AB3DE-3AE2-F87F-D92B-7C0B93C45990}"/>
              </a:ext>
            </a:extLst>
          </p:cNvPr>
          <p:cNvGrpSpPr/>
          <p:nvPr/>
        </p:nvGrpSpPr>
        <p:grpSpPr>
          <a:xfrm>
            <a:off x="504044" y="2062855"/>
            <a:ext cx="11811544" cy="6853577"/>
            <a:chOff x="504044" y="2062855"/>
            <a:chExt cx="11811544" cy="6853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83C0BA-BA8A-640D-2A81-CB0DB3D2040F}"/>
                </a:ext>
              </a:extLst>
            </p:cNvPr>
            <p:cNvSpPr txBox="1"/>
            <p:nvPr/>
          </p:nvSpPr>
          <p:spPr>
            <a:xfrm>
              <a:off x="504044" y="8547100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Avenir Black"/>
                </a:rPr>
                <a:t>Ref: </a:t>
              </a:r>
              <a:r>
                <a:rPr lang="en-US" b="0" dirty="0">
                  <a:latin typeface="Avenir Black"/>
                  <a:hlinkClick r:id="rId3"/>
                </a:rPr>
                <a:t>Google Trends</a:t>
              </a:r>
              <a:endParaRPr lang="en-US" b="0" dirty="0">
                <a:latin typeface="Avenir Black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602B27-9ADB-9D2D-6C4A-F06B90EFFEEC}"/>
                </a:ext>
              </a:extLst>
            </p:cNvPr>
            <p:cNvGrpSpPr/>
            <p:nvPr/>
          </p:nvGrpSpPr>
          <p:grpSpPr>
            <a:xfrm>
              <a:off x="670657" y="2062855"/>
              <a:ext cx="11644931" cy="6402901"/>
              <a:chOff x="670657" y="2062855"/>
              <a:chExt cx="11644931" cy="640290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04B111F-6405-508A-C352-41EDEFB62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932" y="6707875"/>
                <a:ext cx="4812656" cy="175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F3F4E1E0-C048-880F-3B3A-EAF51B237457}"/>
                  </a:ext>
                </a:extLst>
              </p:cNvPr>
              <p:cNvSpPr/>
              <p:nvPr/>
            </p:nvSpPr>
            <p:spPr>
              <a:xfrm>
                <a:off x="11049748" y="6128142"/>
                <a:ext cx="218436" cy="54582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96B3815-F0A6-2C74-3273-8290875EC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532" y="6707875"/>
                <a:ext cx="5203418" cy="17578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0D5F2E11-1F7E-0F2B-E571-2F7FA9E7C0F3}"/>
                  </a:ext>
                </a:extLst>
              </p:cNvPr>
              <p:cNvSpPr/>
              <p:nvPr/>
            </p:nvSpPr>
            <p:spPr>
              <a:xfrm>
                <a:off x="5412288" y="5817048"/>
                <a:ext cx="218436" cy="856914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B5E54C0-E97F-FC9C-9E02-5240EA2FD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2035" y="2062855"/>
                <a:ext cx="5135762" cy="175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75ED5F80-283C-6ABB-9233-12D03C9B0CFD}"/>
                  </a:ext>
                </a:extLst>
              </p:cNvPr>
              <p:cNvSpPr/>
              <p:nvPr/>
            </p:nvSpPr>
            <p:spPr>
              <a:xfrm rot="10800000">
                <a:off x="7161801" y="3893343"/>
                <a:ext cx="218436" cy="369191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40EB56A-B8E9-3799-73D5-7D132F9B6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657" y="2062855"/>
                <a:ext cx="5638068" cy="17530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748B0CB4-4189-4478-2857-688A466B3FB2}"/>
                  </a:ext>
                </a:extLst>
              </p:cNvPr>
              <p:cNvSpPr/>
              <p:nvPr/>
            </p:nvSpPr>
            <p:spPr>
              <a:xfrm rot="10800000">
                <a:off x="1654928" y="3893342"/>
                <a:ext cx="218437" cy="95689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3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AE741-C774-9C85-9678-990AA39270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3B84-5FF6-8D06-498D-A409AF1042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B6580-1BD7-1715-DB3D-DFD89189F1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72CFC6-25BD-EAE0-510B-4296F9B2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pic>
        <p:nvPicPr>
          <p:cNvPr id="7" name="Picture 2" descr="spark SQL + &#10;DataFrames &#10;Streaming &#10;MLlib &#10;Machine &#10;Learning &#10;SOL &#10;Spark Core API &#10;Python &#10;Scala &#10;GraphX &#10;Graph &#10;Computation &#10;Java ">
            <a:extLst>
              <a:ext uri="{FF2B5EF4-FFF2-40B4-BE49-F238E27FC236}">
                <a16:creationId xmlns:a16="http://schemas.microsoft.com/office/drawing/2014/main" id="{37B4D2C0-95D6-DBC7-E9CB-553D05C35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24" y="3326593"/>
            <a:ext cx="7167615" cy="35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39CBCA-0ACF-0D46-428D-67D754500035}"/>
              </a:ext>
            </a:extLst>
          </p:cNvPr>
          <p:cNvSpPr txBox="1"/>
          <p:nvPr/>
        </p:nvSpPr>
        <p:spPr>
          <a:xfrm>
            <a:off x="7663066" y="6910196"/>
            <a:ext cx="320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Avenir Black"/>
              </a:rPr>
              <a:t>Ref: </a:t>
            </a:r>
            <a:r>
              <a:rPr lang="en-US" b="0" dirty="0" err="1">
                <a:solidFill>
                  <a:schemeClr val="tx1"/>
                </a:solidFill>
                <a:latin typeface="Avenir Blac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Gettting</a:t>
            </a:r>
            <a:r>
              <a:rPr lang="en-US" b="0" dirty="0">
                <a:solidFill>
                  <a:schemeClr val="tx1"/>
                </a:solidFill>
                <a:latin typeface="Avenir Blac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Started with Spark</a:t>
            </a:r>
            <a:endParaRPr lang="en-US" b="0" dirty="0">
              <a:solidFill>
                <a:schemeClr val="tx1"/>
              </a:solidFill>
              <a:latin typeface="Avenir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BA6E-652C-6B03-869B-587D2110E5EE}"/>
              </a:ext>
            </a:extLst>
          </p:cNvPr>
          <p:cNvSpPr txBox="1"/>
          <p:nvPr/>
        </p:nvSpPr>
        <p:spPr>
          <a:xfrm>
            <a:off x="260869" y="3375808"/>
            <a:ext cx="5422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venir Black"/>
              </a:rPr>
              <a:t>Simplicity.</a:t>
            </a:r>
            <a:r>
              <a:rPr lang="en-US" sz="2400" b="0" dirty="0">
                <a:latin typeface="Avenir Black"/>
              </a:rPr>
              <a:t> Rich API for quick and easy interaction with data at scale.</a:t>
            </a:r>
          </a:p>
          <a:p>
            <a:pPr algn="l"/>
            <a:endParaRPr lang="en-US" sz="2400" b="0" dirty="0">
              <a:latin typeface="Avenir Black"/>
            </a:endParaRPr>
          </a:p>
          <a:p>
            <a:pPr algn="l"/>
            <a:r>
              <a:rPr lang="en-US" sz="2400" dirty="0">
                <a:latin typeface="Avenir Black"/>
              </a:rPr>
              <a:t>Speed.</a:t>
            </a:r>
            <a:r>
              <a:rPr lang="en-US" sz="2400" b="0" dirty="0">
                <a:latin typeface="Avenir Black"/>
              </a:rPr>
              <a:t> Designed for speed outperforming Hadoop’s MapReduce</a:t>
            </a:r>
          </a:p>
          <a:p>
            <a:pPr algn="l"/>
            <a:endParaRPr lang="en-US" sz="2400" b="0" dirty="0">
              <a:latin typeface="Avenir Black"/>
            </a:endParaRPr>
          </a:p>
          <a:p>
            <a:pPr algn="l"/>
            <a:r>
              <a:rPr lang="en-US" sz="2400" dirty="0">
                <a:latin typeface="Avenir Black"/>
              </a:rPr>
              <a:t>Support. </a:t>
            </a:r>
            <a:r>
              <a:rPr lang="en-US" sz="2400" b="0" dirty="0">
                <a:latin typeface="Avenir Black"/>
              </a:rPr>
              <a:t>Wide range of programming languages (</a:t>
            </a:r>
            <a:r>
              <a:rPr lang="en-US" sz="2400" b="0" dirty="0" err="1">
                <a:latin typeface="Avenir Black"/>
              </a:rPr>
              <a:t>eg</a:t>
            </a:r>
            <a:r>
              <a:rPr lang="en-US" sz="2400" b="0" dirty="0">
                <a:latin typeface="Avenir Black"/>
              </a:rPr>
              <a:t> Java, Python, Scala, R) and integration with storage solutions.</a:t>
            </a:r>
            <a:endParaRPr lang="en-US" sz="2400" dirty="0">
              <a:latin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81121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07863-A849-A4E0-9544-4771FC80BD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E49E-3D86-3D1C-4E1E-F6C13B0CA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C8656-2DF7-2F63-E343-3264E1B6B6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4721E3-6AC5-EFA6-54F5-26820AA6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Databricks?</a:t>
            </a:r>
          </a:p>
        </p:txBody>
      </p:sp>
      <p:pic>
        <p:nvPicPr>
          <p:cNvPr id="7" name="Picture 2" descr="Me to DataBricks: Start [the cluster] up and take my money! - Imgflip">
            <a:extLst>
              <a:ext uri="{FF2B5EF4-FFF2-40B4-BE49-F238E27FC236}">
                <a16:creationId xmlns:a16="http://schemas.microsoft.com/office/drawing/2014/main" id="{56677A78-EA72-5990-E12C-206A3D56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95" y="3352030"/>
            <a:ext cx="5086163" cy="285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00;g10902ae59ed_0_0">
            <a:extLst>
              <a:ext uri="{FF2B5EF4-FFF2-40B4-BE49-F238E27FC236}">
                <a16:creationId xmlns:a16="http://schemas.microsoft.com/office/drawing/2014/main" id="{22EBDD5E-4B2C-7257-09E6-981D913BB48C}"/>
              </a:ext>
            </a:extLst>
          </p:cNvPr>
          <p:cNvSpPr txBox="1"/>
          <p:nvPr/>
        </p:nvSpPr>
        <p:spPr>
          <a:xfrm>
            <a:off x="0" y="3369002"/>
            <a:ext cx="7150166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latin typeface="Avenir Black"/>
                <a:sym typeface="Libre Franklin Light"/>
              </a:rPr>
              <a:t>By creators of Apache Spark™</a:t>
            </a:r>
          </a:p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latin typeface="Avenir Black"/>
                <a:sym typeface="Libre Franklin Light"/>
              </a:rPr>
              <a:t>Easy to setup clusters</a:t>
            </a:r>
          </a:p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latin typeface="Avenir Black"/>
                <a:sym typeface="Libre Franklin Light"/>
              </a:rPr>
              <a:t>One platform for DE and DS</a:t>
            </a:r>
          </a:p>
        </p:txBody>
      </p:sp>
    </p:spTree>
    <p:extLst>
      <p:ext uri="{BB962C8B-B14F-4D97-AF65-F5344CB8AC3E}">
        <p14:creationId xmlns:p14="http://schemas.microsoft.com/office/powerpoint/2010/main" val="4743076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9347B316-8A00-E84B-BB78-96D323373656}"/>
    </a:ext>
  </a:extLst>
</a:theme>
</file>

<file path=ppt/theme/theme2.xml><?xml version="1.0" encoding="utf-8"?>
<a:theme xmlns:a="http://schemas.openxmlformats.org/drawingml/2006/main" name="Slid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B4842980-FC34-974A-BF79-51012BA94D9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SlideIniziali+Template_2021-22</Template>
  <TotalTime>42</TotalTime>
  <Words>575</Words>
  <Application>Microsoft Macintosh PowerPoint</Application>
  <PresentationFormat>Custom</PresentationFormat>
  <Paragraphs>111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Avenir Black</vt:lpstr>
      <vt:lpstr>Avenir Book</vt:lpstr>
      <vt:lpstr>Avenir Medium</vt:lpstr>
      <vt:lpstr>Calibri</vt:lpstr>
      <vt:lpstr>Calibri Light</vt:lpstr>
      <vt:lpstr>Helvetica Neue</vt:lpstr>
      <vt:lpstr>Libre Franklin Light</vt:lpstr>
      <vt:lpstr>Microsoft Sans Serif</vt:lpstr>
      <vt:lpstr>Slide_1</vt:lpstr>
      <vt:lpstr>Slide_2</vt:lpstr>
      <vt:lpstr>PowerPoint Presentation</vt:lpstr>
      <vt:lpstr>Introduce Yourself</vt:lpstr>
      <vt:lpstr>Introduce Yourself</vt:lpstr>
      <vt:lpstr>Agenda</vt:lpstr>
      <vt:lpstr>Calendar</vt:lpstr>
      <vt:lpstr>The Exam</vt:lpstr>
      <vt:lpstr>Why is this course relevant?</vt:lpstr>
      <vt:lpstr>Why Spark?</vt:lpstr>
      <vt:lpstr>Why Databricks?</vt:lpstr>
      <vt:lpstr>PowerPoint Presentation</vt:lpstr>
      <vt:lpstr>PowerPoint Presentation</vt:lpstr>
      <vt:lpstr>Why is this course relevant?</vt:lpstr>
      <vt:lpstr>Why is this course relevant?</vt:lpstr>
      <vt:lpstr>Setup Databricks Community</vt:lpstr>
      <vt:lpstr>Setup Databricks Community</vt:lpstr>
      <vt:lpstr>Setup Databricks Community</vt:lpstr>
      <vt:lpstr>Setup Databricks Community</vt:lpstr>
      <vt:lpstr>Setup Databricks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Santoni</dc:creator>
  <cp:lastModifiedBy>Giulio Melloni</cp:lastModifiedBy>
  <cp:revision>28</cp:revision>
  <dcterms:created xsi:type="dcterms:W3CDTF">2022-07-11T04:17:52Z</dcterms:created>
  <dcterms:modified xsi:type="dcterms:W3CDTF">2024-10-28T21:32:54Z</dcterms:modified>
</cp:coreProperties>
</file>