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Palatino Linotype"/>
      <p:regular r:id="rId41"/>
      <p:bold r:id="rId42"/>
      <p:italic r:id="rId43"/>
      <p:boldItalic r:id="rId44"/>
    </p:embeddedFont>
    <p:embeddedFont>
      <p:font typeface="Merriweather"/>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3EDB18-4785-4D24-8C5D-C3B691868701}">
  <a:tblStyle styleId="{1D3EDB18-4785-4D24-8C5D-C3B69186870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973D773-3943-4C87-86F6-8A66C01D123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PalatinoLinotype-bold.fntdata"/><Relationship Id="rId41" Type="http://schemas.openxmlformats.org/officeDocument/2006/relationships/font" Target="fonts/PalatinoLinotype-regular.fntdata"/><Relationship Id="rId22" Type="http://schemas.openxmlformats.org/officeDocument/2006/relationships/slide" Target="slides/slide16.xml"/><Relationship Id="rId44" Type="http://schemas.openxmlformats.org/officeDocument/2006/relationships/font" Target="fonts/PalatinoLinotype-boldItalic.fntdata"/><Relationship Id="rId21" Type="http://schemas.openxmlformats.org/officeDocument/2006/relationships/slide" Target="slides/slide15.xml"/><Relationship Id="rId43" Type="http://schemas.openxmlformats.org/officeDocument/2006/relationships/font" Target="fonts/PalatinoLinotype-italic.fntdata"/><Relationship Id="rId24" Type="http://schemas.openxmlformats.org/officeDocument/2006/relationships/slide" Target="slides/slide18.xml"/><Relationship Id="rId46" Type="http://schemas.openxmlformats.org/officeDocument/2006/relationships/font" Target="fonts/Merriweather-bold.fntdata"/><Relationship Id="rId23" Type="http://schemas.openxmlformats.org/officeDocument/2006/relationships/slide" Target="slides/slide17.xml"/><Relationship Id="rId45"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Merriweather-boldItalic.fntdata"/><Relationship Id="rId25" Type="http://schemas.openxmlformats.org/officeDocument/2006/relationships/slide" Target="slides/slide19.xml"/><Relationship Id="rId47" Type="http://schemas.openxmlformats.org/officeDocument/2006/relationships/font" Target="fonts/Merriweather-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c802e923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c802e923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c802e923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c802e923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2dab4181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2dab4181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c5fb4e4a6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c5fb4e4a6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666666"/>
                </a:solidFill>
                <a:latin typeface="Roboto"/>
                <a:ea typeface="Roboto"/>
                <a:cs typeface="Roboto"/>
                <a:sym typeface="Roboto"/>
              </a:rPr>
              <a:t>Freeform entry, with bounds of 0 minutes up to 1440 minutes/24 hours</a:t>
            </a:r>
            <a:endParaRPr sz="130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rgbClr val="666666"/>
                </a:solidFill>
                <a:latin typeface="Roboto"/>
                <a:ea typeface="Roboto"/>
                <a:cs typeface="Roboto"/>
                <a:sym typeface="Roboto"/>
              </a:rPr>
              <a:t>Note: Max self-reported internet usage maxed out at 1230 (20.5 hours)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2dab41811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2dab41811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c5fb4e4a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c5fb4e4a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c5fb4e4a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c5fb4e4a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2dab41811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2dab4181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2dab41811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2dab41811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2dab4181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2dab4181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dc802e92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dc802e92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2dab41811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2dab41811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2dab4181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2dab4181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2dab41811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2dab41811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c5fb4e4a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c5fb4e4a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c5fb4e4a6_8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c5fb4e4a6_8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c5fb4e4a6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c5fb4e4a6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2dab4181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2dab4181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c5fb4e4a6_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c5fb4e4a6_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c5fb4e4a6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c5fb4e4a6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c5fb4e4a6_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dc5fb4e4a6_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c802e92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c802e92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666666"/>
                </a:solidFill>
                <a:latin typeface="Roboto"/>
                <a:ea typeface="Roboto"/>
                <a:cs typeface="Roboto"/>
                <a:sym typeface="Roboto"/>
              </a:rPr>
              <a:t>Please insert at least 1 question, and at least 2 visualizations to support the Q&amp;A. </a:t>
            </a:r>
            <a:endParaRPr sz="1300">
              <a:solidFill>
                <a:srgbClr val="666666"/>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666666"/>
                </a:solidFill>
                <a:latin typeface="Roboto"/>
                <a:ea typeface="Roboto"/>
                <a:cs typeface="Roboto"/>
                <a:sym typeface="Roboto"/>
              </a:rPr>
              <a:t>Must include numbers per the project requirements.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02dab4181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02dab4181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c802e923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c802e923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c5fb4e4a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c5fb4e4a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c5fb4e4a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c5fb4e4a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c5fb4e4a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c5fb4e4a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c5fb4e4a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c5fb4e4a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c802e923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c802e923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18.png"/><Relationship Id="rId6"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ESS Social Trends</a:t>
            </a:r>
            <a:endParaRPr/>
          </a:p>
        </p:txBody>
      </p:sp>
      <p:sp>
        <p:nvSpPr>
          <p:cNvPr id="65" name="Google Shape;65;p13"/>
          <p:cNvSpPr txBox="1"/>
          <p:nvPr>
            <p:ph idx="1" type="subTitle"/>
          </p:nvPr>
        </p:nvSpPr>
        <p:spPr>
          <a:xfrm>
            <a:off x="311700" y="1870018"/>
            <a:ext cx="4242600" cy="12825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n" sz="1879">
                <a:latin typeface="Merriweather"/>
                <a:ea typeface="Merriweather"/>
                <a:cs typeface="Merriweather"/>
                <a:sym typeface="Merriweather"/>
              </a:rPr>
              <a:t>European Social Survey</a:t>
            </a:r>
            <a:r>
              <a:rPr lang="en" sz="1879"/>
              <a:t> </a:t>
            </a:r>
            <a:endParaRPr sz="1879"/>
          </a:p>
          <a:p>
            <a:pPr indent="0" lvl="0" marL="0" rtl="0" algn="l">
              <a:lnSpc>
                <a:spcPct val="80000"/>
              </a:lnSpc>
              <a:spcBef>
                <a:spcPts val="0"/>
              </a:spcBef>
              <a:spcAft>
                <a:spcPts val="0"/>
              </a:spcAft>
              <a:buSzPts val="935"/>
              <a:buNone/>
            </a:pPr>
            <a:r>
              <a:t/>
            </a:r>
            <a:endParaRPr sz="1879"/>
          </a:p>
          <a:p>
            <a:pPr indent="0" lvl="0" marL="0" rtl="0" algn="l">
              <a:lnSpc>
                <a:spcPct val="80000"/>
              </a:lnSpc>
              <a:spcBef>
                <a:spcPts val="0"/>
              </a:spcBef>
              <a:spcAft>
                <a:spcPts val="0"/>
              </a:spcAft>
              <a:buSzPts val="935"/>
              <a:buNone/>
            </a:pPr>
            <a:r>
              <a:rPr i="1" lang="en" sz="1879"/>
              <a:t>Jorge Benavente, Nestor Gomez, Melissa Morales, and Renee Perez</a:t>
            </a:r>
            <a:endParaRPr i="1" sz="187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are likely to be correlated amongst Finnish Citizens?</a:t>
            </a:r>
            <a:endParaRPr/>
          </a:p>
        </p:txBody>
      </p:sp>
      <p:graphicFrame>
        <p:nvGraphicFramePr>
          <p:cNvPr id="132" name="Google Shape;132;p22"/>
          <p:cNvGraphicFramePr/>
          <p:nvPr/>
        </p:nvGraphicFramePr>
        <p:xfrm>
          <a:off x="0" y="1719788"/>
          <a:ext cx="3000000" cy="3000000"/>
        </p:xfrm>
        <a:graphic>
          <a:graphicData uri="http://schemas.openxmlformats.org/drawingml/2006/table">
            <a:tbl>
              <a:tblPr>
                <a:noFill/>
                <a:tableStyleId>{1D3EDB18-4785-4D24-8C5D-C3B691868701}</a:tableStyleId>
              </a:tblPr>
              <a:tblGrid>
                <a:gridCol w="452300"/>
                <a:gridCol w="3829800"/>
                <a:gridCol w="2249700"/>
                <a:gridCol w="753750"/>
                <a:gridCol w="1858425"/>
              </a:tblGrid>
              <a:tr h="349425">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Rank</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2 </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t>
                      </a:r>
                      <a:r>
                        <a:rPr baseline="30000" lang="en" sz="1100">
                          <a:latin typeface="Palatino Linotype"/>
                          <a:ea typeface="Palatino Linotype"/>
                          <a:cs typeface="Palatino Linotype"/>
                          <a:sym typeface="Palatino Linotype"/>
                        </a:rPr>
                        <a:t>2</a:t>
                      </a:r>
                      <a:r>
                        <a:rPr lang="en" sz="1100">
                          <a:latin typeface="Palatino Linotype"/>
                          <a:ea typeface="Palatino Linotype"/>
                          <a:cs typeface="Palatino Linotype"/>
                          <a:sym typeface="Palatino Linotype"/>
                        </a:rPr>
                        <a:t> Value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Commentary</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Politicians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Political Parties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0.85</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10630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2</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be loyal to friends and devote to people close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help people and care for others well-being</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0.81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2335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3</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be loyal to friends and devote to people close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care for nature and environment</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0.79</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4</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understand different people</a:t>
                      </a:r>
                      <a:endParaRPr sz="1100">
                        <a:latin typeface="Palatino Linotype"/>
                        <a:ea typeface="Palatino Linotype"/>
                        <a:cs typeface="Palatino Linotype"/>
                        <a:sym typeface="Palatino Linotype"/>
                      </a:endParaRPr>
                    </a:p>
                    <a:p>
                      <a:pPr indent="0" lvl="0" marL="0" rtl="0" algn="ctr">
                        <a:lnSpc>
                          <a:spcPct val="115000"/>
                        </a:lnSpc>
                        <a:spcBef>
                          <a:spcPts val="0"/>
                        </a:spcBef>
                        <a:spcAft>
                          <a:spcPts val="0"/>
                        </a:spcAft>
                        <a:buNone/>
                      </a:pPr>
                      <a:r>
                        <a:t/>
                      </a:r>
                      <a:endParaRPr sz="1100">
                        <a:latin typeface="Palatino Linotype"/>
                        <a:ea typeface="Palatino Linotype"/>
                        <a:cs typeface="Palatino Linotype"/>
                        <a:sym typeface="Palatino Linotype"/>
                      </a:endParaRPr>
                    </a:p>
                    <a:p>
                      <a:pPr indent="0" lvl="0" marL="0" rtl="0" algn="ctr">
                        <a:spcBef>
                          <a:spcPts val="0"/>
                        </a:spcBef>
                        <a:spcAft>
                          <a:spcPts val="0"/>
                        </a:spcAft>
                        <a:buNone/>
                      </a:pPr>
                      <a:r>
                        <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help people and care for others well-being</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0.78</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5</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be loyal to friends and devote to people close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understand different people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0.77</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are likely to be correlated amongst Hungarian Citizens?</a:t>
            </a:r>
            <a:endParaRPr/>
          </a:p>
        </p:txBody>
      </p:sp>
      <p:graphicFrame>
        <p:nvGraphicFramePr>
          <p:cNvPr id="138" name="Google Shape;138;p23"/>
          <p:cNvGraphicFramePr/>
          <p:nvPr/>
        </p:nvGraphicFramePr>
        <p:xfrm>
          <a:off x="13" y="1681688"/>
          <a:ext cx="3000000" cy="3000000"/>
        </p:xfrm>
        <a:graphic>
          <a:graphicData uri="http://schemas.openxmlformats.org/drawingml/2006/table">
            <a:tbl>
              <a:tblPr>
                <a:noFill/>
                <a:tableStyleId>{1D3EDB18-4785-4D24-8C5D-C3B691868701}</a:tableStyleId>
              </a:tblPr>
              <a:tblGrid>
                <a:gridCol w="452300"/>
                <a:gridCol w="3179225"/>
                <a:gridCol w="2900275"/>
                <a:gridCol w="753750"/>
                <a:gridCol w="1858425"/>
              </a:tblGrid>
              <a:tr h="349425">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Rank</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2 </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t>
                      </a:r>
                      <a:r>
                        <a:rPr baseline="30000" lang="en" sz="1100">
                          <a:latin typeface="Palatino Linotype"/>
                          <a:ea typeface="Palatino Linotype"/>
                          <a:cs typeface="Palatino Linotype"/>
                          <a:sym typeface="Palatino Linotype"/>
                        </a:rPr>
                        <a:t>2</a:t>
                      </a:r>
                      <a:r>
                        <a:rPr lang="en" sz="1100">
                          <a:latin typeface="Palatino Linotype"/>
                          <a:ea typeface="Palatino Linotype"/>
                          <a:cs typeface="Palatino Linotype"/>
                          <a:sym typeface="Palatino Linotype"/>
                        </a:rPr>
                        <a:t> Value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Commentary</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68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care for nature and environment</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be loyal to friends and devote to people close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0.81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10630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2</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care for nature and environment</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live in secure and safe surroundings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0.77</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2335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3</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live in secure and safe surroundings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be loyal to friends and devote to people close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0.76</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4</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care for nature and environment</a:t>
                      </a:r>
                      <a:endParaRPr sz="1100">
                        <a:latin typeface="Palatino Linotype"/>
                        <a:ea typeface="Palatino Linotype"/>
                        <a:cs typeface="Palatino Linotype"/>
                        <a:sym typeface="Palatino Linotype"/>
                      </a:endParaRPr>
                    </a:p>
                    <a:p>
                      <a:pPr indent="0" lvl="0" marL="0" rtl="0" algn="l">
                        <a:spcBef>
                          <a:spcPts val="0"/>
                        </a:spcBef>
                        <a:spcAft>
                          <a:spcPts val="0"/>
                        </a:spcAft>
                        <a:buNone/>
                      </a:pPr>
                      <a:r>
                        <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that government is strong and ensures safety</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0.75</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5</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to live in secure and safe surroundings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l">
                        <a:lnSpc>
                          <a:spcPct val="115000"/>
                        </a:lnSpc>
                        <a:spcBef>
                          <a:spcPts val="0"/>
                        </a:spcBef>
                        <a:spcAft>
                          <a:spcPts val="0"/>
                        </a:spcAft>
                        <a:buNone/>
                      </a:pPr>
                      <a:r>
                        <a:rPr lang="en" sz="1100">
                          <a:latin typeface="Palatino Linotype"/>
                          <a:ea typeface="Palatino Linotype"/>
                          <a:cs typeface="Palatino Linotype"/>
                          <a:sym typeface="Palatino Linotype"/>
                        </a:rPr>
                        <a:t>Important that government is strong and ensures safety</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0.75</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25" y="500925"/>
            <a:ext cx="3706500" cy="324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a:t>
            </a:r>
            <a:r>
              <a:rPr lang="en"/>
              <a:t>Interplay</a:t>
            </a:r>
            <a:r>
              <a:rPr lang="en"/>
              <a:t> between </a:t>
            </a:r>
            <a:endParaRPr/>
          </a:p>
          <a:p>
            <a:pPr indent="0" lvl="0" marL="0" rtl="0" algn="l">
              <a:spcBef>
                <a:spcPts val="0"/>
              </a:spcBef>
              <a:spcAft>
                <a:spcPts val="0"/>
              </a:spcAft>
              <a:buNone/>
            </a:pPr>
            <a:r>
              <a:rPr lang="en"/>
              <a:t>Chronic Internet Usage, </a:t>
            </a:r>
            <a:endParaRPr/>
          </a:p>
          <a:p>
            <a:pPr indent="0" lvl="0" marL="0" rtl="0" algn="l">
              <a:spcBef>
                <a:spcPts val="0"/>
              </a:spcBef>
              <a:spcAft>
                <a:spcPts val="0"/>
              </a:spcAft>
              <a:buNone/>
            </a:pPr>
            <a:r>
              <a:rPr lang="en"/>
              <a:t>Position on the Political Spectrum, and Broader Trust in Authority?</a:t>
            </a:r>
            <a:endParaRPr/>
          </a:p>
        </p:txBody>
      </p:sp>
      <p:sp>
        <p:nvSpPr>
          <p:cNvPr id="144" name="Google Shape;144;p24"/>
          <p:cNvSpPr txBox="1"/>
          <p:nvPr>
            <p:ph idx="1" type="body"/>
          </p:nvPr>
        </p:nvSpPr>
        <p:spPr>
          <a:xfrm>
            <a:off x="4627025" y="522450"/>
            <a:ext cx="4166400" cy="40986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Is high internet usage a predictor of political leanings?</a:t>
            </a:r>
            <a:endParaRPr>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How i</a:t>
            </a:r>
            <a:r>
              <a:rPr lang="en">
                <a:solidFill>
                  <a:schemeClr val="dk1"/>
                </a:solidFill>
                <a:latin typeface="Merriweather"/>
                <a:ea typeface="Merriweather"/>
                <a:cs typeface="Merriweather"/>
                <a:sym typeface="Merriweather"/>
              </a:rPr>
              <a:t>s trust in authority affected by political </a:t>
            </a:r>
            <a:r>
              <a:rPr lang="en">
                <a:solidFill>
                  <a:schemeClr val="dk1"/>
                </a:solidFill>
                <a:latin typeface="Merriweather"/>
                <a:ea typeface="Merriweather"/>
                <a:cs typeface="Merriweather"/>
                <a:sym typeface="Merriweather"/>
              </a:rPr>
              <a:t>ideology</a:t>
            </a:r>
            <a:r>
              <a:rPr lang="en">
                <a:solidFill>
                  <a:schemeClr val="dk1"/>
                </a:solidFill>
                <a:latin typeface="Merriweather"/>
                <a:ea typeface="Merriweather"/>
                <a:cs typeface="Merriweather"/>
                <a:sym typeface="Merriweather"/>
              </a:rPr>
              <a:t>? </a:t>
            </a:r>
            <a:endParaRPr>
              <a:solidFill>
                <a:schemeClr val="dk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Relevant Variables &amp; Scales</a:t>
            </a:r>
            <a:endParaRPr/>
          </a:p>
        </p:txBody>
      </p:sp>
      <p:graphicFrame>
        <p:nvGraphicFramePr>
          <p:cNvPr id="150" name="Google Shape;150;p25"/>
          <p:cNvGraphicFramePr/>
          <p:nvPr/>
        </p:nvGraphicFramePr>
        <p:xfrm>
          <a:off x="2045775" y="1365538"/>
          <a:ext cx="3000000" cy="3000000"/>
        </p:xfrm>
        <a:graphic>
          <a:graphicData uri="http://schemas.openxmlformats.org/drawingml/2006/table">
            <a:tbl>
              <a:tblPr>
                <a:noFill/>
                <a:tableStyleId>{C973D773-3943-4C87-86F6-8A66C01D123C}</a:tableStyleId>
              </a:tblPr>
              <a:tblGrid>
                <a:gridCol w="1684150"/>
                <a:gridCol w="1684150"/>
                <a:gridCol w="1684150"/>
              </a:tblGrid>
              <a:tr h="339525">
                <a:tc>
                  <a:txBody>
                    <a:bodyPr/>
                    <a:lstStyle/>
                    <a:p>
                      <a:pPr indent="0" lvl="0" marL="0" rtl="0" algn="l">
                        <a:lnSpc>
                          <a:spcPct val="175000"/>
                        </a:lnSpc>
                        <a:spcBef>
                          <a:spcPts val="0"/>
                        </a:spcBef>
                        <a:spcAft>
                          <a:spcPts val="0"/>
                        </a:spcAft>
                        <a:buNone/>
                      </a:pPr>
                      <a:r>
                        <a:rPr b="1" lang="en" sz="1100">
                          <a:solidFill>
                            <a:schemeClr val="dk1"/>
                          </a:solidFill>
                          <a:latin typeface="Merriweather"/>
                          <a:ea typeface="Merriweather"/>
                          <a:cs typeface="Merriweather"/>
                          <a:sym typeface="Merriweather"/>
                        </a:rPr>
                        <a:t>Trust</a:t>
                      </a:r>
                      <a:endParaRPr b="1" sz="11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 sz="1100">
                          <a:solidFill>
                            <a:schemeClr val="dk1"/>
                          </a:solidFill>
                          <a:latin typeface="Merriweather"/>
                          <a:ea typeface="Merriweather"/>
                          <a:cs typeface="Merriweather"/>
                          <a:sym typeface="Merriweather"/>
                        </a:rPr>
                        <a:t>Political Leaning</a:t>
                      </a:r>
                      <a:endParaRPr b="1" sz="11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 sz="1100">
                          <a:solidFill>
                            <a:schemeClr val="dk1"/>
                          </a:solidFill>
                          <a:latin typeface="Merriweather"/>
                          <a:ea typeface="Merriweather"/>
                          <a:cs typeface="Merriweather"/>
                          <a:sym typeface="Merriweather"/>
                        </a:rPr>
                        <a:t>Internet Usage</a:t>
                      </a:r>
                      <a:endParaRPr b="1" sz="1100">
                        <a:solidFill>
                          <a:schemeClr val="dk1"/>
                        </a:solidFill>
                        <a:latin typeface="Merriweather"/>
                        <a:ea typeface="Merriweather"/>
                        <a:cs typeface="Merriweather"/>
                        <a:sym typeface="Merriweather"/>
                      </a:endParaRPr>
                    </a:p>
                  </a:txBody>
                  <a:tcPr marT="91425" marB="91425" marR="91425" marL="91425"/>
                </a:tc>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0 / </a:t>
                      </a:r>
                      <a:r>
                        <a:rPr lang="en" sz="800">
                          <a:solidFill>
                            <a:schemeClr val="dk1"/>
                          </a:solidFill>
                          <a:latin typeface="Merriweather"/>
                          <a:ea typeface="Merriweather"/>
                          <a:cs typeface="Merriweather"/>
                          <a:sym typeface="Merriweather"/>
                        </a:rPr>
                        <a:t>No trust at all</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0 / Left</a:t>
                      </a:r>
                      <a:endParaRPr sz="800">
                        <a:solidFill>
                          <a:schemeClr val="dk1"/>
                        </a:solidFill>
                        <a:latin typeface="Merriweather"/>
                        <a:ea typeface="Merriweather"/>
                        <a:cs typeface="Merriweather"/>
                        <a:sym typeface="Merriweather"/>
                      </a:endParaRPr>
                    </a:p>
                  </a:txBody>
                  <a:tcPr marT="91425" marB="91425" marR="91425" marL="91425"/>
                </a:tc>
                <a:tc rowSpan="5">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Bounds:</a:t>
                      </a:r>
                      <a:endParaRPr sz="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800">
                        <a:solidFill>
                          <a:schemeClr val="dk1"/>
                        </a:solidFill>
                        <a:latin typeface="Merriweather"/>
                        <a:ea typeface="Merriweather"/>
                        <a:cs typeface="Merriweather"/>
                        <a:sym typeface="Merriweather"/>
                      </a:endParaRPr>
                    </a:p>
                    <a:p>
                      <a:pPr indent="-279400" lvl="0" marL="457200" rtl="0" algn="l">
                        <a:spcBef>
                          <a:spcPts val="0"/>
                        </a:spcBef>
                        <a:spcAft>
                          <a:spcPts val="0"/>
                        </a:spcAft>
                        <a:buClr>
                          <a:schemeClr val="dk1"/>
                        </a:buClr>
                        <a:buSzPts val="800"/>
                        <a:buFont typeface="Merriweather"/>
                        <a:buChar char="❏"/>
                      </a:pPr>
                      <a:r>
                        <a:rPr lang="en" sz="800">
                          <a:solidFill>
                            <a:schemeClr val="dk1"/>
                          </a:solidFill>
                          <a:latin typeface="Merriweather"/>
                          <a:ea typeface="Merriweather"/>
                          <a:cs typeface="Merriweather"/>
                          <a:sym typeface="Merriweather"/>
                        </a:rPr>
                        <a:t>0 to 1440 minutes </a:t>
                      </a:r>
                      <a:endParaRPr sz="800">
                        <a:solidFill>
                          <a:schemeClr val="dk1"/>
                        </a:solidFill>
                        <a:latin typeface="Merriweather"/>
                        <a:ea typeface="Merriweather"/>
                        <a:cs typeface="Merriweather"/>
                        <a:sym typeface="Merriweather"/>
                      </a:endParaRPr>
                    </a:p>
                  </a:txBody>
                  <a:tcPr marT="91425" marB="91425" marR="91425" marL="91425"/>
                </a:tc>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1</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1</a:t>
                      </a:r>
                      <a:endParaRPr sz="800">
                        <a:solidFill>
                          <a:schemeClr val="dk1"/>
                        </a:solidFill>
                        <a:latin typeface="Merriweather"/>
                        <a:ea typeface="Merriweather"/>
                        <a:cs typeface="Merriweather"/>
                        <a:sym typeface="Merriweather"/>
                      </a:endParaRPr>
                    </a:p>
                  </a:txBody>
                  <a:tcPr marT="91425" marB="91425" marR="91425" marL="91425"/>
                </a:tc>
                <a:tc vMerge="1"/>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2</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2</a:t>
                      </a:r>
                      <a:endParaRPr sz="800">
                        <a:solidFill>
                          <a:schemeClr val="dk1"/>
                        </a:solidFill>
                        <a:latin typeface="Merriweather"/>
                        <a:ea typeface="Merriweather"/>
                        <a:cs typeface="Merriweather"/>
                        <a:sym typeface="Merriweather"/>
                      </a:endParaRPr>
                    </a:p>
                  </a:txBody>
                  <a:tcPr marT="91425" marB="91425" marR="91425" marL="91425"/>
                </a:tc>
                <a:tc vMerge="1"/>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3</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3</a:t>
                      </a:r>
                      <a:endParaRPr sz="800">
                        <a:solidFill>
                          <a:schemeClr val="dk1"/>
                        </a:solidFill>
                        <a:latin typeface="Merriweather"/>
                        <a:ea typeface="Merriweather"/>
                        <a:cs typeface="Merriweather"/>
                        <a:sym typeface="Merriweather"/>
                      </a:endParaRPr>
                    </a:p>
                  </a:txBody>
                  <a:tcPr marT="91425" marB="91425" marR="91425" marL="91425"/>
                </a:tc>
                <a:tc vMerge="1"/>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4</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4</a:t>
                      </a:r>
                      <a:endParaRPr sz="800">
                        <a:solidFill>
                          <a:schemeClr val="dk1"/>
                        </a:solidFill>
                        <a:latin typeface="Merriweather"/>
                        <a:ea typeface="Merriweather"/>
                        <a:cs typeface="Merriweather"/>
                        <a:sym typeface="Merriweather"/>
                      </a:endParaRPr>
                    </a:p>
                  </a:txBody>
                  <a:tcPr marT="91425" marB="91425" marR="91425" marL="91425"/>
                </a:tc>
                <a:tc vMerge="1"/>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5</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5 / Moderate</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 sz="1100">
                          <a:solidFill>
                            <a:schemeClr val="dk1"/>
                          </a:solidFill>
                          <a:latin typeface="Merriweather"/>
                          <a:ea typeface="Merriweather"/>
                          <a:cs typeface="Merriweather"/>
                          <a:sym typeface="Merriweather"/>
                        </a:rPr>
                        <a:t>Exclusions</a:t>
                      </a:r>
                      <a:endParaRPr b="1" sz="1100">
                        <a:solidFill>
                          <a:schemeClr val="dk1"/>
                        </a:solidFill>
                        <a:latin typeface="Merriweather"/>
                        <a:ea typeface="Merriweather"/>
                        <a:cs typeface="Merriweather"/>
                        <a:sym typeface="Merriweather"/>
                      </a:endParaRPr>
                    </a:p>
                  </a:txBody>
                  <a:tcPr marT="91425" marB="91425" marR="91425" marL="91425"/>
                </a:tc>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6</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6</a:t>
                      </a:r>
                      <a:endParaRPr sz="800">
                        <a:solidFill>
                          <a:schemeClr val="dk1"/>
                        </a:solidFill>
                        <a:latin typeface="Merriweather"/>
                        <a:ea typeface="Merriweather"/>
                        <a:cs typeface="Merriweather"/>
                        <a:sym typeface="Merriweather"/>
                      </a:endParaRPr>
                    </a:p>
                  </a:txBody>
                  <a:tcPr marT="91425" marB="91425" marR="91425" marL="91425"/>
                </a:tc>
                <a:tc rowSpan="5">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Answers that did not </a:t>
                      </a:r>
                      <a:endParaRPr sz="8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fit</a:t>
                      </a:r>
                      <a:r>
                        <a:rPr lang="en" sz="800">
                          <a:solidFill>
                            <a:schemeClr val="dk1"/>
                          </a:solidFill>
                          <a:latin typeface="Merriweather"/>
                          <a:ea typeface="Merriweather"/>
                          <a:cs typeface="Merriweather"/>
                          <a:sym typeface="Merriweather"/>
                        </a:rPr>
                        <a:t> on this scale:</a:t>
                      </a:r>
                      <a:endParaRPr sz="8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sz="800">
                        <a:solidFill>
                          <a:schemeClr val="dk1"/>
                        </a:solidFill>
                        <a:latin typeface="Merriweather"/>
                        <a:ea typeface="Merriweather"/>
                        <a:cs typeface="Merriweather"/>
                        <a:sym typeface="Merriweather"/>
                      </a:endParaRPr>
                    </a:p>
                    <a:p>
                      <a:pPr indent="-279400" lvl="0" marL="457200" rtl="0" algn="l">
                        <a:spcBef>
                          <a:spcPts val="0"/>
                        </a:spcBef>
                        <a:spcAft>
                          <a:spcPts val="0"/>
                        </a:spcAft>
                        <a:buClr>
                          <a:schemeClr val="dk1"/>
                        </a:buClr>
                        <a:buSzPts val="800"/>
                        <a:buFont typeface="Merriweather"/>
                        <a:buChar char="❏"/>
                      </a:pPr>
                      <a:r>
                        <a:rPr lang="en" sz="800">
                          <a:solidFill>
                            <a:schemeClr val="dk1"/>
                          </a:solidFill>
                          <a:latin typeface="Merriweather"/>
                          <a:ea typeface="Merriweather"/>
                          <a:cs typeface="Merriweather"/>
                          <a:sym typeface="Merriweather"/>
                        </a:rPr>
                        <a:t>Failed to answer </a:t>
                      </a:r>
                      <a:endParaRPr sz="800">
                        <a:solidFill>
                          <a:schemeClr val="dk1"/>
                        </a:solidFill>
                        <a:latin typeface="Merriweather"/>
                        <a:ea typeface="Merriweather"/>
                        <a:cs typeface="Merriweather"/>
                        <a:sym typeface="Merriweather"/>
                      </a:endParaRPr>
                    </a:p>
                    <a:p>
                      <a:pPr indent="-279400" lvl="0" marL="457200" rtl="0" algn="l">
                        <a:spcBef>
                          <a:spcPts val="0"/>
                        </a:spcBef>
                        <a:spcAft>
                          <a:spcPts val="0"/>
                        </a:spcAft>
                        <a:buClr>
                          <a:schemeClr val="dk1"/>
                        </a:buClr>
                        <a:buSzPts val="800"/>
                        <a:buFont typeface="Merriweather"/>
                        <a:buChar char="❏"/>
                      </a:pPr>
                      <a:r>
                        <a:rPr lang="en" sz="800">
                          <a:solidFill>
                            <a:schemeClr val="dk1"/>
                          </a:solidFill>
                          <a:latin typeface="Merriweather"/>
                          <a:ea typeface="Merriweather"/>
                          <a:cs typeface="Merriweather"/>
                          <a:sym typeface="Merriweather"/>
                        </a:rPr>
                        <a:t>Refused to answer </a:t>
                      </a:r>
                      <a:endParaRPr sz="800">
                        <a:solidFill>
                          <a:schemeClr val="dk1"/>
                        </a:solidFill>
                        <a:latin typeface="Merriweather"/>
                        <a:ea typeface="Merriweather"/>
                        <a:cs typeface="Merriweather"/>
                        <a:sym typeface="Merriweather"/>
                      </a:endParaRPr>
                    </a:p>
                    <a:p>
                      <a:pPr indent="-279400" lvl="0" marL="457200" rtl="0" algn="l">
                        <a:spcBef>
                          <a:spcPts val="0"/>
                        </a:spcBef>
                        <a:spcAft>
                          <a:spcPts val="0"/>
                        </a:spcAft>
                        <a:buClr>
                          <a:schemeClr val="dk1"/>
                        </a:buClr>
                        <a:buSzPts val="800"/>
                        <a:buFont typeface="Merriweather"/>
                        <a:buChar char="❏"/>
                      </a:pPr>
                      <a:r>
                        <a:rPr lang="en" sz="800">
                          <a:solidFill>
                            <a:schemeClr val="dk1"/>
                          </a:solidFill>
                          <a:latin typeface="Merriweather"/>
                          <a:ea typeface="Merriweather"/>
                          <a:cs typeface="Merriweather"/>
                          <a:sym typeface="Merriweather"/>
                        </a:rPr>
                        <a:t>Did not know </a:t>
                      </a:r>
                      <a:endParaRPr sz="800">
                        <a:solidFill>
                          <a:schemeClr val="dk1"/>
                        </a:solidFill>
                        <a:latin typeface="Merriweather"/>
                        <a:ea typeface="Merriweather"/>
                        <a:cs typeface="Merriweather"/>
                        <a:sym typeface="Merriweather"/>
                      </a:endParaRPr>
                    </a:p>
                    <a:p>
                      <a:pPr indent="-279400" lvl="0" marL="457200" rtl="0" algn="l">
                        <a:spcBef>
                          <a:spcPts val="0"/>
                        </a:spcBef>
                        <a:spcAft>
                          <a:spcPts val="0"/>
                        </a:spcAft>
                        <a:buClr>
                          <a:schemeClr val="dk1"/>
                        </a:buClr>
                        <a:buSzPts val="800"/>
                        <a:buFont typeface="Merriweather"/>
                        <a:buChar char="❏"/>
                      </a:pPr>
                      <a:r>
                        <a:rPr lang="en" sz="800">
                          <a:solidFill>
                            <a:schemeClr val="dk1"/>
                          </a:solidFill>
                          <a:latin typeface="Merriweather"/>
                          <a:ea typeface="Merriweather"/>
                          <a:cs typeface="Merriweather"/>
                          <a:sym typeface="Merriweather"/>
                        </a:rPr>
                        <a:t>Not applicable</a:t>
                      </a:r>
                      <a:endParaRPr sz="800">
                        <a:solidFill>
                          <a:schemeClr val="dk1"/>
                        </a:solidFill>
                        <a:latin typeface="Merriweather"/>
                        <a:ea typeface="Merriweather"/>
                        <a:cs typeface="Merriweather"/>
                        <a:sym typeface="Merriweather"/>
                      </a:endParaRPr>
                    </a:p>
                    <a:p>
                      <a:pPr indent="0" lvl="0" marL="457200" rtl="0" algn="l">
                        <a:spcBef>
                          <a:spcPts val="0"/>
                        </a:spcBef>
                        <a:spcAft>
                          <a:spcPts val="0"/>
                        </a:spcAft>
                        <a:buNone/>
                      </a:pPr>
                      <a:r>
                        <a:t/>
                      </a:r>
                      <a:endParaRPr sz="700">
                        <a:solidFill>
                          <a:schemeClr val="dk1"/>
                        </a:solidFill>
                        <a:latin typeface="Merriweather"/>
                        <a:ea typeface="Merriweather"/>
                        <a:cs typeface="Merriweather"/>
                        <a:sym typeface="Merriweather"/>
                      </a:endParaRPr>
                    </a:p>
                  </a:txBody>
                  <a:tcPr marT="91425" marB="91425" marR="91425" marL="91425"/>
                </a:tc>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7</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7</a:t>
                      </a:r>
                      <a:endParaRPr sz="800">
                        <a:solidFill>
                          <a:schemeClr val="dk1"/>
                        </a:solidFill>
                        <a:latin typeface="Merriweather"/>
                        <a:ea typeface="Merriweather"/>
                        <a:cs typeface="Merriweather"/>
                        <a:sym typeface="Merriweather"/>
                      </a:endParaRPr>
                    </a:p>
                  </a:txBody>
                  <a:tcPr marT="91425" marB="91425" marR="91425" marL="91425"/>
                </a:tc>
                <a:tc vMerge="1"/>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8</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8</a:t>
                      </a:r>
                      <a:endParaRPr sz="800">
                        <a:solidFill>
                          <a:schemeClr val="dk1"/>
                        </a:solidFill>
                        <a:latin typeface="Merriweather"/>
                        <a:ea typeface="Merriweather"/>
                        <a:cs typeface="Merriweather"/>
                        <a:sym typeface="Merriweather"/>
                      </a:endParaRPr>
                    </a:p>
                  </a:txBody>
                  <a:tcPr marT="91425" marB="91425" marR="91425" marL="91425"/>
                </a:tc>
                <a:tc vMerge="1"/>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9</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9</a:t>
                      </a:r>
                      <a:endParaRPr sz="800">
                        <a:solidFill>
                          <a:schemeClr val="dk1"/>
                        </a:solidFill>
                        <a:latin typeface="Merriweather"/>
                        <a:ea typeface="Merriweather"/>
                        <a:cs typeface="Merriweather"/>
                        <a:sym typeface="Merriweather"/>
                      </a:endParaRPr>
                    </a:p>
                  </a:txBody>
                  <a:tcPr marT="91425" marB="91425" marR="91425" marL="91425"/>
                </a:tc>
                <a:tc vMerge="1"/>
              </a:tr>
              <a:tr h="274300">
                <a:tc>
                  <a:txBody>
                    <a:bodyPr/>
                    <a:lstStyle/>
                    <a:p>
                      <a:pPr indent="0" lvl="0" marL="0" rtl="0" algn="l">
                        <a:lnSpc>
                          <a:spcPct val="175000"/>
                        </a:lnSpc>
                        <a:spcBef>
                          <a:spcPts val="0"/>
                        </a:spcBef>
                        <a:spcAft>
                          <a:spcPts val="0"/>
                        </a:spcAft>
                        <a:buNone/>
                      </a:pPr>
                      <a:r>
                        <a:rPr lang="en" sz="800">
                          <a:solidFill>
                            <a:schemeClr val="dk1"/>
                          </a:solidFill>
                          <a:latin typeface="Merriweather"/>
                          <a:ea typeface="Merriweather"/>
                          <a:cs typeface="Merriweather"/>
                          <a:sym typeface="Merriweather"/>
                        </a:rPr>
                        <a:t>10 / </a:t>
                      </a:r>
                      <a:r>
                        <a:rPr lang="en" sz="800">
                          <a:solidFill>
                            <a:schemeClr val="dk1"/>
                          </a:solidFill>
                          <a:latin typeface="Merriweather"/>
                          <a:ea typeface="Merriweather"/>
                          <a:cs typeface="Merriweather"/>
                          <a:sym typeface="Merriweather"/>
                        </a:rPr>
                        <a:t>Complete trust</a:t>
                      </a:r>
                      <a:endParaRPr sz="800">
                        <a:solidFill>
                          <a:schemeClr val="dk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sz="800">
                          <a:solidFill>
                            <a:schemeClr val="dk1"/>
                          </a:solidFill>
                          <a:latin typeface="Merriweather"/>
                          <a:ea typeface="Merriweather"/>
                          <a:cs typeface="Merriweather"/>
                          <a:sym typeface="Merriweather"/>
                        </a:rPr>
                        <a:t>10 / Right</a:t>
                      </a:r>
                      <a:endParaRPr sz="800">
                        <a:solidFill>
                          <a:schemeClr val="dk1"/>
                        </a:solidFill>
                        <a:latin typeface="Merriweather"/>
                        <a:ea typeface="Merriweather"/>
                        <a:cs typeface="Merriweather"/>
                        <a:sym typeface="Merriweather"/>
                      </a:endParaRPr>
                    </a:p>
                  </a:txBody>
                  <a:tcPr marT="91425" marB="91425" marR="91425" marL="91425"/>
                </a:tc>
                <a:tc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internet usage a predictor of political leanings?</a:t>
            </a:r>
            <a:r>
              <a:rPr lang="en"/>
              <a:t> </a:t>
            </a:r>
            <a:endParaRPr/>
          </a:p>
        </p:txBody>
      </p:sp>
      <p:sp>
        <p:nvSpPr>
          <p:cNvPr id="156" name="Google Shape;156;p2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R-value: - 0.889</a:t>
            </a:r>
            <a:endParaRPr>
              <a:solidFill>
                <a:schemeClr val="dk1"/>
              </a:solidFill>
              <a:latin typeface="Merriweather"/>
              <a:ea typeface="Merriweather"/>
              <a:cs typeface="Merriweather"/>
              <a:sym typeface="Merriweather"/>
            </a:endParaRPr>
          </a:p>
          <a:p>
            <a:pPr indent="0" lvl="0" marL="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Very strong correlation</a:t>
            </a:r>
            <a:endParaRPr>
              <a:solidFill>
                <a:schemeClr val="dk1"/>
              </a:solidFill>
              <a:latin typeface="Merriweather"/>
              <a:ea typeface="Merriweather"/>
              <a:cs typeface="Merriweather"/>
              <a:sym typeface="Merriweather"/>
            </a:endParaRPr>
          </a:p>
          <a:p>
            <a:pPr indent="0" lvl="0" marL="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Consistent pattern with an interesting </a:t>
            </a:r>
            <a:r>
              <a:rPr lang="en">
                <a:solidFill>
                  <a:schemeClr val="dk1"/>
                </a:solidFill>
                <a:latin typeface="Merriweather"/>
                <a:ea typeface="Merriweather"/>
                <a:cs typeface="Merriweather"/>
                <a:sym typeface="Merriweather"/>
              </a:rPr>
              <a:t>exception</a:t>
            </a:r>
            <a:endParaRPr>
              <a:solidFill>
                <a:schemeClr val="dk1"/>
              </a:solidFill>
              <a:latin typeface="Merriweather"/>
              <a:ea typeface="Merriweather"/>
              <a:cs typeface="Merriweather"/>
              <a:sym typeface="Merriweather"/>
            </a:endParaRPr>
          </a:p>
          <a:p>
            <a:pPr indent="0" lvl="0" marL="457200" rtl="0" algn="l">
              <a:spcBef>
                <a:spcPts val="1200"/>
              </a:spcBef>
              <a:spcAft>
                <a:spcPts val="1200"/>
              </a:spcAft>
              <a:buNone/>
            </a:pPr>
            <a:r>
              <a:t/>
            </a:r>
            <a:endParaRPr/>
          </a:p>
        </p:txBody>
      </p:sp>
      <p:pic>
        <p:nvPicPr>
          <p:cNvPr id="157" name="Google Shape;157;p26"/>
          <p:cNvPicPr preferRelativeResize="0"/>
          <p:nvPr/>
        </p:nvPicPr>
        <p:blipFill>
          <a:blip r:embed="rId3">
            <a:alphaModFix/>
          </a:blip>
          <a:stretch>
            <a:fillRect/>
          </a:stretch>
        </p:blipFill>
        <p:spPr>
          <a:xfrm>
            <a:off x="4267125" y="1366025"/>
            <a:ext cx="4538175" cy="343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22495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excessive internet use correlate with trust of authority on its own?</a:t>
            </a:r>
            <a:endParaRPr/>
          </a:p>
        </p:txBody>
      </p:sp>
      <p:sp>
        <p:nvSpPr>
          <p:cNvPr id="163" name="Google Shape;163;p2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R</a:t>
            </a:r>
            <a:r>
              <a:rPr lang="en">
                <a:solidFill>
                  <a:schemeClr val="dk1"/>
                </a:solidFill>
                <a:latin typeface="Merriweather"/>
                <a:ea typeface="Merriweather"/>
                <a:cs typeface="Merriweather"/>
                <a:sym typeface="Merriweather"/>
              </a:rPr>
              <a:t>-value: 0.447</a:t>
            </a:r>
            <a:endParaRPr>
              <a:solidFill>
                <a:schemeClr val="dk1"/>
              </a:solidFill>
              <a:latin typeface="Merriweather"/>
              <a:ea typeface="Merriweather"/>
              <a:cs typeface="Merriweather"/>
              <a:sym typeface="Merriweather"/>
            </a:endParaRPr>
          </a:p>
          <a:p>
            <a:pPr indent="0" lvl="0" marL="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Moderate correlation</a:t>
            </a:r>
            <a:endParaRPr>
              <a:solidFill>
                <a:schemeClr val="dk1"/>
              </a:solidFill>
              <a:latin typeface="Merriweather"/>
              <a:ea typeface="Merriweather"/>
              <a:cs typeface="Merriweather"/>
              <a:sym typeface="Merriweather"/>
            </a:endParaRPr>
          </a:p>
          <a:p>
            <a:pPr indent="0" lvl="0" marL="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1200"/>
              </a:spcBef>
              <a:spcAft>
                <a:spcPts val="0"/>
              </a:spcAft>
              <a:buSzPts val="1300"/>
              <a:buChar char="●"/>
            </a:pPr>
            <a:r>
              <a:rPr lang="en">
                <a:solidFill>
                  <a:schemeClr val="dk1"/>
                </a:solidFill>
                <a:latin typeface="Merriweather"/>
                <a:ea typeface="Merriweather"/>
                <a:cs typeface="Merriweather"/>
                <a:sym typeface="Merriweather"/>
              </a:rPr>
              <a:t>Large spikes at either end </a:t>
            </a:r>
            <a:r>
              <a:rPr lang="en"/>
              <a:t> </a:t>
            </a:r>
            <a:endParaRPr/>
          </a:p>
        </p:txBody>
      </p:sp>
      <p:pic>
        <p:nvPicPr>
          <p:cNvPr id="164" name="Google Shape;164;p27"/>
          <p:cNvPicPr preferRelativeResize="0"/>
          <p:nvPr/>
        </p:nvPicPr>
        <p:blipFill>
          <a:blip r:embed="rId3">
            <a:alphaModFix/>
          </a:blip>
          <a:stretch>
            <a:fillRect/>
          </a:stretch>
        </p:blipFill>
        <p:spPr>
          <a:xfrm>
            <a:off x="4102025" y="1443376"/>
            <a:ext cx="4737174" cy="358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2605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trust in authority affected by political ideology?</a:t>
            </a:r>
            <a:endParaRPr/>
          </a:p>
        </p:txBody>
      </p:sp>
      <p:sp>
        <p:nvSpPr>
          <p:cNvPr id="170" name="Google Shape;170;p28"/>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R-value: 0.648</a:t>
            </a:r>
            <a:endParaRPr>
              <a:solidFill>
                <a:schemeClr val="dk1"/>
              </a:solidFill>
              <a:latin typeface="Merriweather"/>
              <a:ea typeface="Merriweather"/>
              <a:cs typeface="Merriweather"/>
              <a:sym typeface="Merriweather"/>
            </a:endParaRPr>
          </a:p>
          <a:p>
            <a:pPr indent="0" lvl="0" marL="45720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Strong correlation</a:t>
            </a:r>
            <a:endParaRPr>
              <a:solidFill>
                <a:schemeClr val="dk1"/>
              </a:solidFill>
              <a:latin typeface="Merriweather"/>
              <a:ea typeface="Merriweather"/>
              <a:cs typeface="Merriweather"/>
              <a:sym typeface="Merriweather"/>
            </a:endParaRPr>
          </a:p>
          <a:p>
            <a:pPr indent="0" lvl="0" marL="0" rtl="0" algn="l">
              <a:spcBef>
                <a:spcPts val="1200"/>
              </a:spcBef>
              <a:spcAft>
                <a:spcPts val="0"/>
              </a:spcAft>
              <a:buNone/>
            </a:pPr>
            <a:r>
              <a:t/>
            </a:r>
            <a:endParaRPr>
              <a:solidFill>
                <a:schemeClr val="dk1"/>
              </a:solidFill>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Bimodal distribution</a:t>
            </a:r>
            <a:endParaRPr>
              <a:solidFill>
                <a:schemeClr val="dk1"/>
              </a:solidFill>
              <a:latin typeface="Merriweather"/>
              <a:ea typeface="Merriweather"/>
              <a:cs typeface="Merriweather"/>
              <a:sym typeface="Merriweather"/>
            </a:endParaRPr>
          </a:p>
        </p:txBody>
      </p:sp>
      <p:pic>
        <p:nvPicPr>
          <p:cNvPr id="171" name="Google Shape;171;p28"/>
          <p:cNvPicPr preferRelativeResize="0"/>
          <p:nvPr/>
        </p:nvPicPr>
        <p:blipFill>
          <a:blip r:embed="rId3">
            <a:alphaModFix/>
          </a:blip>
          <a:stretch>
            <a:fillRect/>
          </a:stretch>
        </p:blipFill>
        <p:spPr>
          <a:xfrm>
            <a:off x="3890975" y="1410850"/>
            <a:ext cx="4899100" cy="373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Trust in Authority, More Broadly</a:t>
            </a:r>
            <a:endParaRPr/>
          </a:p>
        </p:txBody>
      </p:sp>
      <p:sp>
        <p:nvSpPr>
          <p:cNvPr id="177" name="Google Shape;177;p29"/>
          <p:cNvSpPr txBox="1"/>
          <p:nvPr>
            <p:ph idx="1" type="body"/>
          </p:nvPr>
        </p:nvSpPr>
        <p:spPr>
          <a:xfrm>
            <a:off x="311700" y="1505700"/>
            <a:ext cx="36483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Merriweather"/>
              <a:buChar char="●"/>
            </a:pPr>
            <a:r>
              <a:rPr lang="en">
                <a:solidFill>
                  <a:schemeClr val="dk1"/>
                </a:solidFill>
                <a:latin typeface="Merriweather"/>
                <a:ea typeface="Merriweather"/>
                <a:cs typeface="Merriweather"/>
                <a:sym typeface="Merriweather"/>
              </a:rPr>
              <a:t>Similar trends across other measures of authority</a:t>
            </a:r>
            <a:endParaRPr>
              <a:solidFill>
                <a:schemeClr val="dk1"/>
              </a:solidFill>
              <a:latin typeface="Merriweather"/>
              <a:ea typeface="Merriweather"/>
              <a:cs typeface="Merriweather"/>
              <a:sym typeface="Merriweather"/>
            </a:endParaRPr>
          </a:p>
          <a:p>
            <a:pPr indent="0" lvl="0" marL="0" rtl="0" algn="l">
              <a:spcBef>
                <a:spcPts val="1200"/>
              </a:spcBef>
              <a:spcAft>
                <a:spcPts val="1200"/>
              </a:spcAft>
              <a:buNone/>
            </a:pPr>
            <a:r>
              <a:t/>
            </a:r>
            <a:endParaRPr>
              <a:solidFill>
                <a:schemeClr val="dk1"/>
              </a:solidFill>
              <a:latin typeface="Merriweather"/>
              <a:ea typeface="Merriweather"/>
              <a:cs typeface="Merriweather"/>
              <a:sym typeface="Merriweather"/>
            </a:endParaRPr>
          </a:p>
        </p:txBody>
      </p:sp>
      <p:pic>
        <p:nvPicPr>
          <p:cNvPr id="178" name="Google Shape;178;p29"/>
          <p:cNvPicPr preferRelativeResize="0"/>
          <p:nvPr/>
        </p:nvPicPr>
        <p:blipFill>
          <a:blip r:embed="rId3">
            <a:alphaModFix/>
          </a:blip>
          <a:stretch>
            <a:fillRect/>
          </a:stretch>
        </p:blipFill>
        <p:spPr>
          <a:xfrm>
            <a:off x="3959899" y="1414000"/>
            <a:ext cx="4872425" cy="3729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229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age have any correlation with overall trust in the </a:t>
            </a:r>
            <a:r>
              <a:rPr lang="en"/>
              <a:t>legal system in Finland? </a:t>
            </a:r>
            <a:r>
              <a:rPr lang="en"/>
              <a:t> </a:t>
            </a:r>
            <a:endParaRPr/>
          </a:p>
        </p:txBody>
      </p:sp>
      <p:graphicFrame>
        <p:nvGraphicFramePr>
          <p:cNvPr id="184" name="Google Shape;184;p30"/>
          <p:cNvGraphicFramePr/>
          <p:nvPr/>
        </p:nvGraphicFramePr>
        <p:xfrm>
          <a:off x="288063" y="1361813"/>
          <a:ext cx="3000000" cy="3000000"/>
        </p:xfrm>
        <a:graphic>
          <a:graphicData uri="http://schemas.openxmlformats.org/drawingml/2006/table">
            <a:tbl>
              <a:tblPr>
                <a:noFill/>
                <a:tableStyleId>{1D3EDB18-4785-4D24-8C5D-C3B691868701}</a:tableStyleId>
              </a:tblPr>
              <a:tblGrid>
                <a:gridCol w="586825"/>
                <a:gridCol w="2797125"/>
                <a:gridCol w="2702550"/>
                <a:gridCol w="702375"/>
                <a:gridCol w="1731725"/>
              </a:tblGrid>
              <a:tr h="303925">
                <a:tc>
                  <a:txBody>
                    <a:bodyPr/>
                    <a:lstStyle/>
                    <a:p>
                      <a:pPr indent="0" lvl="0" marL="0" marR="0" rtl="0" algn="ctr">
                        <a:lnSpc>
                          <a:spcPct val="115000"/>
                        </a:lnSpc>
                        <a:spcBef>
                          <a:spcPts val="0"/>
                        </a:spcBef>
                        <a:spcAft>
                          <a:spcPts val="0"/>
                        </a:spcAft>
                        <a:buNone/>
                      </a:pPr>
                      <a:r>
                        <a:rPr lang="en" sz="1100">
                          <a:latin typeface="Merriweather"/>
                          <a:ea typeface="Merriweather"/>
                          <a:cs typeface="Merriweather"/>
                          <a:sym typeface="Merriweather"/>
                        </a:rPr>
                        <a:t>Rank</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2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R</a:t>
                      </a:r>
                      <a:r>
                        <a:rPr baseline="30000" lang="en" sz="1100">
                          <a:latin typeface="Merriweather"/>
                          <a:ea typeface="Merriweather"/>
                          <a:cs typeface="Merriweather"/>
                          <a:sym typeface="Merriweather"/>
                        </a:rPr>
                        <a:t>2</a:t>
                      </a:r>
                      <a:r>
                        <a:rPr lang="en" sz="1100">
                          <a:latin typeface="Merriweather"/>
                          <a:ea typeface="Merriweather"/>
                          <a:cs typeface="Merriweather"/>
                          <a:sym typeface="Merriweather"/>
                        </a:rPr>
                        <a:t> Value</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Commentary</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800">
                <a:tc>
                  <a:txBody>
                    <a:bodyPr/>
                    <a:lstStyle/>
                    <a:p>
                      <a:pPr indent="0" lvl="0" marL="0" rtl="0" algn="ctr">
                        <a:spcBef>
                          <a:spcPts val="0"/>
                        </a:spcBef>
                        <a:spcAft>
                          <a:spcPts val="0"/>
                        </a:spcAft>
                        <a:buNone/>
                      </a:pPr>
                      <a:r>
                        <a:rPr lang="en" sz="1100">
                          <a:latin typeface="Merriweather"/>
                          <a:ea typeface="Merriweather"/>
                          <a:cs typeface="Merriweather"/>
                          <a:sym typeface="Merriweather"/>
                        </a:rPr>
                        <a:t>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Satisfaction with Government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a:t>
                      </a:r>
                      <a:r>
                        <a:rPr lang="en" sz="1100">
                          <a:latin typeface="Merriweather"/>
                          <a:ea typeface="Merriweather"/>
                          <a:cs typeface="Merriweather"/>
                          <a:sym typeface="Merriweather"/>
                        </a:rPr>
                        <a:t>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-0.05</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Very w</a:t>
                      </a:r>
                      <a:r>
                        <a:rPr lang="en" sz="1100">
                          <a:latin typeface="Merriweather"/>
                          <a:ea typeface="Merriweather"/>
                          <a:cs typeface="Merriweather"/>
                          <a:sym typeface="Merriweather"/>
                        </a:rPr>
                        <a:t>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800">
                <a:tc>
                  <a:txBody>
                    <a:bodyPr/>
                    <a:lstStyle/>
                    <a:p>
                      <a:pPr indent="0" lvl="0" marL="0" rtl="0" algn="ctr">
                        <a:spcBef>
                          <a:spcPts val="0"/>
                        </a:spcBef>
                        <a:spcAft>
                          <a:spcPts val="0"/>
                        </a:spcAft>
                        <a:buNone/>
                      </a:pPr>
                      <a:r>
                        <a:rPr lang="en" sz="1100">
                          <a:latin typeface="Merriweather"/>
                          <a:ea typeface="Merriweather"/>
                          <a:cs typeface="Merriweather"/>
                          <a:sym typeface="Merriweather"/>
                        </a:rPr>
                        <a:t>2</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Legal System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a:t>
                      </a:r>
                      <a:r>
                        <a:rPr lang="en" sz="1100">
                          <a:latin typeface="Merriweather"/>
                          <a:ea typeface="Merriweather"/>
                          <a:cs typeface="Merriweather"/>
                          <a:sym typeface="Merriweather"/>
                        </a:rPr>
                        <a:t>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-0.14</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6275">
                <a:tc>
                  <a:txBody>
                    <a:bodyPr/>
                    <a:lstStyle/>
                    <a:p>
                      <a:pPr indent="0" lvl="0" marL="0" rtl="0" algn="ctr">
                        <a:spcBef>
                          <a:spcPts val="0"/>
                        </a:spcBef>
                        <a:spcAft>
                          <a:spcPts val="0"/>
                        </a:spcAft>
                        <a:buNone/>
                      </a:pPr>
                      <a:r>
                        <a:rPr lang="en" sz="1100">
                          <a:latin typeface="Merriweather"/>
                          <a:ea typeface="Merriweather"/>
                          <a:cs typeface="Merriweather"/>
                          <a:sym typeface="Merriweather"/>
                        </a:rPr>
                        <a:t>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Politicians  </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a:t>
                      </a:r>
                      <a:r>
                        <a:rPr lang="en" sz="1100">
                          <a:latin typeface="Merriweather"/>
                          <a:ea typeface="Merriweather"/>
                          <a:cs typeface="Merriweather"/>
                          <a:sym typeface="Merriweather"/>
                        </a:rPr>
                        <a:t>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-0.11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91450">
                <a:tc>
                  <a:txBody>
                    <a:bodyPr/>
                    <a:lstStyle/>
                    <a:p>
                      <a:pPr indent="0" lvl="0" marL="0" rtl="0" algn="ctr">
                        <a:spcBef>
                          <a:spcPts val="0"/>
                        </a:spcBef>
                        <a:spcAft>
                          <a:spcPts val="0"/>
                        </a:spcAft>
                        <a:buNone/>
                      </a:pPr>
                      <a:r>
                        <a:rPr lang="en" sz="1100">
                          <a:latin typeface="Merriweather"/>
                          <a:ea typeface="Merriweather"/>
                          <a:cs typeface="Merriweather"/>
                          <a:sym typeface="Merriweather"/>
                        </a:rPr>
                        <a:t>4</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Political Parties </a:t>
                      </a:r>
                      <a:endParaRPr sz="1100">
                        <a:latin typeface="Merriweather"/>
                        <a:ea typeface="Merriweather"/>
                        <a:cs typeface="Merriweather"/>
                        <a:sym typeface="Merriweather"/>
                      </a:endParaRPr>
                    </a:p>
                    <a:p>
                      <a:pPr indent="0" lvl="0" marL="0" rtl="0" algn="ctr">
                        <a:spcBef>
                          <a:spcPts val="0"/>
                        </a:spcBef>
                        <a:spcAft>
                          <a:spcPts val="0"/>
                        </a:spcAft>
                        <a:buNone/>
                      </a:pPr>
                      <a:r>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-0.11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5" name="Google Shape;185;p30"/>
          <p:cNvSpPr txBox="1"/>
          <p:nvPr/>
        </p:nvSpPr>
        <p:spPr>
          <a:xfrm>
            <a:off x="7694575" y="4724225"/>
            <a:ext cx="11694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sz="1300">
              <a:solidFill>
                <a:schemeClr val="dk2"/>
              </a:solidFill>
              <a:latin typeface="Roboto"/>
              <a:ea typeface="Roboto"/>
              <a:cs typeface="Roboto"/>
              <a:sym typeface="Roboto"/>
            </a:endParaRPr>
          </a:p>
        </p:txBody>
      </p:sp>
      <p:pic>
        <p:nvPicPr>
          <p:cNvPr id="186" name="Google Shape;186;p30"/>
          <p:cNvPicPr preferRelativeResize="0"/>
          <p:nvPr/>
        </p:nvPicPr>
        <p:blipFill>
          <a:blip r:embed="rId3">
            <a:alphaModFix/>
          </a:blip>
          <a:stretch>
            <a:fillRect/>
          </a:stretch>
        </p:blipFill>
        <p:spPr>
          <a:xfrm>
            <a:off x="288075" y="3797127"/>
            <a:ext cx="1697626" cy="1257801"/>
          </a:xfrm>
          <a:prstGeom prst="rect">
            <a:avLst/>
          </a:prstGeom>
          <a:noFill/>
          <a:ln>
            <a:noFill/>
          </a:ln>
        </p:spPr>
      </p:pic>
      <p:pic>
        <p:nvPicPr>
          <p:cNvPr id="187" name="Google Shape;187;p30"/>
          <p:cNvPicPr preferRelativeResize="0"/>
          <p:nvPr/>
        </p:nvPicPr>
        <p:blipFill>
          <a:blip r:embed="rId4">
            <a:alphaModFix/>
          </a:blip>
          <a:stretch>
            <a:fillRect/>
          </a:stretch>
        </p:blipFill>
        <p:spPr>
          <a:xfrm>
            <a:off x="2084375" y="3783262"/>
            <a:ext cx="1697625" cy="1285523"/>
          </a:xfrm>
          <a:prstGeom prst="rect">
            <a:avLst/>
          </a:prstGeom>
          <a:noFill/>
          <a:ln>
            <a:noFill/>
          </a:ln>
        </p:spPr>
      </p:pic>
      <p:pic>
        <p:nvPicPr>
          <p:cNvPr id="188" name="Google Shape;188;p30"/>
          <p:cNvPicPr preferRelativeResize="0"/>
          <p:nvPr/>
        </p:nvPicPr>
        <p:blipFill>
          <a:blip r:embed="rId5">
            <a:alphaModFix/>
          </a:blip>
          <a:stretch>
            <a:fillRect/>
          </a:stretch>
        </p:blipFill>
        <p:spPr>
          <a:xfrm>
            <a:off x="3880675" y="3747257"/>
            <a:ext cx="1697625" cy="1357505"/>
          </a:xfrm>
          <a:prstGeom prst="rect">
            <a:avLst/>
          </a:prstGeom>
          <a:noFill/>
          <a:ln>
            <a:noFill/>
          </a:ln>
        </p:spPr>
      </p:pic>
      <p:pic>
        <p:nvPicPr>
          <p:cNvPr id="189" name="Google Shape;189;p30"/>
          <p:cNvPicPr preferRelativeResize="0"/>
          <p:nvPr/>
        </p:nvPicPr>
        <p:blipFill>
          <a:blip r:embed="rId6">
            <a:alphaModFix/>
          </a:blip>
          <a:stretch>
            <a:fillRect/>
          </a:stretch>
        </p:blipFill>
        <p:spPr>
          <a:xfrm>
            <a:off x="5676967" y="3711275"/>
            <a:ext cx="1619684" cy="135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229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age have any correlation with overall trust in the legal system in Hungary?  </a:t>
            </a:r>
            <a:endParaRPr/>
          </a:p>
        </p:txBody>
      </p:sp>
      <p:graphicFrame>
        <p:nvGraphicFramePr>
          <p:cNvPr id="195" name="Google Shape;195;p31"/>
          <p:cNvGraphicFramePr/>
          <p:nvPr/>
        </p:nvGraphicFramePr>
        <p:xfrm>
          <a:off x="311688" y="1358838"/>
          <a:ext cx="3000000" cy="3000000"/>
        </p:xfrm>
        <a:graphic>
          <a:graphicData uri="http://schemas.openxmlformats.org/drawingml/2006/table">
            <a:tbl>
              <a:tblPr>
                <a:noFill/>
                <a:tableStyleId>{1D3EDB18-4785-4D24-8C5D-C3B691868701}</a:tableStyleId>
              </a:tblPr>
              <a:tblGrid>
                <a:gridCol w="610450"/>
                <a:gridCol w="2773500"/>
                <a:gridCol w="2702550"/>
                <a:gridCol w="702375"/>
                <a:gridCol w="1731725"/>
              </a:tblGrid>
              <a:tr h="323300">
                <a:tc>
                  <a:txBody>
                    <a:bodyPr/>
                    <a:lstStyle/>
                    <a:p>
                      <a:pPr indent="0" lvl="0" marL="0" marR="0" rtl="0" algn="ctr">
                        <a:lnSpc>
                          <a:spcPct val="115000"/>
                        </a:lnSpc>
                        <a:spcBef>
                          <a:spcPts val="0"/>
                        </a:spcBef>
                        <a:spcAft>
                          <a:spcPts val="0"/>
                        </a:spcAft>
                        <a:buNone/>
                      </a:pPr>
                      <a:r>
                        <a:rPr lang="en" sz="1100">
                          <a:latin typeface="Merriweather"/>
                          <a:ea typeface="Merriweather"/>
                          <a:cs typeface="Merriweather"/>
                          <a:sym typeface="Merriweather"/>
                        </a:rPr>
                        <a:t>Rank</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2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R</a:t>
                      </a:r>
                      <a:r>
                        <a:rPr baseline="30000" lang="en" sz="1100">
                          <a:latin typeface="Merriweather"/>
                          <a:ea typeface="Merriweather"/>
                          <a:cs typeface="Merriweather"/>
                          <a:sym typeface="Merriweather"/>
                        </a:rPr>
                        <a:t>2</a:t>
                      </a:r>
                      <a:r>
                        <a:rPr lang="en" sz="1100">
                          <a:latin typeface="Merriweather"/>
                          <a:ea typeface="Merriweather"/>
                          <a:cs typeface="Merriweather"/>
                          <a:sym typeface="Merriweather"/>
                        </a:rPr>
                        <a:t> Value</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Commentary</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100">
                <a:tc>
                  <a:txBody>
                    <a:bodyPr/>
                    <a:lstStyle/>
                    <a:p>
                      <a:pPr indent="0" lvl="0" marL="0" rtl="0" algn="ctr">
                        <a:spcBef>
                          <a:spcPts val="0"/>
                        </a:spcBef>
                        <a:spcAft>
                          <a:spcPts val="0"/>
                        </a:spcAft>
                        <a:buNone/>
                      </a:pPr>
                      <a:r>
                        <a:rPr lang="en" sz="1100">
                          <a:latin typeface="Merriweather"/>
                          <a:ea typeface="Merriweather"/>
                          <a:cs typeface="Merriweather"/>
                          <a:sym typeface="Merriweather"/>
                        </a:rPr>
                        <a:t>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Satisfaction with Government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0.11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positive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9100">
                <a:tc>
                  <a:txBody>
                    <a:bodyPr/>
                    <a:lstStyle/>
                    <a:p>
                      <a:pPr indent="0" lvl="0" marL="0" rtl="0" algn="ctr">
                        <a:spcBef>
                          <a:spcPts val="0"/>
                        </a:spcBef>
                        <a:spcAft>
                          <a:spcPts val="0"/>
                        </a:spcAft>
                        <a:buNone/>
                      </a:pPr>
                      <a:r>
                        <a:rPr lang="en" sz="1100">
                          <a:latin typeface="Merriweather"/>
                          <a:ea typeface="Merriweather"/>
                          <a:cs typeface="Merriweather"/>
                          <a:sym typeface="Merriweather"/>
                        </a:rPr>
                        <a:t>2</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Legal System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0.003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Extremely</a:t>
                      </a:r>
                      <a:r>
                        <a:rPr lang="en" sz="1100">
                          <a:latin typeface="Merriweather"/>
                          <a:ea typeface="Merriweather"/>
                          <a:cs typeface="Merriweather"/>
                          <a:sym typeface="Merriweather"/>
                        </a:rPr>
                        <a:t> </a:t>
                      </a:r>
                      <a:r>
                        <a:rPr lang="en" sz="1100">
                          <a:latin typeface="Merriweather"/>
                          <a:ea typeface="Merriweather"/>
                          <a:cs typeface="Merriweather"/>
                          <a:sym typeface="Merriweather"/>
                        </a:rPr>
                        <a:t>weak, positive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525">
                <a:tc>
                  <a:txBody>
                    <a:bodyPr/>
                    <a:lstStyle/>
                    <a:p>
                      <a:pPr indent="0" lvl="0" marL="0" rtl="0" algn="ctr">
                        <a:spcBef>
                          <a:spcPts val="0"/>
                        </a:spcBef>
                        <a:spcAft>
                          <a:spcPts val="0"/>
                        </a:spcAft>
                        <a:buNone/>
                      </a:pPr>
                      <a:r>
                        <a:rPr lang="en" sz="1100">
                          <a:latin typeface="Merriweather"/>
                          <a:ea typeface="Merriweather"/>
                          <a:cs typeface="Merriweather"/>
                          <a:sym typeface="Merriweather"/>
                        </a:rPr>
                        <a:t>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Politicians  </a:t>
                      </a:r>
                      <a:endParaRPr sz="1100">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0.08</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Very weak, positive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4350">
                <a:tc>
                  <a:txBody>
                    <a:bodyPr/>
                    <a:lstStyle/>
                    <a:p>
                      <a:pPr indent="0" lvl="0" marL="0" rtl="0" algn="ctr">
                        <a:spcBef>
                          <a:spcPts val="0"/>
                        </a:spcBef>
                        <a:spcAft>
                          <a:spcPts val="0"/>
                        </a:spcAft>
                        <a:buNone/>
                      </a:pPr>
                      <a:r>
                        <a:rPr lang="en" sz="1100">
                          <a:latin typeface="Merriweather"/>
                          <a:ea typeface="Merriweather"/>
                          <a:cs typeface="Merriweather"/>
                          <a:sym typeface="Merriweather"/>
                        </a:rPr>
                        <a:t>4</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Political Parties </a:t>
                      </a:r>
                      <a:endParaRPr sz="1100">
                        <a:latin typeface="Merriweather"/>
                        <a:ea typeface="Merriweather"/>
                        <a:cs typeface="Merriweather"/>
                        <a:sym typeface="Merriweather"/>
                      </a:endParaRPr>
                    </a:p>
                    <a:p>
                      <a:pPr indent="0" lvl="0" marL="0" rtl="0" algn="ctr">
                        <a:spcBef>
                          <a:spcPts val="0"/>
                        </a:spcBef>
                        <a:spcAft>
                          <a:spcPts val="0"/>
                        </a:spcAft>
                        <a:buNone/>
                      </a:pPr>
                      <a:r>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-0.05</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Very 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96" name="Google Shape;196;p31"/>
          <p:cNvSpPr txBox="1"/>
          <p:nvPr/>
        </p:nvSpPr>
        <p:spPr>
          <a:xfrm>
            <a:off x="7694575" y="4724225"/>
            <a:ext cx="11694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sz="1300">
              <a:solidFill>
                <a:schemeClr val="dk2"/>
              </a:solidFill>
              <a:latin typeface="Roboto"/>
              <a:ea typeface="Roboto"/>
              <a:cs typeface="Roboto"/>
              <a:sym typeface="Roboto"/>
            </a:endParaRPr>
          </a:p>
        </p:txBody>
      </p:sp>
      <p:pic>
        <p:nvPicPr>
          <p:cNvPr id="197" name="Google Shape;197;p31"/>
          <p:cNvPicPr preferRelativeResize="0"/>
          <p:nvPr/>
        </p:nvPicPr>
        <p:blipFill>
          <a:blip r:embed="rId3">
            <a:alphaModFix/>
          </a:blip>
          <a:stretch>
            <a:fillRect/>
          </a:stretch>
        </p:blipFill>
        <p:spPr>
          <a:xfrm>
            <a:off x="311700" y="3689625"/>
            <a:ext cx="1884001" cy="1425650"/>
          </a:xfrm>
          <a:prstGeom prst="rect">
            <a:avLst/>
          </a:prstGeom>
          <a:noFill/>
          <a:ln>
            <a:noFill/>
          </a:ln>
        </p:spPr>
      </p:pic>
      <p:pic>
        <p:nvPicPr>
          <p:cNvPr id="198" name="Google Shape;198;p31"/>
          <p:cNvPicPr preferRelativeResize="0"/>
          <p:nvPr/>
        </p:nvPicPr>
        <p:blipFill>
          <a:blip r:embed="rId4">
            <a:alphaModFix/>
          </a:blip>
          <a:stretch>
            <a:fillRect/>
          </a:stretch>
        </p:blipFill>
        <p:spPr>
          <a:xfrm>
            <a:off x="2289948" y="3685500"/>
            <a:ext cx="1737802" cy="1433925"/>
          </a:xfrm>
          <a:prstGeom prst="rect">
            <a:avLst/>
          </a:prstGeom>
          <a:noFill/>
          <a:ln>
            <a:noFill/>
          </a:ln>
        </p:spPr>
      </p:pic>
      <p:pic>
        <p:nvPicPr>
          <p:cNvPr id="199" name="Google Shape;199;p31"/>
          <p:cNvPicPr preferRelativeResize="0"/>
          <p:nvPr/>
        </p:nvPicPr>
        <p:blipFill>
          <a:blip r:embed="rId5">
            <a:alphaModFix/>
          </a:blip>
          <a:stretch>
            <a:fillRect/>
          </a:stretch>
        </p:blipFill>
        <p:spPr>
          <a:xfrm>
            <a:off x="4076238" y="3685492"/>
            <a:ext cx="1737800" cy="1392109"/>
          </a:xfrm>
          <a:prstGeom prst="rect">
            <a:avLst/>
          </a:prstGeom>
          <a:noFill/>
          <a:ln>
            <a:noFill/>
          </a:ln>
        </p:spPr>
      </p:pic>
      <p:pic>
        <p:nvPicPr>
          <p:cNvPr id="200" name="Google Shape;200;p31"/>
          <p:cNvPicPr preferRelativeResize="0"/>
          <p:nvPr/>
        </p:nvPicPr>
        <p:blipFill>
          <a:blip r:embed="rId6">
            <a:alphaModFix/>
          </a:blip>
          <a:stretch>
            <a:fillRect/>
          </a:stretch>
        </p:blipFill>
        <p:spPr>
          <a:xfrm>
            <a:off x="5862541" y="3685491"/>
            <a:ext cx="1737800" cy="13310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ESS?</a:t>
            </a:r>
            <a:endParaRPr/>
          </a:p>
        </p:txBody>
      </p:sp>
      <p:sp>
        <p:nvSpPr>
          <p:cNvPr id="71" name="Google Shape;71;p14"/>
          <p:cNvSpPr txBox="1"/>
          <p:nvPr>
            <p:ph idx="1" type="body"/>
          </p:nvPr>
        </p:nvSpPr>
        <p:spPr>
          <a:xfrm>
            <a:off x="5024975" y="863550"/>
            <a:ext cx="3575100" cy="41589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sz="1300">
                <a:solidFill>
                  <a:srgbClr val="141414"/>
                </a:solidFill>
                <a:latin typeface="Palatino Linotype"/>
                <a:ea typeface="Palatino Linotype"/>
                <a:cs typeface="Palatino Linotype"/>
                <a:sym typeface="Palatino Linotype"/>
              </a:rPr>
              <a:t>The European Social Survey (ESS) is a pan-European research infrastructure providing freely accessible data for academics, policymakers, civil society and the wider public. </a:t>
            </a:r>
            <a:endParaRPr sz="1300">
              <a:solidFill>
                <a:srgbClr val="141414"/>
              </a:solidFill>
              <a:latin typeface="Palatino Linotype"/>
              <a:ea typeface="Palatino Linotype"/>
              <a:cs typeface="Palatino Linotype"/>
              <a:sym typeface="Palatino Linotype"/>
            </a:endParaRPr>
          </a:p>
          <a:p>
            <a:pPr indent="0" lvl="0" marL="0" rtl="0" algn="l">
              <a:lnSpc>
                <a:spcPct val="150000"/>
              </a:lnSpc>
              <a:spcBef>
                <a:spcPts val="1800"/>
              </a:spcBef>
              <a:spcAft>
                <a:spcPts val="0"/>
              </a:spcAft>
              <a:buNone/>
            </a:pPr>
            <a:r>
              <a:rPr lang="en" sz="1300">
                <a:solidFill>
                  <a:srgbClr val="141414"/>
                </a:solidFill>
                <a:latin typeface="Palatino Linotype"/>
                <a:ea typeface="Palatino Linotype"/>
                <a:cs typeface="Palatino Linotype"/>
                <a:sym typeface="Palatino Linotype"/>
              </a:rPr>
              <a:t>This survey is conducted every 2 years and we used this data to identify any social trends across these 4 specific European countries: Finland, Hungary, Switzerland and United Kingdom, over the years of 200</a:t>
            </a:r>
            <a:r>
              <a:rPr lang="en">
                <a:solidFill>
                  <a:srgbClr val="141414"/>
                </a:solidFill>
                <a:latin typeface="Palatino Linotype"/>
                <a:ea typeface="Palatino Linotype"/>
                <a:cs typeface="Palatino Linotype"/>
                <a:sym typeface="Palatino Linotype"/>
              </a:rPr>
              <a:t>1</a:t>
            </a:r>
            <a:r>
              <a:rPr lang="en" sz="1300">
                <a:solidFill>
                  <a:srgbClr val="141414"/>
                </a:solidFill>
                <a:latin typeface="Palatino Linotype"/>
                <a:ea typeface="Palatino Linotype"/>
                <a:cs typeface="Palatino Linotype"/>
                <a:sym typeface="Palatino Linotype"/>
              </a:rPr>
              <a:t> to 2022. </a:t>
            </a:r>
            <a:endParaRPr sz="1300">
              <a:solidFill>
                <a:srgbClr val="141414"/>
              </a:solidFill>
              <a:latin typeface="Palatino Linotype"/>
              <a:ea typeface="Palatino Linotype"/>
              <a:cs typeface="Palatino Linotype"/>
              <a:sym typeface="Palatino Linotype"/>
            </a:endParaRPr>
          </a:p>
          <a:p>
            <a:pPr indent="0" lvl="0" marL="0" rtl="0" algn="l">
              <a:spcBef>
                <a:spcPts val="1800"/>
              </a:spcBef>
              <a:spcAft>
                <a:spcPts val="0"/>
              </a:spcAft>
              <a:buNone/>
            </a:pPr>
            <a:r>
              <a:rPr lang="en" sz="1300">
                <a:solidFill>
                  <a:srgbClr val="141414"/>
                </a:solidFill>
                <a:latin typeface="Palatino Linotype"/>
                <a:ea typeface="Palatino Linotype"/>
                <a:cs typeface="Palatino Linotype"/>
                <a:sym typeface="Palatino Linotype"/>
              </a:rPr>
              <a:t>Each presenter will be showcasing the different trends discovered while analyzing the data. </a:t>
            </a:r>
            <a:endParaRPr sz="1300">
              <a:solidFill>
                <a:srgbClr val="141414"/>
              </a:solidFill>
              <a:latin typeface="Palatino Linotype"/>
              <a:ea typeface="Palatino Linotype"/>
              <a:cs typeface="Palatino Linotype"/>
              <a:sym typeface="Palatino Linotype"/>
            </a:endParaRPr>
          </a:p>
          <a:p>
            <a:pPr indent="0" lvl="0" marL="0" rtl="0" algn="l">
              <a:spcBef>
                <a:spcPts val="1200"/>
              </a:spcBef>
              <a:spcAft>
                <a:spcPts val="0"/>
              </a:spcAft>
              <a:buNone/>
            </a:pPr>
            <a:r>
              <a:t/>
            </a:r>
            <a:endParaRPr>
              <a:solidFill>
                <a:srgbClr val="141414"/>
              </a:solidFill>
              <a:latin typeface="Palatino Linotype"/>
              <a:ea typeface="Palatino Linotype"/>
              <a:cs typeface="Palatino Linotype"/>
              <a:sym typeface="Palatino Linotype"/>
            </a:endParaRPr>
          </a:p>
          <a:p>
            <a:pPr indent="0" lvl="0" marL="0" rtl="0" algn="r">
              <a:spcBef>
                <a:spcPts val="1200"/>
              </a:spcBef>
              <a:spcAft>
                <a:spcPts val="0"/>
              </a:spcAft>
              <a:buNone/>
            </a:pPr>
            <a:r>
              <a:rPr i="1" lang="en">
                <a:solidFill>
                  <a:srgbClr val="141414"/>
                </a:solidFill>
                <a:latin typeface="Palatino Linotype"/>
                <a:ea typeface="Palatino Linotype"/>
                <a:cs typeface="Palatino Linotype"/>
                <a:sym typeface="Palatino Linotype"/>
              </a:rPr>
              <a:t>Source: European Social Survey </a:t>
            </a:r>
            <a:endParaRPr i="1">
              <a:solidFill>
                <a:srgbClr val="141414"/>
              </a:solidFill>
              <a:latin typeface="Palatino Linotype"/>
              <a:ea typeface="Palatino Linotype"/>
              <a:cs typeface="Palatino Linotype"/>
              <a:sym typeface="Palatino Linotype"/>
            </a:endParaRPr>
          </a:p>
          <a:p>
            <a:pPr indent="0" lvl="0" marL="0" rtl="0" algn="r">
              <a:spcBef>
                <a:spcPts val="1200"/>
              </a:spcBef>
              <a:spcAft>
                <a:spcPts val="1200"/>
              </a:spcAft>
              <a:buNone/>
            </a:pPr>
            <a:r>
              <a:rPr i="1" lang="en">
                <a:solidFill>
                  <a:srgbClr val="141414"/>
                </a:solidFill>
                <a:latin typeface="Palatino Linotype"/>
                <a:ea typeface="Palatino Linotype"/>
                <a:cs typeface="Palatino Linotype"/>
                <a:sym typeface="Palatino Linotype"/>
              </a:rPr>
              <a:t>https://www.europeansocialsurvey.org/</a:t>
            </a:r>
            <a:endParaRPr>
              <a:solidFill>
                <a:srgbClr val="141414"/>
              </a:solidFill>
              <a:latin typeface="Palatino Linotype"/>
              <a:ea typeface="Palatino Linotype"/>
              <a:cs typeface="Palatino Linotype"/>
              <a:sym typeface="Palatino Linotyp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229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age have any correlation with overall trust in the legal system in Switzerland?  </a:t>
            </a:r>
            <a:endParaRPr/>
          </a:p>
        </p:txBody>
      </p:sp>
      <p:graphicFrame>
        <p:nvGraphicFramePr>
          <p:cNvPr id="206" name="Google Shape;206;p32"/>
          <p:cNvGraphicFramePr/>
          <p:nvPr/>
        </p:nvGraphicFramePr>
        <p:xfrm>
          <a:off x="276263" y="1366075"/>
          <a:ext cx="3000000" cy="3000000"/>
        </p:xfrm>
        <a:graphic>
          <a:graphicData uri="http://schemas.openxmlformats.org/drawingml/2006/table">
            <a:tbl>
              <a:tblPr>
                <a:noFill/>
                <a:tableStyleId>{1D3EDB18-4785-4D24-8C5D-C3B691868701}</a:tableStyleId>
              </a:tblPr>
              <a:tblGrid>
                <a:gridCol w="598650"/>
                <a:gridCol w="2785300"/>
                <a:gridCol w="2702550"/>
                <a:gridCol w="702375"/>
                <a:gridCol w="1731725"/>
              </a:tblGrid>
              <a:tr h="312000">
                <a:tc>
                  <a:txBody>
                    <a:bodyPr/>
                    <a:lstStyle/>
                    <a:p>
                      <a:pPr indent="0" lvl="0" marL="0" marR="0" rtl="0" algn="ctr">
                        <a:lnSpc>
                          <a:spcPct val="115000"/>
                        </a:lnSpc>
                        <a:spcBef>
                          <a:spcPts val="0"/>
                        </a:spcBef>
                        <a:spcAft>
                          <a:spcPts val="0"/>
                        </a:spcAft>
                        <a:buNone/>
                      </a:pPr>
                      <a:r>
                        <a:rPr lang="en" sz="1100">
                          <a:latin typeface="Merriweather"/>
                          <a:ea typeface="Merriweather"/>
                          <a:cs typeface="Merriweather"/>
                          <a:sym typeface="Merriweather"/>
                        </a:rPr>
                        <a:t>Rank</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2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R</a:t>
                      </a:r>
                      <a:r>
                        <a:rPr baseline="30000" lang="en" sz="1100">
                          <a:latin typeface="Merriweather"/>
                          <a:ea typeface="Merriweather"/>
                          <a:cs typeface="Merriweather"/>
                          <a:sym typeface="Merriweather"/>
                        </a:rPr>
                        <a:t>2</a:t>
                      </a:r>
                      <a:r>
                        <a:rPr lang="en" sz="1100">
                          <a:latin typeface="Merriweather"/>
                          <a:ea typeface="Merriweather"/>
                          <a:cs typeface="Merriweather"/>
                          <a:sym typeface="Merriweather"/>
                        </a:rPr>
                        <a:t> Value</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Commentary</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725">
                <a:tc>
                  <a:txBody>
                    <a:bodyPr/>
                    <a:lstStyle/>
                    <a:p>
                      <a:pPr indent="0" lvl="0" marL="0" rtl="0" algn="ctr">
                        <a:spcBef>
                          <a:spcPts val="0"/>
                        </a:spcBef>
                        <a:spcAft>
                          <a:spcPts val="0"/>
                        </a:spcAft>
                        <a:buNone/>
                      </a:pPr>
                      <a:r>
                        <a:rPr lang="en" sz="1100">
                          <a:latin typeface="Merriweather"/>
                          <a:ea typeface="Merriweather"/>
                          <a:cs typeface="Merriweather"/>
                          <a:sym typeface="Merriweather"/>
                        </a:rPr>
                        <a:t>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Satisfaction with Government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Very weak, negative correlation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725">
                <a:tc>
                  <a:txBody>
                    <a:bodyPr/>
                    <a:lstStyle/>
                    <a:p>
                      <a:pPr indent="0" lvl="0" marL="0" rtl="0" algn="ctr">
                        <a:spcBef>
                          <a:spcPts val="0"/>
                        </a:spcBef>
                        <a:spcAft>
                          <a:spcPts val="0"/>
                        </a:spcAft>
                        <a:buNone/>
                      </a:pPr>
                      <a:r>
                        <a:rPr lang="en" sz="1100">
                          <a:latin typeface="Merriweather"/>
                          <a:ea typeface="Merriweather"/>
                          <a:cs typeface="Merriweather"/>
                          <a:sym typeface="Merriweather"/>
                        </a:rPr>
                        <a:t>2</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Legal System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-0.09</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Very weak, negative correlation</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39725">
                <a:tc>
                  <a:txBody>
                    <a:bodyPr/>
                    <a:lstStyle/>
                    <a:p>
                      <a:pPr indent="0" lvl="0" marL="0" rtl="0" algn="ctr">
                        <a:spcBef>
                          <a:spcPts val="0"/>
                        </a:spcBef>
                        <a:spcAft>
                          <a:spcPts val="0"/>
                        </a:spcAft>
                        <a:buNone/>
                      </a:pPr>
                      <a:r>
                        <a:rPr lang="en" sz="1100">
                          <a:latin typeface="Merriweather"/>
                          <a:ea typeface="Merriweather"/>
                          <a:cs typeface="Merriweather"/>
                          <a:sym typeface="Merriweather"/>
                        </a:rPr>
                        <a:t>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Politicians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Very weak, positive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7375">
                <a:tc>
                  <a:txBody>
                    <a:bodyPr/>
                    <a:lstStyle/>
                    <a:p>
                      <a:pPr indent="0" lvl="0" marL="0" rtl="0" algn="ctr">
                        <a:spcBef>
                          <a:spcPts val="0"/>
                        </a:spcBef>
                        <a:spcAft>
                          <a:spcPts val="0"/>
                        </a:spcAft>
                        <a:buNone/>
                      </a:pPr>
                      <a:r>
                        <a:rPr lang="en" sz="1100">
                          <a:latin typeface="Merriweather"/>
                          <a:ea typeface="Merriweather"/>
                          <a:cs typeface="Merriweather"/>
                          <a:sym typeface="Merriweather"/>
                        </a:rPr>
                        <a:t>4</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Political Parties </a:t>
                      </a:r>
                      <a:endParaRPr sz="1100">
                        <a:latin typeface="Merriweather"/>
                        <a:ea typeface="Merriweather"/>
                        <a:cs typeface="Merriweather"/>
                        <a:sym typeface="Merriweather"/>
                      </a:endParaRPr>
                    </a:p>
                    <a:p>
                      <a:pPr indent="0" lvl="0" marL="0" rtl="0" algn="ctr">
                        <a:spcBef>
                          <a:spcPts val="0"/>
                        </a:spcBef>
                        <a:spcAft>
                          <a:spcPts val="0"/>
                        </a:spcAft>
                        <a:buNone/>
                      </a:pPr>
                      <a:r>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-0.05</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Very 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7" name="Google Shape;207;p32"/>
          <p:cNvSpPr txBox="1"/>
          <p:nvPr/>
        </p:nvSpPr>
        <p:spPr>
          <a:xfrm>
            <a:off x="7694575" y="4724225"/>
            <a:ext cx="11694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sz="1300">
              <a:solidFill>
                <a:schemeClr val="dk2"/>
              </a:solidFill>
              <a:latin typeface="Roboto"/>
              <a:ea typeface="Roboto"/>
              <a:cs typeface="Roboto"/>
              <a:sym typeface="Roboto"/>
            </a:endParaRPr>
          </a:p>
        </p:txBody>
      </p:sp>
      <p:pic>
        <p:nvPicPr>
          <p:cNvPr id="208" name="Google Shape;208;p32"/>
          <p:cNvPicPr preferRelativeResize="0"/>
          <p:nvPr/>
        </p:nvPicPr>
        <p:blipFill>
          <a:blip r:embed="rId3">
            <a:alphaModFix/>
          </a:blip>
          <a:stretch>
            <a:fillRect/>
          </a:stretch>
        </p:blipFill>
        <p:spPr>
          <a:xfrm>
            <a:off x="213317" y="3663200"/>
            <a:ext cx="1911350" cy="1438975"/>
          </a:xfrm>
          <a:prstGeom prst="rect">
            <a:avLst/>
          </a:prstGeom>
          <a:noFill/>
          <a:ln>
            <a:noFill/>
          </a:ln>
        </p:spPr>
      </p:pic>
      <p:pic>
        <p:nvPicPr>
          <p:cNvPr id="209" name="Google Shape;209;p32"/>
          <p:cNvPicPr preferRelativeResize="0"/>
          <p:nvPr/>
        </p:nvPicPr>
        <p:blipFill>
          <a:blip r:embed="rId4">
            <a:alphaModFix/>
          </a:blip>
          <a:stretch>
            <a:fillRect/>
          </a:stretch>
        </p:blipFill>
        <p:spPr>
          <a:xfrm>
            <a:off x="2163050" y="3663200"/>
            <a:ext cx="1849201" cy="1438975"/>
          </a:xfrm>
          <a:prstGeom prst="rect">
            <a:avLst/>
          </a:prstGeom>
          <a:noFill/>
          <a:ln>
            <a:noFill/>
          </a:ln>
        </p:spPr>
      </p:pic>
      <p:pic>
        <p:nvPicPr>
          <p:cNvPr id="210" name="Google Shape;210;p32"/>
          <p:cNvPicPr preferRelativeResize="0"/>
          <p:nvPr/>
        </p:nvPicPr>
        <p:blipFill>
          <a:blip r:embed="rId5">
            <a:alphaModFix/>
          </a:blip>
          <a:stretch>
            <a:fillRect/>
          </a:stretch>
        </p:blipFill>
        <p:spPr>
          <a:xfrm>
            <a:off x="3950742" y="3663192"/>
            <a:ext cx="1779575" cy="1401975"/>
          </a:xfrm>
          <a:prstGeom prst="rect">
            <a:avLst/>
          </a:prstGeom>
          <a:noFill/>
          <a:ln>
            <a:noFill/>
          </a:ln>
        </p:spPr>
      </p:pic>
      <p:pic>
        <p:nvPicPr>
          <p:cNvPr id="211" name="Google Shape;211;p32"/>
          <p:cNvPicPr preferRelativeResize="0"/>
          <p:nvPr/>
        </p:nvPicPr>
        <p:blipFill>
          <a:blip r:embed="rId6">
            <a:alphaModFix/>
          </a:blip>
          <a:stretch>
            <a:fillRect/>
          </a:stretch>
        </p:blipFill>
        <p:spPr>
          <a:xfrm>
            <a:off x="5730325" y="3695600"/>
            <a:ext cx="1741151" cy="1369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22930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age have any correlation with overall trust in the legal system in United Kingdom?  </a:t>
            </a:r>
            <a:endParaRPr/>
          </a:p>
        </p:txBody>
      </p:sp>
      <p:graphicFrame>
        <p:nvGraphicFramePr>
          <p:cNvPr id="217" name="Google Shape;217;p33"/>
          <p:cNvGraphicFramePr/>
          <p:nvPr/>
        </p:nvGraphicFramePr>
        <p:xfrm>
          <a:off x="311688" y="1307013"/>
          <a:ext cx="3000000" cy="3000000"/>
        </p:xfrm>
        <a:graphic>
          <a:graphicData uri="http://schemas.openxmlformats.org/drawingml/2006/table">
            <a:tbl>
              <a:tblPr>
                <a:noFill/>
                <a:tableStyleId>{1D3EDB18-4785-4D24-8C5D-C3B691868701}</a:tableStyleId>
              </a:tblPr>
              <a:tblGrid>
                <a:gridCol w="639975"/>
                <a:gridCol w="2743975"/>
                <a:gridCol w="2702550"/>
                <a:gridCol w="702375"/>
                <a:gridCol w="1731725"/>
              </a:tblGrid>
              <a:tr h="323450">
                <a:tc>
                  <a:txBody>
                    <a:bodyPr/>
                    <a:lstStyle/>
                    <a:p>
                      <a:pPr indent="0" lvl="0" marL="0" marR="0" rtl="0" algn="ctr">
                        <a:lnSpc>
                          <a:spcPct val="115000"/>
                        </a:lnSpc>
                        <a:spcBef>
                          <a:spcPts val="0"/>
                        </a:spcBef>
                        <a:spcAft>
                          <a:spcPts val="0"/>
                        </a:spcAft>
                        <a:buNone/>
                      </a:pPr>
                      <a:r>
                        <a:rPr lang="en" sz="1100">
                          <a:latin typeface="Merriweather"/>
                          <a:ea typeface="Merriweather"/>
                          <a:cs typeface="Merriweather"/>
                          <a:sym typeface="Merriweather"/>
                        </a:rPr>
                        <a:t>Rank</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Value 2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R</a:t>
                      </a:r>
                      <a:r>
                        <a:rPr baseline="30000" lang="en" sz="1100">
                          <a:latin typeface="Merriweather"/>
                          <a:ea typeface="Merriweather"/>
                          <a:cs typeface="Merriweather"/>
                          <a:sym typeface="Merriweather"/>
                        </a:rPr>
                        <a:t>2</a:t>
                      </a:r>
                      <a:r>
                        <a:rPr lang="en" sz="1100">
                          <a:latin typeface="Merriweather"/>
                          <a:ea typeface="Merriweather"/>
                          <a:cs typeface="Merriweather"/>
                          <a:sym typeface="Merriweather"/>
                        </a:rPr>
                        <a:t> Value</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Commentary</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8775">
                <a:tc>
                  <a:txBody>
                    <a:bodyPr/>
                    <a:lstStyle/>
                    <a:p>
                      <a:pPr indent="0" lvl="0" marL="0" rtl="0" algn="ctr">
                        <a:spcBef>
                          <a:spcPts val="0"/>
                        </a:spcBef>
                        <a:spcAft>
                          <a:spcPts val="0"/>
                        </a:spcAft>
                        <a:buNone/>
                      </a:pPr>
                      <a:r>
                        <a:rPr lang="en" sz="1100">
                          <a:latin typeface="Merriweather"/>
                          <a:ea typeface="Merriweather"/>
                          <a:cs typeface="Merriweather"/>
                          <a:sym typeface="Merriweather"/>
                        </a:rPr>
                        <a:t>1</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Satisfaction with Government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-0.08</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8775">
                <a:tc>
                  <a:txBody>
                    <a:bodyPr/>
                    <a:lstStyle/>
                    <a:p>
                      <a:pPr indent="0" lvl="0" marL="0" rtl="0" algn="ctr">
                        <a:spcBef>
                          <a:spcPts val="0"/>
                        </a:spcBef>
                        <a:spcAft>
                          <a:spcPts val="0"/>
                        </a:spcAft>
                        <a:buNone/>
                      </a:pPr>
                      <a:r>
                        <a:rPr lang="en" sz="1100">
                          <a:latin typeface="Merriweather"/>
                          <a:ea typeface="Merriweather"/>
                          <a:cs typeface="Merriweather"/>
                          <a:sym typeface="Merriweather"/>
                        </a:rPr>
                        <a:t>2</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Legal System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-0.02</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8775">
                <a:tc>
                  <a:txBody>
                    <a:bodyPr/>
                    <a:lstStyle/>
                    <a:p>
                      <a:pPr indent="0" lvl="0" marL="0" rtl="0" algn="ctr">
                        <a:spcBef>
                          <a:spcPts val="0"/>
                        </a:spcBef>
                        <a:spcAft>
                          <a:spcPts val="0"/>
                        </a:spcAft>
                        <a:buNone/>
                      </a:pPr>
                      <a:r>
                        <a:rPr lang="en" sz="1100">
                          <a:latin typeface="Merriweather"/>
                          <a:ea typeface="Merriweather"/>
                          <a:cs typeface="Merriweather"/>
                          <a:sym typeface="Merriweather"/>
                        </a:rPr>
                        <a:t>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Politicians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-0.04</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6250">
                <a:tc>
                  <a:txBody>
                    <a:bodyPr/>
                    <a:lstStyle/>
                    <a:p>
                      <a:pPr indent="0" lvl="0" marL="0" rtl="0" algn="ctr">
                        <a:spcBef>
                          <a:spcPts val="0"/>
                        </a:spcBef>
                        <a:spcAft>
                          <a:spcPts val="0"/>
                        </a:spcAft>
                        <a:buNone/>
                      </a:pPr>
                      <a:r>
                        <a:rPr lang="en" sz="1100">
                          <a:latin typeface="Merriweather"/>
                          <a:ea typeface="Merriweather"/>
                          <a:cs typeface="Merriweather"/>
                          <a:sym typeface="Merriweather"/>
                        </a:rPr>
                        <a:t>4</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Trust in Political Parties </a:t>
                      </a:r>
                      <a:endParaRPr sz="1100">
                        <a:latin typeface="Merriweather"/>
                        <a:ea typeface="Merriweather"/>
                        <a:cs typeface="Merriweather"/>
                        <a:sym typeface="Merriweather"/>
                      </a:endParaRPr>
                    </a:p>
                    <a:p>
                      <a:pPr indent="0" lvl="0" marL="0" rtl="0" algn="ctr">
                        <a:spcBef>
                          <a:spcPts val="0"/>
                        </a:spcBef>
                        <a:spcAft>
                          <a:spcPts val="0"/>
                        </a:spcAft>
                        <a:buNone/>
                      </a:pPr>
                      <a:r>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latin typeface="Merriweather"/>
                          <a:ea typeface="Merriweather"/>
                          <a:cs typeface="Merriweather"/>
                          <a:sym typeface="Merriweather"/>
                        </a:rPr>
                        <a:t>Age of Respondent </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-0.03</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Weak, negative correlation</a:t>
                      </a:r>
                      <a:endParaRPr sz="1100">
                        <a:latin typeface="Merriweather"/>
                        <a:ea typeface="Merriweather"/>
                        <a:cs typeface="Merriweather"/>
                        <a:sym typeface="Merriweathe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8" name="Google Shape;218;p33"/>
          <p:cNvSpPr txBox="1"/>
          <p:nvPr/>
        </p:nvSpPr>
        <p:spPr>
          <a:xfrm>
            <a:off x="7694575" y="4724225"/>
            <a:ext cx="1169400" cy="2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sz="1300">
              <a:solidFill>
                <a:schemeClr val="dk2"/>
              </a:solidFill>
              <a:latin typeface="Roboto"/>
              <a:ea typeface="Roboto"/>
              <a:cs typeface="Roboto"/>
              <a:sym typeface="Roboto"/>
            </a:endParaRPr>
          </a:p>
        </p:txBody>
      </p:sp>
      <p:pic>
        <p:nvPicPr>
          <p:cNvPr id="219" name="Google Shape;219;p33"/>
          <p:cNvPicPr preferRelativeResize="0"/>
          <p:nvPr/>
        </p:nvPicPr>
        <p:blipFill>
          <a:blip r:embed="rId3">
            <a:alphaModFix/>
          </a:blip>
          <a:stretch>
            <a:fillRect/>
          </a:stretch>
        </p:blipFill>
        <p:spPr>
          <a:xfrm>
            <a:off x="441950" y="3765600"/>
            <a:ext cx="1796150" cy="1361750"/>
          </a:xfrm>
          <a:prstGeom prst="rect">
            <a:avLst/>
          </a:prstGeom>
          <a:noFill/>
          <a:ln>
            <a:noFill/>
          </a:ln>
        </p:spPr>
      </p:pic>
      <p:pic>
        <p:nvPicPr>
          <p:cNvPr id="220" name="Google Shape;220;p33"/>
          <p:cNvPicPr preferRelativeResize="0"/>
          <p:nvPr/>
        </p:nvPicPr>
        <p:blipFill>
          <a:blip r:embed="rId4">
            <a:alphaModFix/>
          </a:blip>
          <a:stretch>
            <a:fillRect/>
          </a:stretch>
        </p:blipFill>
        <p:spPr>
          <a:xfrm>
            <a:off x="2341775" y="3765600"/>
            <a:ext cx="1796150" cy="1347119"/>
          </a:xfrm>
          <a:prstGeom prst="rect">
            <a:avLst/>
          </a:prstGeom>
          <a:noFill/>
          <a:ln>
            <a:noFill/>
          </a:ln>
        </p:spPr>
      </p:pic>
      <p:pic>
        <p:nvPicPr>
          <p:cNvPr id="221" name="Google Shape;221;p33"/>
          <p:cNvPicPr preferRelativeResize="0"/>
          <p:nvPr/>
        </p:nvPicPr>
        <p:blipFill>
          <a:blip r:embed="rId5">
            <a:alphaModFix/>
          </a:blip>
          <a:stretch>
            <a:fillRect/>
          </a:stretch>
        </p:blipFill>
        <p:spPr>
          <a:xfrm>
            <a:off x="4201157" y="3772904"/>
            <a:ext cx="1831485" cy="1347125"/>
          </a:xfrm>
          <a:prstGeom prst="rect">
            <a:avLst/>
          </a:prstGeom>
          <a:noFill/>
          <a:ln>
            <a:noFill/>
          </a:ln>
        </p:spPr>
      </p:pic>
      <p:pic>
        <p:nvPicPr>
          <p:cNvPr id="222" name="Google Shape;222;p33"/>
          <p:cNvPicPr preferRelativeResize="0"/>
          <p:nvPr/>
        </p:nvPicPr>
        <p:blipFill>
          <a:blip r:embed="rId6">
            <a:alphaModFix/>
          </a:blip>
          <a:stretch>
            <a:fillRect/>
          </a:stretch>
        </p:blipFill>
        <p:spPr>
          <a:xfrm>
            <a:off x="5930700" y="3737289"/>
            <a:ext cx="1831500" cy="14037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Age vs. Overall Trust in Government Summary </a:t>
            </a:r>
            <a:endParaRPr/>
          </a:p>
        </p:txBody>
      </p:sp>
      <p:sp>
        <p:nvSpPr>
          <p:cNvPr id="228" name="Google Shape;228;p34"/>
          <p:cNvSpPr txBox="1"/>
          <p:nvPr/>
        </p:nvSpPr>
        <p:spPr>
          <a:xfrm>
            <a:off x="7670950" y="4741950"/>
            <a:ext cx="1376100" cy="23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sz="1300">
              <a:solidFill>
                <a:schemeClr val="dk2"/>
              </a:solidFill>
              <a:latin typeface="Roboto"/>
              <a:ea typeface="Roboto"/>
              <a:cs typeface="Roboto"/>
              <a:sym typeface="Roboto"/>
            </a:endParaRPr>
          </a:p>
        </p:txBody>
      </p:sp>
      <p:sp>
        <p:nvSpPr>
          <p:cNvPr id="229" name="Google Shape;229;p34"/>
          <p:cNvSpPr txBox="1"/>
          <p:nvPr/>
        </p:nvSpPr>
        <p:spPr>
          <a:xfrm>
            <a:off x="746975" y="1904425"/>
            <a:ext cx="7482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Merriweather"/>
                <a:ea typeface="Merriweather"/>
                <a:cs typeface="Merriweather"/>
                <a:sym typeface="Merriweather"/>
              </a:rPr>
              <a:t>In summary and contrary to belief, there were no strong correlations between age of the respondent and their overall trust in the government and/or legal system. </a:t>
            </a:r>
            <a:endParaRPr sz="1600">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sz="1600">
                <a:solidFill>
                  <a:schemeClr val="dk1"/>
                </a:solidFill>
                <a:latin typeface="Merriweather"/>
                <a:ea typeface="Merriweather"/>
                <a:cs typeface="Merriweather"/>
                <a:sym typeface="Merriweather"/>
              </a:rPr>
              <a:t>This may be due to the fact that the government in Finland, Hungary and United Kingdom operates under a single authority. Although, </a:t>
            </a:r>
            <a:r>
              <a:rPr lang="en" sz="1600">
                <a:solidFill>
                  <a:schemeClr val="dk1"/>
                </a:solidFill>
                <a:latin typeface="Merriweather"/>
                <a:ea typeface="Merriweather"/>
                <a:cs typeface="Merriweather"/>
                <a:sym typeface="Merriweather"/>
              </a:rPr>
              <a:t>Switzerland has a very democratic approach and still there were no correlations of note. </a:t>
            </a:r>
            <a:endParaRPr sz="1600">
              <a:solidFill>
                <a:schemeClr val="dk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32447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1700">
                <a:solidFill>
                  <a:srgbClr val="E6EDF3"/>
                </a:solidFill>
              </a:rPr>
              <a:t>Were there any patterns in survey responses for each country? See below the top response correlations for each country: </a:t>
            </a:r>
            <a:endParaRPr b="1" sz="1700">
              <a:solidFill>
                <a:srgbClr val="E6EDF3"/>
              </a:solidFill>
            </a:endParaRPr>
          </a:p>
          <a:p>
            <a:pPr indent="0" lvl="0" marL="0" rtl="0" algn="l">
              <a:spcBef>
                <a:spcPts val="1200"/>
              </a:spcBef>
              <a:spcAft>
                <a:spcPts val="0"/>
              </a:spcAft>
              <a:buNone/>
            </a:pPr>
            <a:r>
              <a:t/>
            </a:r>
            <a:endParaRPr/>
          </a:p>
        </p:txBody>
      </p:sp>
      <p:sp>
        <p:nvSpPr>
          <p:cNvPr id="235" name="Google Shape;235;p35"/>
          <p:cNvSpPr txBox="1"/>
          <p:nvPr/>
        </p:nvSpPr>
        <p:spPr>
          <a:xfrm>
            <a:off x="7507925" y="46935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a:p>
        </p:txBody>
      </p:sp>
      <p:pic>
        <p:nvPicPr>
          <p:cNvPr id="236" name="Google Shape;236;p35"/>
          <p:cNvPicPr preferRelativeResize="0"/>
          <p:nvPr/>
        </p:nvPicPr>
        <p:blipFill>
          <a:blip r:embed="rId3">
            <a:alphaModFix/>
          </a:blip>
          <a:stretch>
            <a:fillRect/>
          </a:stretch>
        </p:blipFill>
        <p:spPr>
          <a:xfrm>
            <a:off x="772750" y="1866175"/>
            <a:ext cx="2843475" cy="3161300"/>
          </a:xfrm>
          <a:prstGeom prst="rect">
            <a:avLst/>
          </a:prstGeom>
          <a:noFill/>
          <a:ln>
            <a:noFill/>
          </a:ln>
        </p:spPr>
      </p:pic>
      <p:sp>
        <p:nvSpPr>
          <p:cNvPr id="237" name="Google Shape;237;p35"/>
          <p:cNvSpPr txBox="1"/>
          <p:nvPr/>
        </p:nvSpPr>
        <p:spPr>
          <a:xfrm>
            <a:off x="1265488" y="1362225"/>
            <a:ext cx="1999200" cy="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United Kingdom</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2"/>
              </a:solidFill>
              <a:latin typeface="Merriweather"/>
              <a:ea typeface="Merriweather"/>
              <a:cs typeface="Merriweather"/>
              <a:sym typeface="Merriweather"/>
            </a:endParaRPr>
          </a:p>
        </p:txBody>
      </p:sp>
      <p:pic>
        <p:nvPicPr>
          <p:cNvPr id="238" name="Google Shape;238;p35"/>
          <p:cNvPicPr preferRelativeResize="0"/>
          <p:nvPr/>
        </p:nvPicPr>
        <p:blipFill>
          <a:blip r:embed="rId4">
            <a:alphaModFix/>
          </a:blip>
          <a:stretch>
            <a:fillRect/>
          </a:stretch>
        </p:blipFill>
        <p:spPr>
          <a:xfrm>
            <a:off x="3971550" y="1773850"/>
            <a:ext cx="3339760" cy="3161299"/>
          </a:xfrm>
          <a:prstGeom prst="rect">
            <a:avLst/>
          </a:prstGeom>
          <a:noFill/>
          <a:ln>
            <a:noFill/>
          </a:ln>
        </p:spPr>
      </p:pic>
      <p:sp>
        <p:nvSpPr>
          <p:cNvPr id="239" name="Google Shape;239;p35"/>
          <p:cNvSpPr txBox="1"/>
          <p:nvPr/>
        </p:nvSpPr>
        <p:spPr>
          <a:xfrm>
            <a:off x="5222925" y="1362225"/>
            <a:ext cx="1455600" cy="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Finland</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324475"/>
            <a:ext cx="8520600" cy="6237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b="1" lang="en" sz="1700">
                <a:solidFill>
                  <a:srgbClr val="E6EDF3"/>
                </a:solidFill>
              </a:rPr>
              <a:t>Were there any patterns in survey responses for each country? See below the top response correlations for each country: </a:t>
            </a:r>
            <a:endParaRPr b="1" sz="1700">
              <a:solidFill>
                <a:srgbClr val="E6EDF3"/>
              </a:solidFill>
            </a:endParaRPr>
          </a:p>
          <a:p>
            <a:pPr indent="0" lvl="0" marL="0" rtl="0" algn="l">
              <a:spcBef>
                <a:spcPts val="1200"/>
              </a:spcBef>
              <a:spcAft>
                <a:spcPts val="0"/>
              </a:spcAft>
              <a:buNone/>
            </a:pPr>
            <a:r>
              <a:t/>
            </a:r>
            <a:endParaRPr/>
          </a:p>
        </p:txBody>
      </p:sp>
      <p:sp>
        <p:nvSpPr>
          <p:cNvPr id="245" name="Google Shape;245;p36"/>
          <p:cNvSpPr txBox="1"/>
          <p:nvPr/>
        </p:nvSpPr>
        <p:spPr>
          <a:xfrm>
            <a:off x="7507925" y="46935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a:p>
        </p:txBody>
      </p:sp>
      <p:sp>
        <p:nvSpPr>
          <p:cNvPr id="246" name="Google Shape;246;p36"/>
          <p:cNvSpPr txBox="1"/>
          <p:nvPr/>
        </p:nvSpPr>
        <p:spPr>
          <a:xfrm>
            <a:off x="1790413" y="1362225"/>
            <a:ext cx="1999200" cy="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Hungary</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2"/>
              </a:solidFill>
              <a:latin typeface="Merriweather"/>
              <a:ea typeface="Merriweather"/>
              <a:cs typeface="Merriweather"/>
              <a:sym typeface="Merriweather"/>
            </a:endParaRPr>
          </a:p>
        </p:txBody>
      </p:sp>
      <p:sp>
        <p:nvSpPr>
          <p:cNvPr id="247" name="Google Shape;247;p36"/>
          <p:cNvSpPr txBox="1"/>
          <p:nvPr/>
        </p:nvSpPr>
        <p:spPr>
          <a:xfrm>
            <a:off x="5205275" y="1300475"/>
            <a:ext cx="1455600" cy="1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Switzerland</a:t>
            </a:r>
            <a:endParaRPr>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sz="1300">
              <a:solidFill>
                <a:schemeClr val="dk2"/>
              </a:solidFill>
              <a:latin typeface="Merriweather"/>
              <a:ea typeface="Merriweather"/>
              <a:cs typeface="Merriweather"/>
              <a:sym typeface="Merriweather"/>
            </a:endParaRPr>
          </a:p>
        </p:txBody>
      </p:sp>
      <p:pic>
        <p:nvPicPr>
          <p:cNvPr id="248" name="Google Shape;248;p36"/>
          <p:cNvPicPr preferRelativeResize="0"/>
          <p:nvPr/>
        </p:nvPicPr>
        <p:blipFill>
          <a:blip r:embed="rId3">
            <a:alphaModFix/>
          </a:blip>
          <a:stretch>
            <a:fillRect/>
          </a:stretch>
        </p:blipFill>
        <p:spPr>
          <a:xfrm>
            <a:off x="1025825" y="1796075"/>
            <a:ext cx="2693232" cy="3282376"/>
          </a:xfrm>
          <a:prstGeom prst="rect">
            <a:avLst/>
          </a:prstGeom>
          <a:noFill/>
          <a:ln>
            <a:noFill/>
          </a:ln>
        </p:spPr>
      </p:pic>
      <p:pic>
        <p:nvPicPr>
          <p:cNvPr id="249" name="Google Shape;249;p36"/>
          <p:cNvPicPr preferRelativeResize="0"/>
          <p:nvPr/>
        </p:nvPicPr>
        <p:blipFill>
          <a:blip r:embed="rId4">
            <a:alphaModFix/>
          </a:blip>
          <a:stretch>
            <a:fillRect/>
          </a:stretch>
        </p:blipFill>
        <p:spPr>
          <a:xfrm>
            <a:off x="4418432" y="1708725"/>
            <a:ext cx="2692726" cy="3282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Survey Response Patterns Summary </a:t>
            </a:r>
            <a:endParaRPr/>
          </a:p>
        </p:txBody>
      </p:sp>
      <p:sp>
        <p:nvSpPr>
          <p:cNvPr id="255" name="Google Shape;255;p37"/>
          <p:cNvSpPr txBox="1"/>
          <p:nvPr/>
        </p:nvSpPr>
        <p:spPr>
          <a:xfrm>
            <a:off x="405825" y="1649800"/>
            <a:ext cx="81609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1600">
                <a:solidFill>
                  <a:schemeClr val="dk1"/>
                </a:solidFill>
                <a:latin typeface="Merriweather"/>
                <a:ea typeface="Merriweather"/>
                <a:cs typeface="Merriweather"/>
                <a:sym typeface="Merriweather"/>
              </a:rPr>
              <a:t>In summary, the most notable correlations were from Finland, Switzerland and the United Kingdom. The data shows that there was a strong correlation in responses stating that their partner's occupation included being responsible for supervising other employees. The other correlations, although similar in significance, did not represent any substantial information. For example, many of them responded that they worked in the last 7 days, and got paid for work in last 7 days.</a:t>
            </a:r>
            <a:endParaRPr sz="1600">
              <a:solidFill>
                <a:schemeClr val="dk1"/>
              </a:solidFill>
              <a:latin typeface="Merriweather"/>
              <a:ea typeface="Merriweather"/>
              <a:cs typeface="Merriweather"/>
              <a:sym typeface="Merriweather"/>
            </a:endParaRPr>
          </a:p>
        </p:txBody>
      </p:sp>
      <p:sp>
        <p:nvSpPr>
          <p:cNvPr id="256" name="Google Shape;256;p3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7" name="Google Shape;257;p37"/>
          <p:cNvSpPr txBox="1"/>
          <p:nvPr/>
        </p:nvSpPr>
        <p:spPr>
          <a:xfrm>
            <a:off x="7395650" y="4634225"/>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Renee Perez</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25" y="500925"/>
            <a:ext cx="3706500" cy="92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Views on Immigration</a:t>
            </a:r>
            <a:endParaRPr/>
          </a:p>
        </p:txBody>
      </p:sp>
      <p:sp>
        <p:nvSpPr>
          <p:cNvPr id="263" name="Google Shape;263;p38"/>
          <p:cNvSpPr txBox="1"/>
          <p:nvPr>
            <p:ph idx="1" type="body"/>
          </p:nvPr>
        </p:nvSpPr>
        <p:spPr>
          <a:xfrm>
            <a:off x="419300" y="1349275"/>
            <a:ext cx="3706500" cy="356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100">
                <a:solidFill>
                  <a:schemeClr val="lt1"/>
                </a:solidFill>
                <a:latin typeface="Merriweather"/>
                <a:ea typeface="Merriweather"/>
                <a:cs typeface="Merriweather"/>
                <a:sym typeface="Merriweather"/>
              </a:rPr>
              <a:t>The one of final questions examined how social attitudes on immigration affect our four key variables. The question explored respondents' views on immigration and its impact on their respective countries' economies. Whether immigrants are beneficial or not to the overall economy is beyond the scope of this question. Instead, it should be recognized that the emotional investment, whether positive or negative, is central to our key variables.</a:t>
            </a:r>
            <a:endParaRPr sz="1100">
              <a:solidFill>
                <a:schemeClr val="lt1"/>
              </a:solidFill>
              <a:latin typeface="Merriweather"/>
              <a:ea typeface="Merriweather"/>
              <a:cs typeface="Merriweather"/>
              <a:sym typeface="Merriweather"/>
            </a:endParaRPr>
          </a:p>
        </p:txBody>
      </p:sp>
      <p:pic>
        <p:nvPicPr>
          <p:cNvPr id="264" name="Google Shape;264;p38"/>
          <p:cNvPicPr preferRelativeResize="0"/>
          <p:nvPr/>
        </p:nvPicPr>
        <p:blipFill>
          <a:blip r:embed="rId3">
            <a:alphaModFix/>
          </a:blip>
          <a:stretch>
            <a:fillRect/>
          </a:stretch>
        </p:blipFill>
        <p:spPr>
          <a:xfrm>
            <a:off x="4572000" y="864113"/>
            <a:ext cx="4015201" cy="34152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25" y="500925"/>
            <a:ext cx="3706500" cy="161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habits</a:t>
            </a:r>
            <a:endParaRPr/>
          </a:p>
        </p:txBody>
      </p:sp>
      <p:sp>
        <p:nvSpPr>
          <p:cNvPr id="270" name="Google Shape;270;p39"/>
          <p:cNvSpPr txBox="1"/>
          <p:nvPr>
            <p:ph idx="1" type="body"/>
          </p:nvPr>
        </p:nvSpPr>
        <p:spPr>
          <a:xfrm>
            <a:off x="191025" y="1359425"/>
            <a:ext cx="3750300" cy="2632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100">
                <a:solidFill>
                  <a:schemeClr val="lt1"/>
                </a:solidFill>
                <a:latin typeface="Merriweather"/>
                <a:ea typeface="Merriweather"/>
                <a:cs typeface="Merriweather"/>
                <a:sym typeface="Merriweather"/>
              </a:rPr>
              <a:t>The previous question examined the impact of sociability habits on four key variables. It considered the frequency with which individuals meet friends, relatives, or colleagues. Although the distribution of these interactions is unclear, an increase in isolation is often associated with negative outcomes. While sociability alone may not be the primary factor determining whether an individual develops a negative or positive perspective on these four key variables, the presence or absence of sociable interactions could itself be influenced by factors such as financial stability, access to communal spaces, or opportunities for socialization.</a:t>
            </a:r>
            <a:endParaRPr sz="1100">
              <a:solidFill>
                <a:schemeClr val="lt1"/>
              </a:solidFill>
              <a:latin typeface="Merriweather"/>
              <a:ea typeface="Merriweather"/>
              <a:cs typeface="Merriweather"/>
              <a:sym typeface="Merriweather"/>
            </a:endParaRPr>
          </a:p>
        </p:txBody>
      </p:sp>
      <p:pic>
        <p:nvPicPr>
          <p:cNvPr id="271" name="Google Shape;271;p39"/>
          <p:cNvPicPr preferRelativeResize="0"/>
          <p:nvPr/>
        </p:nvPicPr>
        <p:blipFill>
          <a:blip r:embed="rId3">
            <a:alphaModFix/>
          </a:blip>
          <a:stretch>
            <a:fillRect/>
          </a:stretch>
        </p:blipFill>
        <p:spPr>
          <a:xfrm>
            <a:off x="5133599" y="410875"/>
            <a:ext cx="3334477" cy="395655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4207150" y="200425"/>
            <a:ext cx="4740600" cy="60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Satisfaction</a:t>
            </a:r>
            <a:r>
              <a:rPr b="1" lang="en" sz="1600">
                <a:solidFill>
                  <a:schemeClr val="dk1"/>
                </a:solidFill>
              </a:rPr>
              <a:t> with Democracy &amp; Trust in Parliament</a:t>
            </a:r>
            <a:endParaRPr sz="1600">
              <a:solidFill>
                <a:schemeClr val="dk1"/>
              </a:solidFill>
            </a:endParaRPr>
          </a:p>
        </p:txBody>
      </p:sp>
      <p:pic>
        <p:nvPicPr>
          <p:cNvPr id="277" name="Google Shape;277;p40"/>
          <p:cNvPicPr preferRelativeResize="0"/>
          <p:nvPr/>
        </p:nvPicPr>
        <p:blipFill rotWithShape="1">
          <a:blip r:embed="rId3">
            <a:alphaModFix/>
          </a:blip>
          <a:srcRect b="0" l="0" r="1960" t="0"/>
          <a:stretch/>
        </p:blipFill>
        <p:spPr>
          <a:xfrm>
            <a:off x="5583125" y="904750"/>
            <a:ext cx="3406551" cy="2084826"/>
          </a:xfrm>
          <a:prstGeom prst="rect">
            <a:avLst/>
          </a:prstGeom>
          <a:noFill/>
          <a:ln>
            <a:noFill/>
          </a:ln>
        </p:spPr>
      </p:pic>
      <p:pic>
        <p:nvPicPr>
          <p:cNvPr id="278" name="Google Shape;278;p40"/>
          <p:cNvPicPr preferRelativeResize="0"/>
          <p:nvPr/>
        </p:nvPicPr>
        <p:blipFill>
          <a:blip r:embed="rId4">
            <a:alphaModFix/>
          </a:blip>
          <a:stretch>
            <a:fillRect/>
          </a:stretch>
        </p:blipFill>
        <p:spPr>
          <a:xfrm>
            <a:off x="902175" y="3181050"/>
            <a:ext cx="8177674" cy="1602300"/>
          </a:xfrm>
          <a:prstGeom prst="rect">
            <a:avLst/>
          </a:prstGeom>
          <a:noFill/>
          <a:ln>
            <a:noFill/>
          </a:ln>
        </p:spPr>
      </p:pic>
      <p:sp>
        <p:nvSpPr>
          <p:cNvPr id="279" name="Google Shape;279;p40"/>
          <p:cNvSpPr txBox="1"/>
          <p:nvPr/>
        </p:nvSpPr>
        <p:spPr>
          <a:xfrm>
            <a:off x="365225" y="902900"/>
            <a:ext cx="1653600" cy="1963200"/>
          </a:xfrm>
          <a:prstGeom prst="rect">
            <a:avLst/>
          </a:prstGeom>
          <a:noFill/>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The left shows the amalgamated views on satisfaction with </a:t>
            </a:r>
            <a:r>
              <a:rPr lang="en" sz="1300">
                <a:solidFill>
                  <a:schemeClr val="lt1"/>
                </a:solidFill>
                <a:latin typeface="Roboto"/>
                <a:ea typeface="Roboto"/>
                <a:cs typeface="Roboto"/>
                <a:sym typeface="Roboto"/>
              </a:rPr>
              <a:t>democracy</a:t>
            </a:r>
            <a:r>
              <a:rPr lang="en" sz="1300">
                <a:solidFill>
                  <a:schemeClr val="lt1"/>
                </a:solidFill>
                <a:latin typeface="Roboto"/>
                <a:ea typeface="Roboto"/>
                <a:cs typeface="Roboto"/>
                <a:sym typeface="Roboto"/>
              </a:rPr>
              <a:t> and views on parliament. ESS 1- 10 were used.</a:t>
            </a:r>
            <a:endParaRPr sz="1300">
              <a:solidFill>
                <a:schemeClr val="lt1"/>
              </a:solidFill>
              <a:latin typeface="Roboto"/>
              <a:ea typeface="Roboto"/>
              <a:cs typeface="Roboto"/>
              <a:sym typeface="Roboto"/>
            </a:endParaRPr>
          </a:p>
        </p:txBody>
      </p:sp>
      <p:pic>
        <p:nvPicPr>
          <p:cNvPr id="280" name="Google Shape;280;p40"/>
          <p:cNvPicPr preferRelativeResize="0"/>
          <p:nvPr/>
        </p:nvPicPr>
        <p:blipFill>
          <a:blip r:embed="rId5">
            <a:alphaModFix/>
          </a:blip>
          <a:stretch>
            <a:fillRect/>
          </a:stretch>
        </p:blipFill>
        <p:spPr>
          <a:xfrm>
            <a:off x="2293475" y="906488"/>
            <a:ext cx="3259500" cy="19560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4324700" y="113500"/>
            <a:ext cx="4448700" cy="1208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600">
                <a:solidFill>
                  <a:schemeClr val="dk1"/>
                </a:solidFill>
              </a:rPr>
              <a:t>Trust in Politicians &amp; Trust in the Legal system</a:t>
            </a:r>
            <a:endParaRPr sz="1600">
              <a:solidFill>
                <a:schemeClr val="dk1"/>
              </a:solidFill>
            </a:endParaRPr>
          </a:p>
        </p:txBody>
      </p:sp>
      <p:pic>
        <p:nvPicPr>
          <p:cNvPr id="286" name="Google Shape;286;p41"/>
          <p:cNvPicPr preferRelativeResize="0"/>
          <p:nvPr/>
        </p:nvPicPr>
        <p:blipFill rotWithShape="1">
          <a:blip r:embed="rId3">
            <a:alphaModFix/>
          </a:blip>
          <a:srcRect b="0" l="0" r="-1812" t="0"/>
          <a:stretch/>
        </p:blipFill>
        <p:spPr>
          <a:xfrm>
            <a:off x="5601225" y="806751"/>
            <a:ext cx="3474719" cy="2084833"/>
          </a:xfrm>
          <a:prstGeom prst="rect">
            <a:avLst/>
          </a:prstGeom>
          <a:noFill/>
          <a:ln>
            <a:noFill/>
          </a:ln>
        </p:spPr>
      </p:pic>
      <p:pic>
        <p:nvPicPr>
          <p:cNvPr id="287" name="Google Shape;287;p41"/>
          <p:cNvPicPr preferRelativeResize="0"/>
          <p:nvPr/>
        </p:nvPicPr>
        <p:blipFill>
          <a:blip r:embed="rId4">
            <a:alphaModFix/>
          </a:blip>
          <a:stretch>
            <a:fillRect/>
          </a:stretch>
        </p:blipFill>
        <p:spPr>
          <a:xfrm>
            <a:off x="1084350" y="3317300"/>
            <a:ext cx="7618028" cy="1707374"/>
          </a:xfrm>
          <a:prstGeom prst="rect">
            <a:avLst/>
          </a:prstGeom>
          <a:noFill/>
          <a:ln>
            <a:noFill/>
          </a:ln>
        </p:spPr>
      </p:pic>
      <p:sp>
        <p:nvSpPr>
          <p:cNvPr id="288" name="Google Shape;288;p41"/>
          <p:cNvSpPr txBox="1"/>
          <p:nvPr/>
        </p:nvSpPr>
        <p:spPr>
          <a:xfrm>
            <a:off x="360150" y="806750"/>
            <a:ext cx="1653600" cy="2414400"/>
          </a:xfrm>
          <a:prstGeom prst="rect">
            <a:avLst/>
          </a:prstGeom>
          <a:noFill/>
          <a:ln cap="flat" cmpd="sng" w="762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Roboto"/>
                <a:ea typeface="Roboto"/>
                <a:cs typeface="Roboto"/>
                <a:sym typeface="Roboto"/>
              </a:rPr>
              <a:t>The left shows the amalgamated views on Politicians and the legal system. ESS 1- 10 were used.</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The sample included over 40K </a:t>
            </a:r>
            <a:r>
              <a:rPr lang="en" sz="1300">
                <a:solidFill>
                  <a:schemeClr val="lt1"/>
                </a:solidFill>
                <a:latin typeface="Roboto"/>
                <a:ea typeface="Roboto"/>
                <a:cs typeface="Roboto"/>
                <a:sym typeface="Roboto"/>
              </a:rPr>
              <a:t>individual across four countries. </a:t>
            </a:r>
            <a:endParaRPr sz="1300">
              <a:solidFill>
                <a:schemeClr val="lt1"/>
              </a:solidFill>
              <a:latin typeface="Roboto"/>
              <a:ea typeface="Roboto"/>
              <a:cs typeface="Roboto"/>
              <a:sym typeface="Roboto"/>
            </a:endParaRPr>
          </a:p>
        </p:txBody>
      </p:sp>
      <p:pic>
        <p:nvPicPr>
          <p:cNvPr id="289" name="Google Shape;289;p41"/>
          <p:cNvPicPr preferRelativeResize="0"/>
          <p:nvPr/>
        </p:nvPicPr>
        <p:blipFill rotWithShape="1">
          <a:blip r:embed="rId5">
            <a:alphaModFix/>
          </a:blip>
          <a:srcRect b="0" l="0" r="1787" t="0"/>
          <a:stretch/>
        </p:blipFill>
        <p:spPr>
          <a:xfrm>
            <a:off x="2256600" y="806750"/>
            <a:ext cx="3412777" cy="2084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a:ln cap="flat" cmpd="sng" w="9525">
            <a:solidFill>
              <a:srgbClr val="D9C4B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Human Values </a:t>
            </a:r>
            <a:endParaRPr/>
          </a:p>
        </p:txBody>
      </p:sp>
      <p:sp>
        <p:nvSpPr>
          <p:cNvPr id="77" name="Google Shape;77;p15"/>
          <p:cNvSpPr txBox="1"/>
          <p:nvPr>
            <p:ph idx="1" type="body"/>
          </p:nvPr>
        </p:nvSpPr>
        <p:spPr>
          <a:xfrm>
            <a:off x="4528100" y="44625"/>
            <a:ext cx="4377600" cy="2508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350">
                <a:solidFill>
                  <a:schemeClr val="dk1"/>
                </a:solidFill>
                <a:highlight>
                  <a:srgbClr val="FFFFFF"/>
                </a:highlight>
                <a:latin typeface="Merriweather"/>
                <a:ea typeface="Merriweather"/>
                <a:cs typeface="Merriweather"/>
                <a:sym typeface="Merriweather"/>
              </a:rPr>
              <a:t>Values are basic, fundamental beliefs that</a:t>
            </a:r>
            <a:endParaRPr b="1" sz="1350">
              <a:solidFill>
                <a:schemeClr val="dk1"/>
              </a:solidFill>
              <a:highlight>
                <a:srgbClr val="FFFFFF"/>
              </a:highlight>
              <a:latin typeface="Merriweather"/>
              <a:ea typeface="Merriweather"/>
              <a:cs typeface="Merriweather"/>
              <a:sym typeface="Merriweather"/>
            </a:endParaRPr>
          </a:p>
          <a:p>
            <a:pPr indent="0" lvl="0" marL="0" rtl="0" algn="ctr">
              <a:spcBef>
                <a:spcPts val="1200"/>
              </a:spcBef>
              <a:spcAft>
                <a:spcPts val="0"/>
              </a:spcAft>
              <a:buNone/>
            </a:pPr>
            <a:r>
              <a:rPr b="1" lang="en" sz="1350">
                <a:solidFill>
                  <a:schemeClr val="dk1"/>
                </a:solidFill>
                <a:highlight>
                  <a:srgbClr val="FFFFFF"/>
                </a:highlight>
                <a:latin typeface="Merriweather"/>
                <a:ea typeface="Merriweather"/>
                <a:cs typeface="Merriweather"/>
                <a:sym typeface="Merriweather"/>
              </a:rPr>
              <a:t> guide and</a:t>
            </a:r>
            <a:r>
              <a:rPr b="1" lang="en" sz="1350">
                <a:solidFill>
                  <a:schemeClr val="dk1"/>
                </a:solidFill>
                <a:highlight>
                  <a:srgbClr val="FFFFFF"/>
                </a:highlight>
                <a:latin typeface="Merriweather"/>
                <a:ea typeface="Merriweather"/>
                <a:cs typeface="Merriweather"/>
                <a:sym typeface="Merriweather"/>
              </a:rPr>
              <a:t> motivate </a:t>
            </a:r>
            <a:r>
              <a:rPr b="1" lang="en" sz="1350">
                <a:solidFill>
                  <a:schemeClr val="dk1"/>
                </a:solidFill>
                <a:highlight>
                  <a:srgbClr val="FFFFFF"/>
                </a:highlight>
                <a:latin typeface="Merriweather"/>
                <a:ea typeface="Merriweather"/>
                <a:cs typeface="Merriweather"/>
                <a:sym typeface="Merriweather"/>
              </a:rPr>
              <a:t>attitudes or actions </a:t>
            </a:r>
            <a:endParaRPr b="1" sz="1350">
              <a:solidFill>
                <a:schemeClr val="dk1"/>
              </a:solidFill>
              <a:highlight>
                <a:srgbClr val="FFFFFF"/>
              </a:highlight>
              <a:latin typeface="Merriweather"/>
              <a:ea typeface="Merriweather"/>
              <a:cs typeface="Merriweather"/>
              <a:sym typeface="Merriweather"/>
            </a:endParaRPr>
          </a:p>
          <a:p>
            <a:pPr indent="-311150" lvl="0" marL="457200" rtl="0" algn="l">
              <a:spcBef>
                <a:spcPts val="1200"/>
              </a:spcBef>
              <a:spcAft>
                <a:spcPts val="0"/>
              </a:spcAft>
              <a:buClr>
                <a:schemeClr val="dk1"/>
              </a:buClr>
              <a:buSzPts val="1300"/>
              <a:buFont typeface="Merriweather"/>
              <a:buChar char="●"/>
            </a:pPr>
            <a:r>
              <a:rPr lang="en" sz="1350">
                <a:solidFill>
                  <a:schemeClr val="dk1"/>
                </a:solidFill>
                <a:highlight>
                  <a:srgbClr val="FFFFFF"/>
                </a:highlight>
                <a:latin typeface="Merriweather"/>
                <a:ea typeface="Merriweather"/>
                <a:cs typeface="Merriweather"/>
                <a:sym typeface="Merriweather"/>
              </a:rPr>
              <a:t>21 personal values + 4 political beliefs </a:t>
            </a:r>
            <a:endParaRPr sz="1350">
              <a:solidFill>
                <a:schemeClr val="dk1"/>
              </a:solidFill>
              <a:highlight>
                <a:srgbClr val="FFFFFF"/>
              </a:highlight>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50">
                <a:solidFill>
                  <a:schemeClr val="dk1"/>
                </a:solidFill>
                <a:highlight>
                  <a:srgbClr val="FFFFFF"/>
                </a:highlight>
                <a:latin typeface="Merriweather"/>
                <a:ea typeface="Merriweather"/>
                <a:cs typeface="Merriweather"/>
                <a:sym typeface="Merriweather"/>
              </a:rPr>
              <a:t>Surveys pulled from Finnish, Swiss, Hungarian, and British citizens</a:t>
            </a:r>
            <a:endParaRPr sz="1350">
              <a:solidFill>
                <a:schemeClr val="dk1"/>
              </a:solidFill>
              <a:highlight>
                <a:srgbClr val="FFFFFF"/>
              </a:highlight>
              <a:latin typeface="Merriweather"/>
              <a:ea typeface="Merriweather"/>
              <a:cs typeface="Merriweather"/>
              <a:sym typeface="Merriweather"/>
            </a:endParaRPr>
          </a:p>
          <a:p>
            <a:pPr indent="-311150" lvl="0" marL="457200" rtl="0" algn="l">
              <a:spcBef>
                <a:spcPts val="0"/>
              </a:spcBef>
              <a:spcAft>
                <a:spcPts val="0"/>
              </a:spcAft>
              <a:buClr>
                <a:schemeClr val="dk1"/>
              </a:buClr>
              <a:buSzPts val="1300"/>
              <a:buFont typeface="Merriweather"/>
              <a:buChar char="●"/>
            </a:pPr>
            <a:r>
              <a:rPr lang="en" sz="1350">
                <a:solidFill>
                  <a:schemeClr val="dk1"/>
                </a:solidFill>
                <a:highlight>
                  <a:srgbClr val="FFFFFF"/>
                </a:highlight>
                <a:latin typeface="Merriweather"/>
                <a:ea typeface="Merriweather"/>
                <a:cs typeface="Merriweather"/>
                <a:sym typeface="Merriweather"/>
              </a:rPr>
              <a:t>Reveals attitudes of highly regarded values </a:t>
            </a:r>
            <a:endParaRPr sz="1050">
              <a:solidFill>
                <a:schemeClr val="dk1"/>
              </a:solidFill>
              <a:highlight>
                <a:srgbClr val="FFFFFF"/>
              </a:highlight>
              <a:latin typeface="Merriweather"/>
              <a:ea typeface="Merriweather"/>
              <a:cs typeface="Merriweather"/>
              <a:sym typeface="Merriweather"/>
            </a:endParaRPr>
          </a:p>
        </p:txBody>
      </p:sp>
      <p:graphicFrame>
        <p:nvGraphicFramePr>
          <p:cNvPr id="78" name="Google Shape;78;p15"/>
          <p:cNvGraphicFramePr/>
          <p:nvPr/>
        </p:nvGraphicFramePr>
        <p:xfrm>
          <a:off x="4527975" y="2553513"/>
          <a:ext cx="3000000" cy="3000000"/>
        </p:xfrm>
        <a:graphic>
          <a:graphicData uri="http://schemas.openxmlformats.org/drawingml/2006/table">
            <a:tbl>
              <a:tblPr>
                <a:noFill/>
                <a:tableStyleId>{1D3EDB18-4785-4D24-8C5D-C3B691868701}</a:tableStyleId>
              </a:tblPr>
              <a:tblGrid>
                <a:gridCol w="1034725"/>
                <a:gridCol w="1714325"/>
                <a:gridCol w="1628425"/>
              </a:tblGrid>
              <a:tr h="678950">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Country</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Number of Correlations R</a:t>
                      </a:r>
                      <a:r>
                        <a:rPr baseline="30000" lang="en" sz="1100">
                          <a:latin typeface="Merriweather"/>
                          <a:ea typeface="Merriweather"/>
                          <a:cs typeface="Merriweather"/>
                          <a:sym typeface="Merriweather"/>
                        </a:rPr>
                        <a:t>2</a:t>
                      </a:r>
                      <a:r>
                        <a:rPr lang="en" sz="1100">
                          <a:latin typeface="Merriweather"/>
                          <a:ea typeface="Merriweather"/>
                          <a:cs typeface="Merriweather"/>
                          <a:sym typeface="Merriweather"/>
                        </a:rPr>
                        <a:t>&gt; 0.5 </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lnSpc>
                          <a:spcPct val="115000"/>
                        </a:lnSpc>
                        <a:spcBef>
                          <a:spcPts val="0"/>
                        </a:spcBef>
                        <a:spcAft>
                          <a:spcPts val="0"/>
                        </a:spcAft>
                        <a:buNone/>
                      </a:pPr>
                      <a:r>
                        <a:rPr lang="en" sz="1100">
                          <a:latin typeface="Merriweather"/>
                          <a:ea typeface="Merriweather"/>
                          <a:cs typeface="Merriweather"/>
                          <a:sym typeface="Merriweather"/>
                        </a:rPr>
                        <a:t>Number of Correlations R</a:t>
                      </a:r>
                      <a:r>
                        <a:rPr baseline="30000" lang="en" sz="1100">
                          <a:latin typeface="Merriweather"/>
                          <a:ea typeface="Merriweather"/>
                          <a:cs typeface="Merriweather"/>
                          <a:sym typeface="Merriweather"/>
                        </a:rPr>
                        <a:t>2</a:t>
                      </a:r>
                      <a:r>
                        <a:rPr lang="en" sz="1100">
                          <a:latin typeface="Merriweather"/>
                          <a:ea typeface="Merriweather"/>
                          <a:cs typeface="Merriweather"/>
                          <a:sym typeface="Merriweather"/>
                        </a:rPr>
                        <a:t>&gt; 0.7</a:t>
                      </a:r>
                      <a:endParaRPr sz="1100">
                        <a:latin typeface="Merriweather"/>
                        <a:ea typeface="Merriweather"/>
                        <a:cs typeface="Merriweather"/>
                        <a:sym typeface="Merriweather"/>
                      </a:endParaRPr>
                    </a:p>
                  </a:txBody>
                  <a:tcPr marT="63500" marB="63500" marR="63500" marL="63500">
                    <a:solidFill>
                      <a:schemeClr val="lt1"/>
                    </a:solidFill>
                  </a:tcPr>
                </a:tc>
              </a:tr>
              <a:tr h="418800">
                <a:tc>
                  <a:txBody>
                    <a:bodyPr/>
                    <a:lstStyle/>
                    <a:p>
                      <a:pPr indent="0" lvl="0" marL="0" rtl="0" algn="ctr">
                        <a:spcBef>
                          <a:spcPts val="0"/>
                        </a:spcBef>
                        <a:spcAft>
                          <a:spcPts val="0"/>
                        </a:spcAft>
                        <a:buNone/>
                      </a:pPr>
                      <a:r>
                        <a:rPr lang="en" sz="1100">
                          <a:latin typeface="Merriweather"/>
                          <a:ea typeface="Merriweather"/>
                          <a:cs typeface="Merriweather"/>
                          <a:sym typeface="Merriweather"/>
                        </a:rPr>
                        <a:t>Great Britain</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9</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1</a:t>
                      </a:r>
                      <a:endParaRPr sz="1100">
                        <a:latin typeface="Merriweather"/>
                        <a:ea typeface="Merriweather"/>
                        <a:cs typeface="Merriweather"/>
                        <a:sym typeface="Merriweather"/>
                      </a:endParaRPr>
                    </a:p>
                  </a:txBody>
                  <a:tcPr marT="63500" marB="63500" marR="63500" marL="63500">
                    <a:solidFill>
                      <a:schemeClr val="lt1"/>
                    </a:solidFill>
                  </a:tcPr>
                </a:tc>
              </a:tr>
              <a:tr h="418800">
                <a:tc>
                  <a:txBody>
                    <a:bodyPr/>
                    <a:lstStyle/>
                    <a:p>
                      <a:pPr indent="0" lvl="0" marL="0" rtl="0" algn="ctr">
                        <a:spcBef>
                          <a:spcPts val="0"/>
                        </a:spcBef>
                        <a:spcAft>
                          <a:spcPts val="0"/>
                        </a:spcAft>
                        <a:buNone/>
                      </a:pPr>
                      <a:r>
                        <a:rPr lang="en" sz="1100">
                          <a:latin typeface="Merriweather"/>
                          <a:ea typeface="Merriweather"/>
                          <a:cs typeface="Merriweather"/>
                          <a:sym typeface="Merriweather"/>
                        </a:rPr>
                        <a:t>Switzerland</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4</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1</a:t>
                      </a:r>
                      <a:endParaRPr sz="1100">
                        <a:latin typeface="Merriweather"/>
                        <a:ea typeface="Merriweather"/>
                        <a:cs typeface="Merriweather"/>
                        <a:sym typeface="Merriweather"/>
                      </a:endParaRPr>
                    </a:p>
                  </a:txBody>
                  <a:tcPr marT="63500" marB="63500" marR="63500" marL="63500">
                    <a:solidFill>
                      <a:schemeClr val="lt1"/>
                    </a:solidFill>
                  </a:tcPr>
                </a:tc>
              </a:tr>
              <a:tr h="418800">
                <a:tc>
                  <a:txBody>
                    <a:bodyPr/>
                    <a:lstStyle/>
                    <a:p>
                      <a:pPr indent="0" lvl="0" marL="0" rtl="0" algn="ctr">
                        <a:spcBef>
                          <a:spcPts val="0"/>
                        </a:spcBef>
                        <a:spcAft>
                          <a:spcPts val="0"/>
                        </a:spcAft>
                        <a:buNone/>
                      </a:pPr>
                      <a:r>
                        <a:rPr lang="en" sz="1100">
                          <a:latin typeface="Merriweather"/>
                          <a:ea typeface="Merriweather"/>
                          <a:cs typeface="Merriweather"/>
                          <a:sym typeface="Merriweather"/>
                        </a:rPr>
                        <a:t>Hungary</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165</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24</a:t>
                      </a:r>
                      <a:endParaRPr sz="1100">
                        <a:latin typeface="Merriweather"/>
                        <a:ea typeface="Merriweather"/>
                        <a:cs typeface="Merriweather"/>
                        <a:sym typeface="Merriweather"/>
                      </a:endParaRPr>
                    </a:p>
                  </a:txBody>
                  <a:tcPr marT="63500" marB="63500" marR="63500" marL="63500">
                    <a:solidFill>
                      <a:schemeClr val="lt1"/>
                    </a:solidFill>
                  </a:tcPr>
                </a:tc>
              </a:tr>
              <a:tr h="418800">
                <a:tc>
                  <a:txBody>
                    <a:bodyPr/>
                    <a:lstStyle/>
                    <a:p>
                      <a:pPr indent="0" lvl="0" marL="0" rtl="0" algn="ctr">
                        <a:spcBef>
                          <a:spcPts val="0"/>
                        </a:spcBef>
                        <a:spcAft>
                          <a:spcPts val="0"/>
                        </a:spcAft>
                        <a:buNone/>
                      </a:pPr>
                      <a:r>
                        <a:rPr lang="en" sz="1100">
                          <a:latin typeface="Merriweather"/>
                          <a:ea typeface="Merriweather"/>
                          <a:cs typeface="Merriweather"/>
                          <a:sym typeface="Merriweather"/>
                        </a:rPr>
                        <a:t>Finland</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153</a:t>
                      </a:r>
                      <a:endParaRPr sz="1100">
                        <a:latin typeface="Merriweather"/>
                        <a:ea typeface="Merriweather"/>
                        <a:cs typeface="Merriweather"/>
                        <a:sym typeface="Merriweather"/>
                      </a:endParaRPr>
                    </a:p>
                  </a:txBody>
                  <a:tcPr marT="63500" marB="63500" marR="63500" marL="63500">
                    <a:solidFill>
                      <a:schemeClr val="lt1"/>
                    </a:solidFill>
                  </a:tcPr>
                </a:tc>
                <a:tc>
                  <a:txBody>
                    <a:bodyPr/>
                    <a:lstStyle/>
                    <a:p>
                      <a:pPr indent="0" lvl="0" marL="0" rtl="0" algn="ctr">
                        <a:spcBef>
                          <a:spcPts val="0"/>
                        </a:spcBef>
                        <a:spcAft>
                          <a:spcPts val="0"/>
                        </a:spcAft>
                        <a:buNone/>
                      </a:pPr>
                      <a:r>
                        <a:rPr lang="en" sz="1100">
                          <a:latin typeface="Merriweather"/>
                          <a:ea typeface="Merriweather"/>
                          <a:cs typeface="Merriweather"/>
                          <a:sym typeface="Merriweather"/>
                        </a:rPr>
                        <a:t>17</a:t>
                      </a:r>
                      <a:endParaRPr sz="1100">
                        <a:latin typeface="Merriweather"/>
                        <a:ea typeface="Merriweather"/>
                        <a:cs typeface="Merriweather"/>
                        <a:sym typeface="Merriweather"/>
                      </a:endParaRPr>
                    </a:p>
                  </a:txBody>
                  <a:tcPr marT="63500" marB="63500" marR="63500" marL="63500">
                    <a:solidFill>
                      <a:schemeClr val="lt1"/>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Link </a:t>
            </a:r>
            <a:endParaRPr/>
          </a:p>
        </p:txBody>
      </p:sp>
      <p:sp>
        <p:nvSpPr>
          <p:cNvPr id="295" name="Google Shape;295;p4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Merriweather"/>
                <a:ea typeface="Merriweather"/>
                <a:cs typeface="Merriweather"/>
                <a:sym typeface="Merriweather"/>
              </a:rPr>
              <a:t>Link to Project through GitHub: </a:t>
            </a:r>
            <a:endParaRPr sz="1200">
              <a:solidFill>
                <a:schemeClr val="dk1"/>
              </a:solidFill>
              <a:latin typeface="Merriweather"/>
              <a:ea typeface="Merriweather"/>
              <a:cs typeface="Merriweather"/>
              <a:sym typeface="Merriweather"/>
            </a:endParaRPr>
          </a:p>
          <a:p>
            <a:pPr indent="0" lvl="0" marL="0" rtl="0" algn="l">
              <a:spcBef>
                <a:spcPts val="1200"/>
              </a:spcBef>
              <a:spcAft>
                <a:spcPts val="0"/>
              </a:spcAft>
              <a:buNone/>
            </a:pPr>
            <a:r>
              <a:t/>
            </a:r>
            <a:endParaRPr sz="1200">
              <a:solidFill>
                <a:schemeClr val="dk1"/>
              </a:solidFill>
              <a:latin typeface="Merriweather"/>
              <a:ea typeface="Merriweather"/>
              <a:cs typeface="Merriweather"/>
              <a:sym typeface="Merriweather"/>
            </a:endParaRPr>
          </a:p>
          <a:p>
            <a:pPr indent="0" lvl="0" marL="0" rtl="0" algn="l">
              <a:spcBef>
                <a:spcPts val="1200"/>
              </a:spcBef>
              <a:spcAft>
                <a:spcPts val="1200"/>
              </a:spcAft>
              <a:buNone/>
            </a:pPr>
            <a:r>
              <a:rPr i="1" lang="en" sz="1200">
                <a:solidFill>
                  <a:schemeClr val="dk1"/>
                </a:solidFill>
                <a:latin typeface="Merriweather"/>
                <a:ea typeface="Merriweather"/>
                <a:cs typeface="Merriweather"/>
                <a:sym typeface="Merriweather"/>
              </a:rPr>
              <a:t>https://github.com/melmelmorales/team_one</a:t>
            </a:r>
            <a:endParaRPr i="1" sz="1200">
              <a:solidFill>
                <a:schemeClr val="dk1"/>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resonate with </a:t>
            </a:r>
            <a:endParaRPr/>
          </a:p>
          <a:p>
            <a:pPr indent="0" lvl="0" marL="0" rtl="0" algn="ctr">
              <a:spcBef>
                <a:spcPts val="0"/>
              </a:spcBef>
              <a:spcAft>
                <a:spcPts val="0"/>
              </a:spcAft>
              <a:buNone/>
            </a:pPr>
            <a:r>
              <a:rPr lang="en"/>
              <a:t>Swiss Citizens?</a:t>
            </a:r>
            <a:endParaRPr/>
          </a:p>
        </p:txBody>
      </p:sp>
      <p:sp>
        <p:nvSpPr>
          <p:cNvPr id="84" name="Google Shape;84;p16"/>
          <p:cNvSpPr/>
          <p:nvPr/>
        </p:nvSpPr>
        <p:spPr>
          <a:xfrm>
            <a:off x="6125921" y="1528117"/>
            <a:ext cx="322500" cy="2971200"/>
          </a:xfrm>
          <a:prstGeom prst="upDownArrow">
            <a:avLst>
              <a:gd fmla="val 50000" name="adj1"/>
              <a:gd fmla="val 50000" name="adj2"/>
            </a:avLst>
          </a:prstGeom>
          <a:solidFill>
            <a:srgbClr val="14141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85" name="Google Shape;85;p16"/>
          <p:cNvPicPr preferRelativeResize="0"/>
          <p:nvPr/>
        </p:nvPicPr>
        <p:blipFill>
          <a:blip r:embed="rId3">
            <a:alphaModFix/>
          </a:blip>
          <a:stretch>
            <a:fillRect/>
          </a:stretch>
        </p:blipFill>
        <p:spPr>
          <a:xfrm>
            <a:off x="0" y="1283350"/>
            <a:ext cx="6125916" cy="3460750"/>
          </a:xfrm>
          <a:prstGeom prst="rect">
            <a:avLst/>
          </a:prstGeom>
          <a:noFill/>
          <a:ln>
            <a:noFill/>
          </a:ln>
        </p:spPr>
      </p:pic>
      <p:sp>
        <p:nvSpPr>
          <p:cNvPr id="86" name="Google Shape;86;p16"/>
          <p:cNvSpPr txBox="1"/>
          <p:nvPr/>
        </p:nvSpPr>
        <p:spPr>
          <a:xfrm>
            <a:off x="6448425" y="1587250"/>
            <a:ext cx="26955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1 = V</a:t>
            </a:r>
            <a:r>
              <a:rPr lang="en" sz="1300">
                <a:latin typeface="Palatino Linotype"/>
                <a:ea typeface="Palatino Linotype"/>
                <a:cs typeface="Palatino Linotype"/>
                <a:sym typeface="Palatino Linotype"/>
              </a:rPr>
              <a:t>ery much like me</a:t>
            </a:r>
            <a:endParaRPr/>
          </a:p>
        </p:txBody>
      </p:sp>
      <p:sp>
        <p:nvSpPr>
          <p:cNvPr id="87" name="Google Shape;87;p16"/>
          <p:cNvSpPr txBox="1"/>
          <p:nvPr/>
        </p:nvSpPr>
        <p:spPr>
          <a:xfrm>
            <a:off x="6491050" y="4114425"/>
            <a:ext cx="26955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2</a:t>
            </a:r>
            <a:r>
              <a:rPr lang="en" sz="1300">
                <a:latin typeface="Palatino Linotype"/>
                <a:ea typeface="Palatino Linotype"/>
                <a:cs typeface="Palatino Linotype"/>
                <a:sym typeface="Palatino Linotype"/>
              </a:rPr>
              <a:t> =Like 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resonate with </a:t>
            </a:r>
            <a:endParaRPr/>
          </a:p>
          <a:p>
            <a:pPr indent="0" lvl="0" marL="0" rtl="0" algn="ctr">
              <a:spcBef>
                <a:spcPts val="0"/>
              </a:spcBef>
              <a:spcAft>
                <a:spcPts val="0"/>
              </a:spcAft>
              <a:buNone/>
            </a:pPr>
            <a:r>
              <a:rPr lang="en"/>
              <a:t>British</a:t>
            </a:r>
            <a:r>
              <a:rPr lang="en"/>
              <a:t> Citizens?</a:t>
            </a:r>
            <a:endParaRPr/>
          </a:p>
        </p:txBody>
      </p:sp>
      <p:sp>
        <p:nvSpPr>
          <p:cNvPr id="93" name="Google Shape;93;p17"/>
          <p:cNvSpPr/>
          <p:nvPr/>
        </p:nvSpPr>
        <p:spPr>
          <a:xfrm>
            <a:off x="6125921" y="1528117"/>
            <a:ext cx="322500" cy="2971200"/>
          </a:xfrm>
          <a:prstGeom prst="upDownArrow">
            <a:avLst>
              <a:gd fmla="val 50000" name="adj1"/>
              <a:gd fmla="val 50000" name="adj2"/>
            </a:avLst>
          </a:prstGeom>
          <a:solidFill>
            <a:srgbClr val="14141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4" name="Google Shape;94;p17"/>
          <p:cNvSpPr txBox="1"/>
          <p:nvPr/>
        </p:nvSpPr>
        <p:spPr>
          <a:xfrm>
            <a:off x="6448425" y="1587250"/>
            <a:ext cx="26955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2</a:t>
            </a:r>
            <a:r>
              <a:rPr lang="en" sz="1300">
                <a:latin typeface="Palatino Linotype"/>
                <a:ea typeface="Palatino Linotype"/>
                <a:cs typeface="Palatino Linotype"/>
                <a:sym typeface="Palatino Linotype"/>
              </a:rPr>
              <a:t> = Like me</a:t>
            </a:r>
            <a:endParaRPr/>
          </a:p>
        </p:txBody>
      </p:sp>
      <p:sp>
        <p:nvSpPr>
          <p:cNvPr id="95" name="Google Shape;95;p17"/>
          <p:cNvSpPr txBox="1"/>
          <p:nvPr/>
        </p:nvSpPr>
        <p:spPr>
          <a:xfrm>
            <a:off x="6491050" y="4114425"/>
            <a:ext cx="26955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3  = Somewhat like me</a:t>
            </a:r>
            <a:endParaRPr/>
          </a:p>
        </p:txBody>
      </p:sp>
      <p:pic>
        <p:nvPicPr>
          <p:cNvPr id="96" name="Google Shape;96;p17"/>
          <p:cNvPicPr preferRelativeResize="0"/>
          <p:nvPr/>
        </p:nvPicPr>
        <p:blipFill>
          <a:blip r:embed="rId3">
            <a:alphaModFix/>
          </a:blip>
          <a:stretch>
            <a:fillRect/>
          </a:stretch>
        </p:blipFill>
        <p:spPr>
          <a:xfrm>
            <a:off x="152400" y="1435750"/>
            <a:ext cx="5821121" cy="30955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resonate with </a:t>
            </a:r>
            <a:endParaRPr/>
          </a:p>
          <a:p>
            <a:pPr indent="0" lvl="0" marL="0" rtl="0" algn="ctr">
              <a:spcBef>
                <a:spcPts val="0"/>
              </a:spcBef>
              <a:spcAft>
                <a:spcPts val="0"/>
              </a:spcAft>
              <a:buNone/>
            </a:pPr>
            <a:r>
              <a:rPr lang="en"/>
              <a:t>Finnish Citizens?</a:t>
            </a:r>
            <a:endParaRPr/>
          </a:p>
        </p:txBody>
      </p:sp>
      <p:sp>
        <p:nvSpPr>
          <p:cNvPr id="102" name="Google Shape;102;p18"/>
          <p:cNvSpPr/>
          <p:nvPr/>
        </p:nvSpPr>
        <p:spPr>
          <a:xfrm>
            <a:off x="6125921" y="1528117"/>
            <a:ext cx="322500" cy="2971200"/>
          </a:xfrm>
          <a:prstGeom prst="upDownArrow">
            <a:avLst>
              <a:gd fmla="val 50000" name="adj1"/>
              <a:gd fmla="val 50000" name="adj2"/>
            </a:avLst>
          </a:prstGeom>
          <a:solidFill>
            <a:srgbClr val="14141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3" name="Google Shape;103;p18"/>
          <p:cNvSpPr txBox="1"/>
          <p:nvPr/>
        </p:nvSpPr>
        <p:spPr>
          <a:xfrm>
            <a:off x="6448425" y="1587250"/>
            <a:ext cx="26955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2</a:t>
            </a:r>
            <a:r>
              <a:rPr lang="en" sz="1300">
                <a:latin typeface="Palatino Linotype"/>
                <a:ea typeface="Palatino Linotype"/>
                <a:cs typeface="Palatino Linotype"/>
                <a:sym typeface="Palatino Linotype"/>
              </a:rPr>
              <a:t> = Like me</a:t>
            </a:r>
            <a:endParaRPr/>
          </a:p>
        </p:txBody>
      </p:sp>
      <p:sp>
        <p:nvSpPr>
          <p:cNvPr id="104" name="Google Shape;104;p18"/>
          <p:cNvSpPr txBox="1"/>
          <p:nvPr/>
        </p:nvSpPr>
        <p:spPr>
          <a:xfrm>
            <a:off x="6491050" y="4114425"/>
            <a:ext cx="26955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3 </a:t>
            </a:r>
            <a:r>
              <a:rPr lang="en" sz="1300">
                <a:latin typeface="Palatino Linotype"/>
                <a:ea typeface="Palatino Linotype"/>
                <a:cs typeface="Palatino Linotype"/>
                <a:sym typeface="Palatino Linotype"/>
              </a:rPr>
              <a:t> = Somewhat like me</a:t>
            </a:r>
            <a:endParaRPr/>
          </a:p>
        </p:txBody>
      </p:sp>
      <p:pic>
        <p:nvPicPr>
          <p:cNvPr id="105" name="Google Shape;105;p18"/>
          <p:cNvPicPr preferRelativeResize="0"/>
          <p:nvPr/>
        </p:nvPicPr>
        <p:blipFill>
          <a:blip r:embed="rId3">
            <a:alphaModFix/>
          </a:blip>
          <a:stretch>
            <a:fillRect/>
          </a:stretch>
        </p:blipFill>
        <p:spPr>
          <a:xfrm>
            <a:off x="152400" y="1435750"/>
            <a:ext cx="5821121" cy="30955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resonate with </a:t>
            </a:r>
            <a:endParaRPr/>
          </a:p>
          <a:p>
            <a:pPr indent="0" lvl="0" marL="0" rtl="0" algn="ctr">
              <a:spcBef>
                <a:spcPts val="0"/>
              </a:spcBef>
              <a:spcAft>
                <a:spcPts val="0"/>
              </a:spcAft>
              <a:buNone/>
            </a:pPr>
            <a:r>
              <a:rPr lang="en"/>
              <a:t>Hungarian Citizens?</a:t>
            </a:r>
            <a:endParaRPr/>
          </a:p>
        </p:txBody>
      </p:sp>
      <p:sp>
        <p:nvSpPr>
          <p:cNvPr id="111" name="Google Shape;111;p19"/>
          <p:cNvSpPr/>
          <p:nvPr/>
        </p:nvSpPr>
        <p:spPr>
          <a:xfrm>
            <a:off x="6954700" y="1528125"/>
            <a:ext cx="235200" cy="2971200"/>
          </a:xfrm>
          <a:prstGeom prst="upDownArrow">
            <a:avLst>
              <a:gd fmla="val 50000" name="adj1"/>
              <a:gd fmla="val 50000" name="adj2"/>
            </a:avLst>
          </a:prstGeom>
          <a:solidFill>
            <a:srgbClr val="14141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9"/>
          <p:cNvSpPr txBox="1"/>
          <p:nvPr/>
        </p:nvSpPr>
        <p:spPr>
          <a:xfrm>
            <a:off x="7189874" y="1587258"/>
            <a:ext cx="19656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2 = Like me</a:t>
            </a:r>
            <a:endParaRPr/>
          </a:p>
        </p:txBody>
      </p:sp>
      <p:sp>
        <p:nvSpPr>
          <p:cNvPr id="113" name="Google Shape;113;p19"/>
          <p:cNvSpPr txBox="1"/>
          <p:nvPr/>
        </p:nvSpPr>
        <p:spPr>
          <a:xfrm>
            <a:off x="7220957" y="4114426"/>
            <a:ext cx="1965600" cy="3849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300">
                <a:latin typeface="Palatino Linotype"/>
                <a:ea typeface="Palatino Linotype"/>
                <a:cs typeface="Palatino Linotype"/>
                <a:sym typeface="Palatino Linotype"/>
              </a:rPr>
              <a:t>3  = Somewhat like me</a:t>
            </a:r>
            <a:endParaRPr/>
          </a:p>
        </p:txBody>
      </p:sp>
      <p:pic>
        <p:nvPicPr>
          <p:cNvPr id="114" name="Google Shape;114;p19"/>
          <p:cNvPicPr preferRelativeResize="0"/>
          <p:nvPr/>
        </p:nvPicPr>
        <p:blipFill>
          <a:blip r:embed="rId3">
            <a:alphaModFix/>
          </a:blip>
          <a:stretch>
            <a:fillRect/>
          </a:stretch>
        </p:blipFill>
        <p:spPr>
          <a:xfrm>
            <a:off x="0" y="1283350"/>
            <a:ext cx="6845950" cy="3215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are likely to be correlated amongst Swiss Citizens?</a:t>
            </a:r>
            <a:endParaRPr/>
          </a:p>
        </p:txBody>
      </p:sp>
      <p:graphicFrame>
        <p:nvGraphicFramePr>
          <p:cNvPr id="120" name="Google Shape;120;p20"/>
          <p:cNvGraphicFramePr/>
          <p:nvPr/>
        </p:nvGraphicFramePr>
        <p:xfrm>
          <a:off x="0" y="1984438"/>
          <a:ext cx="3000000" cy="3000000"/>
        </p:xfrm>
        <a:graphic>
          <a:graphicData uri="http://schemas.openxmlformats.org/drawingml/2006/table">
            <a:tbl>
              <a:tblPr>
                <a:noFill/>
                <a:tableStyleId>{1D3EDB18-4785-4D24-8C5D-C3B691868701}</a:tableStyleId>
              </a:tblPr>
              <a:tblGrid>
                <a:gridCol w="452300"/>
                <a:gridCol w="3362225"/>
                <a:gridCol w="2534300"/>
                <a:gridCol w="936725"/>
                <a:gridCol w="1858425"/>
              </a:tblGrid>
              <a:tr h="349425">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Rank</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2 </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t>
                      </a:r>
                      <a:r>
                        <a:rPr baseline="30000" lang="en" sz="1100">
                          <a:latin typeface="Palatino Linotype"/>
                          <a:ea typeface="Palatino Linotype"/>
                          <a:cs typeface="Palatino Linotype"/>
                          <a:sym typeface="Palatino Linotype"/>
                        </a:rPr>
                        <a:t>2</a:t>
                      </a:r>
                      <a:r>
                        <a:rPr lang="en" sz="1100">
                          <a:latin typeface="Palatino Linotype"/>
                          <a:ea typeface="Palatino Linotype"/>
                          <a:cs typeface="Palatino Linotype"/>
                          <a:sym typeface="Palatino Linotype"/>
                        </a:rPr>
                        <a:t> Value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Commentary</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Politicians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Political Parties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0.77</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2</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Trust in Politicians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Satisfaction with national government</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0.53</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3</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Politicians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Legal System</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0.52</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236650"/>
            <a:ext cx="8520600" cy="104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Which personal values are likely to be correlated amongst British Citizens?</a:t>
            </a:r>
            <a:endParaRPr/>
          </a:p>
        </p:txBody>
      </p:sp>
      <p:graphicFrame>
        <p:nvGraphicFramePr>
          <p:cNvPr id="126" name="Google Shape;126;p21"/>
          <p:cNvGraphicFramePr/>
          <p:nvPr/>
        </p:nvGraphicFramePr>
        <p:xfrm>
          <a:off x="0" y="1966313"/>
          <a:ext cx="3000000" cy="3000000"/>
        </p:xfrm>
        <a:graphic>
          <a:graphicData uri="http://schemas.openxmlformats.org/drawingml/2006/table">
            <a:tbl>
              <a:tblPr>
                <a:noFill/>
                <a:tableStyleId>{1D3EDB18-4785-4D24-8C5D-C3B691868701}</a:tableStyleId>
              </a:tblPr>
              <a:tblGrid>
                <a:gridCol w="452300"/>
                <a:gridCol w="3596025"/>
                <a:gridCol w="2615625"/>
                <a:gridCol w="621600"/>
                <a:gridCol w="1858425"/>
              </a:tblGrid>
              <a:tr h="349425">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Rank</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Value 2 </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R</a:t>
                      </a:r>
                      <a:r>
                        <a:rPr baseline="30000" lang="en" sz="1100">
                          <a:latin typeface="Palatino Linotype"/>
                          <a:ea typeface="Palatino Linotype"/>
                          <a:cs typeface="Palatino Linotype"/>
                          <a:sym typeface="Palatino Linotype"/>
                        </a:rPr>
                        <a:t>2</a:t>
                      </a:r>
                      <a:r>
                        <a:rPr lang="en" sz="1100">
                          <a:latin typeface="Palatino Linotype"/>
                          <a:ea typeface="Palatino Linotype"/>
                          <a:cs typeface="Palatino Linotype"/>
                          <a:sym typeface="Palatino Linotype"/>
                        </a:rPr>
                        <a:t> Value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Commentary</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1</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Politicians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Trust in Political Parties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0.84</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Strong, 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accent6"/>
                    </a:solidFill>
                  </a:tcPr>
                </a:tc>
              </a:tr>
              <a:tr h="10630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2</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5720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show abilities and be admired</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be successful and that people recognize achievements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0.59</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3</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help people and care for others well-being</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be loyal to friends and devote to people close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0.57</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4</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Trust in Politicians</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Satisfaction with national government</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0.56</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8450">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5</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seek fun and things that give pleasure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100">
                          <a:latin typeface="Palatino Linotype"/>
                          <a:ea typeface="Palatino Linotype"/>
                          <a:cs typeface="Palatino Linotype"/>
                          <a:sym typeface="Palatino Linotype"/>
                        </a:rPr>
                        <a:t>Important to have a good time</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0.55</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1100">
                          <a:latin typeface="Palatino Linotype"/>
                          <a:ea typeface="Palatino Linotype"/>
                          <a:cs typeface="Palatino Linotype"/>
                          <a:sym typeface="Palatino Linotype"/>
                        </a:rPr>
                        <a:t>Positive correlation</a:t>
                      </a:r>
                      <a:endParaRPr sz="1100">
                        <a:latin typeface="Palatino Linotype"/>
                        <a:ea typeface="Palatino Linotype"/>
                        <a:cs typeface="Palatino Linotype"/>
                        <a:sym typeface="Palatino Linotype"/>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