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13"/>
  </p:notesMasterIdLst>
  <p:sldIdLst>
    <p:sldId id="256" r:id="rId2"/>
    <p:sldId id="289" r:id="rId3"/>
    <p:sldId id="257" r:id="rId4"/>
    <p:sldId id="286" r:id="rId5"/>
    <p:sldId id="290" r:id="rId6"/>
    <p:sldId id="287" r:id="rId7"/>
    <p:sldId id="288" r:id="rId8"/>
    <p:sldId id="263" r:id="rId9"/>
    <p:sldId id="260" r:id="rId10"/>
    <p:sldId id="261" r:id="rId11"/>
    <p:sldId id="281" r:id="rId12"/>
  </p:sldIdLst>
  <p:sldSz cx="9144000" cy="5143500" type="screen16x9"/>
  <p:notesSz cx="6858000" cy="9144000"/>
  <p:embeddedFontLst>
    <p:embeddedFont>
      <p:font typeface="Georgia" panose="02040502050405020303" pitchFamily="18" charset="0"/>
      <p:regular r:id="rId14"/>
      <p:bold r:id="rId15"/>
      <p:italic r:id="rId16"/>
      <p:boldItalic r:id="rId17"/>
    </p:embeddedFont>
    <p:embeddedFont>
      <p:font typeface="Muli"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0EE9B9-D7CF-42F2-A413-C175D1EA564D}">
  <a:tblStyle styleId="{BD0EE9B9-D7CF-42F2-A413-C175D1EA56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60"/>
  </p:normalViewPr>
  <p:slideViewPr>
    <p:cSldViewPr snapToGrid="0">
      <p:cViewPr varScale="1">
        <p:scale>
          <a:sx n="86" d="100"/>
          <a:sy n="86" d="100"/>
        </p:scale>
        <p:origin x="1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37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9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51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000" y="747750"/>
            <a:ext cx="3648000" cy="3648000"/>
          </a:xfrm>
          <a:prstGeom prst="ellipse">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150" y="1790100"/>
            <a:ext cx="9144000" cy="15633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1964225" y="2161800"/>
            <a:ext cx="5215500" cy="819900"/>
          </a:xfrm>
          <a:prstGeom prst="rect">
            <a:avLst/>
          </a:prstGeom>
          <a:noFill/>
          <a:ln>
            <a:noFill/>
          </a:ln>
        </p:spPr>
        <p:txBody>
          <a:bodyPr spcFirstLastPara="1" wrap="square" lIns="91425" tIns="91425" rIns="91425" bIns="91425" anchor="ctr" anchorCtr="0"/>
          <a:lstStyle>
            <a:lvl1pPr marL="457200" lvl="0"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1pPr>
            <a:lvl2pPr marL="914400" lvl="1"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2pPr>
            <a:lvl3pPr marL="1371600" lvl="2"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3pPr>
            <a:lvl4pPr marL="1828800" lvl="3"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4pPr>
            <a:lvl5pPr marL="2286000" lvl="4"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5pPr>
            <a:lvl6pPr marL="2743200" lvl="5"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6pPr>
            <a:lvl7pPr marL="3200400" lvl="6"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7pPr>
            <a:lvl8pPr marL="3657600" lvl="7"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8pPr>
            <a:lvl9pPr marL="4114800" lvl="8" indent="-330200" algn="ctr">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lvl1pPr lvl="0" algn="ctr">
              <a:buNone/>
              <a:defRPr>
                <a:solidFill>
                  <a:srgbClr val="00B2FF"/>
                </a:solidFill>
              </a:defRPr>
            </a:lvl1pPr>
            <a:lvl2pPr lvl="1" algn="ctr">
              <a:buNone/>
              <a:defRPr>
                <a:solidFill>
                  <a:srgbClr val="00B2FF"/>
                </a:solidFill>
              </a:defRPr>
            </a:lvl2pPr>
            <a:lvl3pPr lvl="2" algn="ctr">
              <a:buNone/>
              <a:defRPr>
                <a:solidFill>
                  <a:srgbClr val="00B2FF"/>
                </a:solidFill>
              </a:defRPr>
            </a:lvl3pPr>
            <a:lvl4pPr lvl="3" algn="ctr">
              <a:buNone/>
              <a:defRPr>
                <a:solidFill>
                  <a:srgbClr val="00B2FF"/>
                </a:solidFill>
              </a:defRPr>
            </a:lvl4pPr>
            <a:lvl5pPr lvl="4" algn="ctr">
              <a:buNone/>
              <a:defRPr>
                <a:solidFill>
                  <a:srgbClr val="00B2FF"/>
                </a:solidFill>
              </a:defRPr>
            </a:lvl5pPr>
            <a:lvl6pPr lvl="5" algn="ctr">
              <a:buNone/>
              <a:defRPr>
                <a:solidFill>
                  <a:srgbClr val="00B2FF"/>
                </a:solidFill>
              </a:defRPr>
            </a:lvl6pPr>
            <a:lvl7pPr lvl="6" algn="ctr">
              <a:buNone/>
              <a:defRPr>
                <a:solidFill>
                  <a:srgbClr val="00B2FF"/>
                </a:solidFill>
              </a:defRPr>
            </a:lvl7pPr>
            <a:lvl8pPr lvl="7" algn="ctr">
              <a:buNone/>
              <a:defRPr>
                <a:solidFill>
                  <a:srgbClr val="00B2FF"/>
                </a:solidFill>
              </a:defRPr>
            </a:lvl8pPr>
            <a:lvl9pPr lvl="8" algn="ctr">
              <a:buNone/>
              <a:defRPr>
                <a:solidFill>
                  <a:srgbClr val="00B2FF"/>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27" name="Google Shape;27;p5"/>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28" name="Google Shape;28;p5"/>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38" name="Google Shape;38;p7"/>
          <p:cNvSpPr txBox="1">
            <a:spLocks noGrp="1"/>
          </p:cNvSpPr>
          <p:nvPr>
            <p:ph type="body" idx="1"/>
          </p:nvPr>
        </p:nvSpPr>
        <p:spPr>
          <a:xfrm>
            <a:off x="2902950"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39" name="Google Shape;39;p7"/>
          <p:cNvSpPr txBox="1">
            <a:spLocks noGrp="1"/>
          </p:cNvSpPr>
          <p:nvPr>
            <p:ph type="body" idx="2"/>
          </p:nvPr>
        </p:nvSpPr>
        <p:spPr>
          <a:xfrm>
            <a:off x="5840729" y="1509475"/>
            <a:ext cx="2780700" cy="3125100"/>
          </a:xfrm>
          <a:prstGeom prst="rect">
            <a:avLst/>
          </a:prstGeom>
          <a:noFill/>
          <a:ln>
            <a:noFill/>
          </a:ln>
        </p:spPr>
        <p:txBody>
          <a:bodyPr spcFirstLastPara="1" wrap="square" lIns="91425" tIns="91425" rIns="91425" bIns="91425" anchor="t" anchorCtr="0"/>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40" name="Google Shape;40;p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22E3C14-8946-4BA8-A98A-4A908E9E72BA}" type="datetime1">
              <a:rPr lang="fr-FR" smtClean="0"/>
              <a:t>09/06/2019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19317A-3C62-B14F-93E6-A1435C55E0F4}" type="slidenum">
              <a:rPr lang="fr-FR" smtClean="0"/>
              <a:t>‹N°›</a:t>
            </a:fld>
            <a:endParaRPr lang="fr-FR"/>
          </a:p>
        </p:txBody>
      </p:sp>
    </p:spTree>
    <p:extLst>
      <p:ext uri="{BB962C8B-B14F-4D97-AF65-F5344CB8AC3E}">
        <p14:creationId xmlns:p14="http://schemas.microsoft.com/office/powerpoint/2010/main" val="937323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2950" y="1509475"/>
            <a:ext cx="5718600" cy="3125100"/>
          </a:xfrm>
          <a:prstGeom prst="rect">
            <a:avLst/>
          </a:prstGeom>
          <a:noFill/>
          <a:ln>
            <a:noFill/>
          </a:ln>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7" name="Google Shape;7;p1"/>
          <p:cNvSpPr txBox="1">
            <a:spLocks noGrp="1"/>
          </p:cNvSpPr>
          <p:nvPr>
            <p:ph type="title"/>
          </p:nvPr>
        </p:nvSpPr>
        <p:spPr>
          <a:xfrm>
            <a:off x="2902775" y="302375"/>
            <a:ext cx="5718600" cy="5031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a:spcBef>
                <a:spcPts val="0"/>
              </a:spcBef>
              <a:spcAft>
                <a:spcPts val="0"/>
              </a:spcAft>
              <a:buNone/>
              <a:defRPr sz="1800" b="1">
                <a:solidFill>
                  <a:srgbClr val="FFFFFF"/>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529670"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Muli"/>
                <a:ea typeface="Muli"/>
                <a:cs typeface="Muli"/>
                <a:sym typeface="Muli"/>
              </a:defRPr>
            </a:lvl1pPr>
            <a:lvl2pPr lvl="1" algn="r">
              <a:buNone/>
              <a:defRPr sz="1000">
                <a:solidFill>
                  <a:srgbClr val="FFFFFF"/>
                </a:solidFill>
                <a:latin typeface="Muli"/>
                <a:ea typeface="Muli"/>
                <a:cs typeface="Muli"/>
                <a:sym typeface="Muli"/>
              </a:defRPr>
            </a:lvl2pPr>
            <a:lvl3pPr lvl="2" algn="r">
              <a:buNone/>
              <a:defRPr sz="1000">
                <a:solidFill>
                  <a:srgbClr val="FFFFFF"/>
                </a:solidFill>
                <a:latin typeface="Muli"/>
                <a:ea typeface="Muli"/>
                <a:cs typeface="Muli"/>
                <a:sym typeface="Muli"/>
              </a:defRPr>
            </a:lvl3pPr>
            <a:lvl4pPr lvl="3" algn="r">
              <a:buNone/>
              <a:defRPr sz="1000">
                <a:solidFill>
                  <a:srgbClr val="FFFFFF"/>
                </a:solidFill>
                <a:latin typeface="Muli"/>
                <a:ea typeface="Muli"/>
                <a:cs typeface="Muli"/>
                <a:sym typeface="Muli"/>
              </a:defRPr>
            </a:lvl4pPr>
            <a:lvl5pPr lvl="4" algn="r">
              <a:buNone/>
              <a:defRPr sz="1000">
                <a:solidFill>
                  <a:srgbClr val="FFFFFF"/>
                </a:solidFill>
                <a:latin typeface="Muli"/>
                <a:ea typeface="Muli"/>
                <a:cs typeface="Muli"/>
                <a:sym typeface="Muli"/>
              </a:defRPr>
            </a:lvl5pPr>
            <a:lvl6pPr lvl="5" algn="r">
              <a:buNone/>
              <a:defRPr sz="1000">
                <a:solidFill>
                  <a:srgbClr val="FFFFFF"/>
                </a:solidFill>
                <a:latin typeface="Muli"/>
                <a:ea typeface="Muli"/>
                <a:cs typeface="Muli"/>
                <a:sym typeface="Muli"/>
              </a:defRPr>
            </a:lvl6pPr>
            <a:lvl7pPr lvl="6" algn="r">
              <a:buNone/>
              <a:defRPr sz="1000">
                <a:solidFill>
                  <a:srgbClr val="FFFFFF"/>
                </a:solidFill>
                <a:latin typeface="Muli"/>
                <a:ea typeface="Muli"/>
                <a:cs typeface="Muli"/>
                <a:sym typeface="Muli"/>
              </a:defRPr>
            </a:lvl7pPr>
            <a:lvl8pPr lvl="7" algn="r">
              <a:buNone/>
              <a:defRPr sz="1000">
                <a:solidFill>
                  <a:srgbClr val="FFFFFF"/>
                </a:solidFill>
                <a:latin typeface="Muli"/>
                <a:ea typeface="Muli"/>
                <a:cs typeface="Muli"/>
                <a:sym typeface="Muli"/>
              </a:defRPr>
            </a:lvl8pPr>
            <a:lvl9pPr lvl="8" algn="r">
              <a:buNone/>
              <a:defRPr sz="1000">
                <a:solidFill>
                  <a:srgbClr val="FFFFFF"/>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7" r:id="rId5"/>
    <p:sldLayoutId id="214748367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hyperlink" Target="https://openclassrooms.com/fr/courses/26832-apprenez-a-programmer-en-java/26830-liez-vos-tables-avec-des-objets-java-le-pattern-dao"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github.com/melmelouzz/ECE-AMAZON" TargetMode="External"/><Relationship Id="rId5" Type="http://schemas.openxmlformats.org/officeDocument/2006/relationships/hyperlink" Target="https://www.w3schools.com/java/" TargetMode="External"/><Relationship Id="rId4" Type="http://schemas.openxmlformats.org/officeDocument/2006/relationships/hyperlink" Target="https://pedago-ece.campusonline.me/pluginfile.php/233754/mod_resource/content/1/JFreeChart.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www.slidescarnival.com/copyright-and-legal-inform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GESTION D’UNE ECOLE</a:t>
            </a:r>
            <a:endParaRPr sz="4000" dirty="0"/>
          </a:p>
        </p:txBody>
      </p:sp>
      <p:sp>
        <p:nvSpPr>
          <p:cNvPr id="2" name="ZoneTexte 1">
            <a:extLst>
              <a:ext uri="{FF2B5EF4-FFF2-40B4-BE49-F238E27FC236}">
                <a16:creationId xmlns:a16="http://schemas.microsoft.com/office/drawing/2014/main" id="{D764192B-D15B-4543-BDD4-F63E72A672FF}"/>
              </a:ext>
            </a:extLst>
          </p:cNvPr>
          <p:cNvSpPr txBox="1"/>
          <p:nvPr/>
        </p:nvSpPr>
        <p:spPr>
          <a:xfrm>
            <a:off x="7299694" y="4060626"/>
            <a:ext cx="2137202" cy="1077218"/>
          </a:xfrm>
          <a:prstGeom prst="rect">
            <a:avLst/>
          </a:prstGeom>
          <a:noFill/>
        </p:spPr>
        <p:txBody>
          <a:bodyPr wrap="square" rtlCol="0">
            <a:spAutoFit/>
          </a:bodyPr>
          <a:lstStyle/>
          <a:p>
            <a:r>
              <a:rPr lang="fr-FR" sz="1600" dirty="0"/>
              <a:t>CLAVIER Mélanie</a:t>
            </a:r>
          </a:p>
          <a:p>
            <a:r>
              <a:rPr lang="fr-FR" sz="1600" dirty="0"/>
              <a:t>PICARD Clément </a:t>
            </a:r>
          </a:p>
          <a:p>
            <a:r>
              <a:rPr lang="fr-FR" sz="1600" dirty="0"/>
              <a:t>LEFEBRE Louis</a:t>
            </a:r>
          </a:p>
          <a:p>
            <a:r>
              <a:rPr lang="fr-FR" sz="1600" dirty="0"/>
              <a:t>ALARDET Eloi </a:t>
            </a:r>
          </a:p>
        </p:txBody>
      </p:sp>
      <p:sp>
        <p:nvSpPr>
          <p:cNvPr id="4" name="ZoneTexte 3">
            <a:extLst>
              <a:ext uri="{FF2B5EF4-FFF2-40B4-BE49-F238E27FC236}">
                <a16:creationId xmlns:a16="http://schemas.microsoft.com/office/drawing/2014/main" id="{9E3C33EB-7272-48B4-893C-E6492C7F39E3}"/>
              </a:ext>
            </a:extLst>
          </p:cNvPr>
          <p:cNvSpPr txBox="1"/>
          <p:nvPr/>
        </p:nvSpPr>
        <p:spPr>
          <a:xfrm>
            <a:off x="7896807" y="3752849"/>
            <a:ext cx="942975" cy="307777"/>
          </a:xfrm>
          <a:prstGeom prst="rect">
            <a:avLst/>
          </a:prstGeom>
          <a:noFill/>
        </p:spPr>
        <p:txBody>
          <a:bodyPr wrap="square" rtlCol="0">
            <a:spAutoFit/>
          </a:bodyPr>
          <a:lstStyle/>
          <a:p>
            <a:r>
              <a:rPr lang="fr-FR" dirty="0"/>
              <a:t>TD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2902950" y="1509475"/>
            <a:ext cx="5718600" cy="1705213"/>
          </a:xfrm>
          <a:prstGeom prst="rect">
            <a:avLst/>
          </a:prstGeom>
        </p:spPr>
        <p:txBody>
          <a:bodyPr spcFirstLastPara="1" wrap="square" lIns="91425" tIns="91425" rIns="91425" bIns="91425" anchor="t" anchorCtr="0">
            <a:noAutofit/>
          </a:bodyPr>
          <a:lstStyle/>
          <a:p>
            <a:pPr lvl="0"/>
            <a:r>
              <a:rPr lang="fr-FR" sz="1400" dirty="0">
                <a:hlinkClick r:id="rId4"/>
              </a:rPr>
              <a:t>https://pedago-ece.campusonline.me/pluginfile.php/233754/mod_resource/content/1/JFreeChart.pdf</a:t>
            </a:r>
            <a:endParaRPr lang="fr-FR" sz="1400" dirty="0"/>
          </a:p>
          <a:p>
            <a:pPr lvl="0"/>
            <a:endParaRPr lang="fr-FR" sz="1400" dirty="0"/>
          </a:p>
          <a:p>
            <a:pPr lvl="0"/>
            <a:r>
              <a:rPr lang="fr-FR" sz="1400" dirty="0">
                <a:hlinkClick r:id="rId5"/>
              </a:rPr>
              <a:t>https://www.w3schools.com/java/</a:t>
            </a:r>
            <a:endParaRPr lang="fr-FR" sz="1400" dirty="0"/>
          </a:p>
          <a:p>
            <a:pPr lvl="0"/>
            <a:endParaRPr lang="fr-FR" sz="1400" dirty="0"/>
          </a:p>
          <a:p>
            <a:pPr lvl="0"/>
            <a:r>
              <a:rPr lang="fr-FR" sz="1400" dirty="0">
                <a:hlinkClick r:id="rId6"/>
              </a:rPr>
              <a:t>https://github.com/melmelouzz/ECE-AMAZON</a:t>
            </a:r>
            <a:endParaRPr lang="fr-FR" sz="1400" dirty="0"/>
          </a:p>
          <a:p>
            <a:pPr lvl="0"/>
            <a:endParaRPr lang="fr-FR" sz="1400" dirty="0"/>
          </a:p>
          <a:p>
            <a:pPr lvl="0"/>
            <a:r>
              <a:rPr lang="fr-FR" sz="1400" dirty="0">
                <a:hlinkClick r:id="rId7"/>
              </a:rPr>
              <a:t>https://openclassrooms.com/fr/courses/26832-apprenez-a-programmer-en-java/26830-liez-vos-tables-avec-des-objets-java-le-pattern-dao</a:t>
            </a:r>
            <a:endParaRPr lang="fr-FR" sz="1400" dirty="0"/>
          </a:p>
          <a:p>
            <a:pPr lvl="0"/>
            <a:endParaRPr sz="1400" dirty="0"/>
          </a:p>
        </p:txBody>
      </p:sp>
      <p:sp>
        <p:nvSpPr>
          <p:cNvPr id="157" name="Google Shape;157;p28"/>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Bibliographie</a:t>
            </a:r>
            <a:endParaRPr dirty="0"/>
          </a:p>
        </p:txBody>
      </p:sp>
      <p:sp>
        <p:nvSpPr>
          <p:cNvPr id="158" name="Google Shape;158;p28"/>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3"/>
        <p:cNvGrpSpPr/>
        <p:nvPr/>
      </p:nvGrpSpPr>
      <p:grpSpPr>
        <a:xfrm>
          <a:off x="0" y="0"/>
          <a:ext cx="0" cy="0"/>
          <a:chOff x="0" y="0"/>
          <a:chExt cx="0" cy="0"/>
        </a:xfrm>
      </p:grpSpPr>
      <p:sp>
        <p:nvSpPr>
          <p:cNvPr id="464" name="Google Shape;464;p48"/>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600" dirty="0">
                <a:solidFill>
                  <a:srgbClr val="00B2FF"/>
                </a:solidFill>
              </a:rPr>
              <a:t>Merci</a:t>
            </a:r>
            <a:r>
              <a:rPr lang="en" sz="9600" dirty="0">
                <a:solidFill>
                  <a:srgbClr val="00B2FF"/>
                </a:solidFill>
              </a:rPr>
              <a:t>!</a:t>
            </a:r>
            <a:endParaRPr sz="9600" dirty="0">
              <a:solidFill>
                <a:srgbClr val="00B2FF"/>
              </a:solidFill>
            </a:endParaRPr>
          </a:p>
        </p:txBody>
      </p:sp>
      <p:sp>
        <p:nvSpPr>
          <p:cNvPr id="466" name="Google Shape;466;p48"/>
          <p:cNvSpPr txBox="1">
            <a:spLocks noGrp="1"/>
          </p:cNvSpPr>
          <p:nvPr>
            <p:ph type="subTitle" idx="1"/>
          </p:nvPr>
        </p:nvSpPr>
        <p:spPr>
          <a:xfrm>
            <a:off x="419624" y="2698751"/>
            <a:ext cx="4334100" cy="2444700"/>
          </a:xfrm>
          <a:prstGeom prst="rect">
            <a:avLst/>
          </a:prstGeom>
          <a:solidFill>
            <a:srgbClr val="00B2FF">
              <a:alpha val="7333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FFFFFF"/>
                </a:solidFill>
                <a:latin typeface="Muli"/>
                <a:ea typeface="Muli"/>
                <a:cs typeface="Muli"/>
                <a:sym typeface="Muli"/>
              </a:rPr>
              <a:t>   </a:t>
            </a:r>
            <a:endParaRPr dirty="0">
              <a:solidFill>
                <a:srgbClr val="FFFFFF"/>
              </a:solidFill>
              <a:latin typeface="Muli"/>
              <a:ea typeface="Muli"/>
              <a:cs typeface="Muli"/>
              <a:sym typeface="Muli"/>
            </a:endParaRPr>
          </a:p>
        </p:txBody>
      </p:sp>
      <p:sp>
        <p:nvSpPr>
          <p:cNvPr id="467" name="Google Shape;467;p48"/>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A5A5218-CCC4-42C8-9388-231BCCC2E1F4}"/>
              </a:ext>
            </a:extLst>
          </p:cNvPr>
          <p:cNvPicPr>
            <a:picLocks noChangeAspect="1"/>
          </p:cNvPicPr>
          <p:nvPr/>
        </p:nvPicPr>
        <p:blipFill>
          <a:blip r:embed="rId2"/>
          <a:stretch>
            <a:fillRect/>
          </a:stretch>
        </p:blipFill>
        <p:spPr>
          <a:xfrm>
            <a:off x="8658225" y="-2010"/>
            <a:ext cx="485776" cy="5143500"/>
          </a:xfrm>
          <a:prstGeom prst="rect">
            <a:avLst/>
          </a:prstGeom>
        </p:spPr>
      </p:pic>
      <p:sp>
        <p:nvSpPr>
          <p:cNvPr id="4" name="Rectangle 3"/>
          <p:cNvSpPr/>
          <p:nvPr/>
        </p:nvSpPr>
        <p:spPr>
          <a:xfrm>
            <a:off x="4614863" y="2010"/>
            <a:ext cx="4043362" cy="5141491"/>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dirty="0"/>
          </a:p>
        </p:txBody>
      </p:sp>
      <p:sp>
        <p:nvSpPr>
          <p:cNvPr id="5" name="Triangle rectangle 4"/>
          <p:cNvSpPr/>
          <p:nvPr/>
        </p:nvSpPr>
        <p:spPr>
          <a:xfrm flipH="1">
            <a:off x="2034797" y="2010"/>
            <a:ext cx="2580067" cy="5141491"/>
          </a:xfrm>
          <a:prstGeom prst="rtTriangle">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pic>
        <p:nvPicPr>
          <p:cNvPr id="1026" name="Picture 2" descr="ésultat de recherche d'images pour &quot;ece paris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262" y="160735"/>
            <a:ext cx="846535" cy="870526"/>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4279054" y="896035"/>
            <a:ext cx="3985386" cy="923330"/>
          </a:xfrm>
          <a:prstGeom prst="rect">
            <a:avLst/>
          </a:prstGeom>
          <a:noFill/>
        </p:spPr>
        <p:txBody>
          <a:bodyPr wrap="none" rtlCol="0">
            <a:spAutoFit/>
          </a:bodyPr>
          <a:lstStyle/>
          <a:p>
            <a:r>
              <a:rPr lang="fr-FR" sz="5400" b="1" spc="450" dirty="0">
                <a:solidFill>
                  <a:srgbClr val="00A4DE"/>
                </a:solidFill>
                <a:latin typeface="Quantify" charset="0"/>
                <a:ea typeface="Quantify" charset="0"/>
                <a:cs typeface="Quantify" charset="0"/>
              </a:rPr>
              <a:t>S</a:t>
            </a:r>
            <a:r>
              <a:rPr lang="fr-FR" sz="5400" b="1" spc="450" dirty="0">
                <a:solidFill>
                  <a:schemeClr val="tx1">
                    <a:lumMod val="75000"/>
                    <a:lumOff val="25000"/>
                  </a:schemeClr>
                </a:solidFill>
                <a:latin typeface="Quantify" charset="0"/>
                <a:ea typeface="Quantify" charset="0"/>
                <a:cs typeface="Quantify" charset="0"/>
              </a:rPr>
              <a:t>OMMAIRE</a:t>
            </a:r>
          </a:p>
        </p:txBody>
      </p:sp>
      <p:sp>
        <p:nvSpPr>
          <p:cNvPr id="7" name="ZoneTexte 6"/>
          <p:cNvSpPr txBox="1"/>
          <p:nvPr/>
        </p:nvSpPr>
        <p:spPr>
          <a:xfrm>
            <a:off x="1430241" y="1921604"/>
            <a:ext cx="7031092" cy="2805063"/>
          </a:xfrm>
          <a:prstGeom prst="rect">
            <a:avLst/>
          </a:prstGeom>
          <a:noFill/>
        </p:spPr>
        <p:txBody>
          <a:bodyPr wrap="none" rtlCol="0">
            <a:spAutoFit/>
          </a:bodyPr>
          <a:lstStyle/>
          <a:p>
            <a:pPr>
              <a:lnSpc>
                <a:spcPct val="150000"/>
              </a:lnSpc>
            </a:pPr>
            <a:r>
              <a:rPr lang="fr-FR" sz="2400" dirty="0">
                <a:solidFill>
                  <a:schemeClr val="tx1">
                    <a:lumMod val="50000"/>
                    <a:lumOff val="50000"/>
                  </a:schemeClr>
                </a:solidFill>
                <a:latin typeface="Quantify" charset="0"/>
                <a:ea typeface="Quantify" charset="0"/>
                <a:cs typeface="Quantify" charset="0"/>
              </a:rPr>
              <a:t>       			1 – DIAGRAMME DE CLASSE</a:t>
            </a:r>
          </a:p>
          <a:p>
            <a:pPr>
              <a:lnSpc>
                <a:spcPct val="150000"/>
              </a:lnSpc>
            </a:pPr>
            <a:r>
              <a:rPr lang="fr-FR" sz="2400" dirty="0">
                <a:solidFill>
                  <a:schemeClr val="tx1">
                    <a:lumMod val="50000"/>
                    <a:lumOff val="50000"/>
                  </a:schemeClr>
                </a:solidFill>
                <a:latin typeface="Quantify" charset="0"/>
                <a:ea typeface="Quantify" charset="0"/>
                <a:cs typeface="Quantify" charset="0"/>
              </a:rPr>
              <a:t>                                  2 </a:t>
            </a:r>
            <a:r>
              <a:rPr lang="mr-IN" sz="2400" dirty="0">
                <a:solidFill>
                  <a:schemeClr val="tx1">
                    <a:lumMod val="50000"/>
                    <a:lumOff val="50000"/>
                  </a:schemeClr>
                </a:solidFill>
                <a:latin typeface="Quantify" charset="0"/>
                <a:ea typeface="Quantify" charset="0"/>
                <a:cs typeface="Quantify" charset="0"/>
              </a:rPr>
              <a:t>–</a:t>
            </a:r>
            <a:r>
              <a:rPr lang="fr-FR" sz="2400" dirty="0">
                <a:solidFill>
                  <a:schemeClr val="tx1">
                    <a:lumMod val="50000"/>
                    <a:lumOff val="50000"/>
                  </a:schemeClr>
                </a:solidFill>
                <a:latin typeface="Quantify" charset="0"/>
                <a:ea typeface="Quantify" charset="0"/>
                <a:cs typeface="Quantify" charset="0"/>
              </a:rPr>
              <a:t> MODELE-VUE-CONTROLEUR</a:t>
            </a:r>
          </a:p>
          <a:p>
            <a:pPr>
              <a:lnSpc>
                <a:spcPct val="150000"/>
              </a:lnSpc>
            </a:pPr>
            <a:r>
              <a:rPr lang="fr-FR" sz="2400" dirty="0">
                <a:solidFill>
                  <a:schemeClr val="tx1">
                    <a:lumMod val="50000"/>
                    <a:lumOff val="50000"/>
                  </a:schemeClr>
                </a:solidFill>
                <a:latin typeface="Quantify" charset="0"/>
                <a:ea typeface="Quantify" charset="0"/>
                <a:cs typeface="Quantify" charset="0"/>
              </a:rPr>
              <a:t>		  3 </a:t>
            </a:r>
            <a:r>
              <a:rPr lang="mr-IN" sz="2400" dirty="0">
                <a:solidFill>
                  <a:schemeClr val="tx1">
                    <a:lumMod val="50000"/>
                    <a:lumOff val="50000"/>
                  </a:schemeClr>
                </a:solidFill>
                <a:latin typeface="Quantify" charset="0"/>
                <a:ea typeface="Quantify" charset="0"/>
                <a:cs typeface="Quantify" charset="0"/>
              </a:rPr>
              <a:t>–</a:t>
            </a:r>
            <a:r>
              <a:rPr lang="fr-FR" sz="2400" dirty="0">
                <a:solidFill>
                  <a:schemeClr val="tx1">
                    <a:lumMod val="50000"/>
                    <a:lumOff val="50000"/>
                  </a:schemeClr>
                </a:solidFill>
                <a:latin typeface="Quantify" charset="0"/>
                <a:ea typeface="Quantify" charset="0"/>
                <a:cs typeface="Quantify" charset="0"/>
              </a:rPr>
              <a:t>MAQUETTE INTERFACE GRAPHIQUE</a:t>
            </a:r>
          </a:p>
          <a:p>
            <a:pPr>
              <a:lnSpc>
                <a:spcPct val="150000"/>
              </a:lnSpc>
            </a:pPr>
            <a:r>
              <a:rPr lang="fr-FR" sz="2400" dirty="0">
                <a:solidFill>
                  <a:schemeClr val="tx1">
                    <a:lumMod val="50000"/>
                    <a:lumOff val="50000"/>
                  </a:schemeClr>
                </a:solidFill>
                <a:latin typeface="Quantify" charset="0"/>
                <a:ea typeface="Quantify" charset="0"/>
                <a:cs typeface="Quantify" charset="0"/>
              </a:rPr>
              <a:t>	         4 </a:t>
            </a:r>
            <a:r>
              <a:rPr lang="mr-IN" sz="2400" dirty="0">
                <a:solidFill>
                  <a:schemeClr val="tx1">
                    <a:lumMod val="50000"/>
                    <a:lumOff val="50000"/>
                  </a:schemeClr>
                </a:solidFill>
                <a:latin typeface="Quantify" charset="0"/>
                <a:ea typeface="Quantify" charset="0"/>
                <a:cs typeface="Quantify" charset="0"/>
              </a:rPr>
              <a:t>–</a:t>
            </a:r>
            <a:r>
              <a:rPr lang="fr-FR" sz="2400" dirty="0">
                <a:solidFill>
                  <a:schemeClr val="tx1">
                    <a:lumMod val="50000"/>
                    <a:lumOff val="50000"/>
                  </a:schemeClr>
                </a:solidFill>
                <a:latin typeface="Quantify" charset="0"/>
                <a:ea typeface="Quantify" charset="0"/>
                <a:cs typeface="Quantify" charset="0"/>
              </a:rPr>
              <a:t> GITHUB</a:t>
            </a:r>
          </a:p>
          <a:p>
            <a:pPr>
              <a:lnSpc>
                <a:spcPct val="150000"/>
              </a:lnSpc>
            </a:pPr>
            <a:r>
              <a:rPr lang="fr-FR" sz="2400" dirty="0">
                <a:solidFill>
                  <a:schemeClr val="tx1">
                    <a:lumMod val="50000"/>
                    <a:lumOff val="50000"/>
                  </a:schemeClr>
                </a:solidFill>
                <a:latin typeface="Quantify" charset="0"/>
                <a:ea typeface="Quantify" charset="0"/>
                <a:cs typeface="Quantify" charset="0"/>
              </a:rPr>
              <a:t>                 5- BILAN INDIVIDUEL ET COLLECTIF</a:t>
            </a:r>
          </a:p>
        </p:txBody>
      </p:sp>
      <p:sp>
        <p:nvSpPr>
          <p:cNvPr id="8" name="Espace réservé du numéro de diapositive 7">
            <a:extLst>
              <a:ext uri="{FF2B5EF4-FFF2-40B4-BE49-F238E27FC236}">
                <a16:creationId xmlns:a16="http://schemas.microsoft.com/office/drawing/2014/main" id="{3E7B9334-7598-4E2E-9D8A-28F55A95A949}"/>
              </a:ext>
            </a:extLst>
          </p:cNvPr>
          <p:cNvSpPr>
            <a:spLocks noGrp="1"/>
          </p:cNvSpPr>
          <p:nvPr>
            <p:ph type="sldNum" sz="quarter" idx="12"/>
          </p:nvPr>
        </p:nvSpPr>
        <p:spPr/>
        <p:txBody>
          <a:bodyPr/>
          <a:lstStyle/>
          <a:p>
            <a:fld id="{9319317A-3C62-B14F-93E6-A1435C55E0F4}" type="slidenum">
              <a:rPr lang="fr-FR" smtClean="0"/>
              <a:t>2</a:t>
            </a:fld>
            <a:endParaRPr lang="fr-FR"/>
          </a:p>
        </p:txBody>
      </p:sp>
    </p:spTree>
    <p:extLst>
      <p:ext uri="{BB962C8B-B14F-4D97-AF65-F5344CB8AC3E}">
        <p14:creationId xmlns:p14="http://schemas.microsoft.com/office/powerpoint/2010/main" val="40616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INSTRUCTIONS FOR USE</a:t>
            </a:r>
            <a:endParaRPr sz="2400"/>
          </a:p>
        </p:txBody>
      </p:sp>
      <p:sp>
        <p:nvSpPr>
          <p:cNvPr id="128" name="Google Shape;128;p24"/>
          <p:cNvSpPr txBox="1"/>
          <p:nvPr/>
        </p:nvSpPr>
        <p:spPr>
          <a:xfrm>
            <a:off x="2902775" y="1113875"/>
            <a:ext cx="26544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Muli"/>
                <a:ea typeface="Muli"/>
                <a:cs typeface="Muli"/>
                <a:sym typeface="Muli"/>
              </a:rPr>
              <a:t>EDIT IN GOOGLE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Click on the button under the presentation preview that says "Use as Google Slides Theme".</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will get a copy of this document on your Google Drive and will be able to edit, add or delete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have to be signed in to your Google account.</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200">
              <a:solidFill>
                <a:srgbClr val="FFFFFF"/>
              </a:solidFill>
              <a:latin typeface="Muli"/>
              <a:ea typeface="Muli"/>
              <a:cs typeface="Muli"/>
              <a:sym typeface="Muli"/>
            </a:endParaRPr>
          </a:p>
          <a:p>
            <a:pPr marL="0" lvl="0" indent="0" algn="l" rtl="0">
              <a:spcBef>
                <a:spcPts val="600"/>
              </a:spcBef>
              <a:spcAft>
                <a:spcPts val="0"/>
              </a:spcAft>
              <a:buNone/>
            </a:pPr>
            <a:endParaRPr sz="1200">
              <a:solidFill>
                <a:srgbClr val="FFFFFF"/>
              </a:solidFill>
              <a:latin typeface="Muli"/>
              <a:ea typeface="Muli"/>
              <a:cs typeface="Muli"/>
              <a:sym typeface="Muli"/>
            </a:endParaRPr>
          </a:p>
        </p:txBody>
      </p:sp>
      <p:sp>
        <p:nvSpPr>
          <p:cNvPr id="129" name="Google Shape;129;p24"/>
          <p:cNvSpPr txBox="1"/>
          <p:nvPr/>
        </p:nvSpPr>
        <p:spPr>
          <a:xfrm>
            <a:off x="5916355" y="1113875"/>
            <a:ext cx="27702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Muli"/>
                <a:ea typeface="Muli"/>
                <a:cs typeface="Muli"/>
                <a:sym typeface="Muli"/>
              </a:rPr>
              <a:t>EDIT IN POWERPOINT®</a:t>
            </a:r>
            <a:endParaRPr sz="1200">
              <a:solidFill>
                <a:srgbClr val="FFFFFF"/>
              </a:solidFill>
              <a:latin typeface="Muli"/>
              <a:ea typeface="Muli"/>
              <a:cs typeface="Muli"/>
              <a:sym typeface="Muli"/>
            </a:endParaRPr>
          </a:p>
          <a:p>
            <a:pPr marL="0" lvl="0" indent="0" algn="l" rtl="0">
              <a:spcBef>
                <a:spcPts val="600"/>
              </a:spcBef>
              <a:spcAft>
                <a:spcPts val="0"/>
              </a:spcAft>
              <a:buNone/>
            </a:pPr>
            <a:r>
              <a:rPr lang="en" sz="1200">
                <a:solidFill>
                  <a:srgbClr val="FFFFFF"/>
                </a:solidFill>
                <a:latin typeface="Muli"/>
                <a:ea typeface="Muli"/>
                <a:cs typeface="Muli"/>
                <a:sym typeface="Muli"/>
              </a:rPr>
              <a:t>Click on the button under the presentation preview that says "Download as PowerPoint template". You will get a .pptx file that you can edit in PowerPoint. </a:t>
            </a:r>
            <a:endParaRPr sz="1200">
              <a:solidFill>
                <a:srgbClr val="FFFFFF"/>
              </a:solidFill>
              <a:latin typeface="Muli"/>
              <a:ea typeface="Muli"/>
              <a:cs typeface="Muli"/>
              <a:sym typeface="Muli"/>
            </a:endParaRPr>
          </a:p>
          <a:p>
            <a:pPr marL="0" lvl="0" indent="0" algn="l" rtl="0">
              <a:spcBef>
                <a:spcPts val="600"/>
              </a:spcBef>
              <a:spcAft>
                <a:spcPts val="0"/>
              </a:spcAft>
              <a:buNone/>
            </a:pPr>
            <a:r>
              <a:rPr lang="en" sz="1200">
                <a:solidFill>
                  <a:srgbClr val="FFFFFF"/>
                </a:solidFill>
                <a:latin typeface="Muli"/>
                <a:ea typeface="Muli"/>
                <a:cs typeface="Muli"/>
                <a:sym typeface="Muli"/>
              </a:rPr>
              <a:t>Remember to download and install the fonts used in this presentation (you’ll find the links to the font files needed in the </a:t>
            </a:r>
            <a:r>
              <a:rPr lang="en" sz="1200" u="sng">
                <a:solidFill>
                  <a:srgbClr val="FFFFFF"/>
                </a:solidFill>
                <a:latin typeface="Muli"/>
                <a:ea typeface="Muli"/>
                <a:cs typeface="Muli"/>
                <a:sym typeface="Muli"/>
                <a:hlinkClick r:id="" action="ppaction://noaction"/>
              </a:rPr>
              <a:t>Presentation design slide</a:t>
            </a:r>
            <a:r>
              <a:rPr lang="en" sz="1200">
                <a:solidFill>
                  <a:srgbClr val="FFFFFF"/>
                </a:solidFill>
                <a:latin typeface="Muli"/>
                <a:ea typeface="Muli"/>
                <a:cs typeface="Muli"/>
                <a:sym typeface="Muli"/>
              </a:rPr>
              <a:t>)</a:t>
            </a:r>
            <a:endParaRPr sz="1200">
              <a:solidFill>
                <a:srgbClr val="FFFFFF"/>
              </a:solidFill>
              <a:latin typeface="Muli"/>
              <a:ea typeface="Muli"/>
              <a:cs typeface="Muli"/>
              <a:sym typeface="Muli"/>
            </a:endParaRPr>
          </a:p>
        </p:txBody>
      </p:sp>
      <p:sp>
        <p:nvSpPr>
          <p:cNvPr id="130" name="Google Shape;130;p24"/>
          <p:cNvSpPr txBox="1"/>
          <p:nvPr/>
        </p:nvSpPr>
        <p:spPr>
          <a:xfrm>
            <a:off x="2902775" y="3753525"/>
            <a:ext cx="578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a:solidFill>
                  <a:srgbClr val="FFFFFF"/>
                </a:solidFill>
                <a:latin typeface="Muli"/>
                <a:ea typeface="Muli"/>
                <a:cs typeface="Muli"/>
                <a:sym typeface="Muli"/>
              </a:rPr>
              <a:t>More info on how to use this template at </a:t>
            </a:r>
            <a:r>
              <a:rPr lang="en" sz="1100" b="1" u="sng">
                <a:solidFill>
                  <a:srgbClr val="FFFFFF"/>
                </a:solidFill>
                <a:latin typeface="Muli"/>
                <a:ea typeface="Muli"/>
                <a:cs typeface="Muli"/>
                <a:sym typeface="Muli"/>
                <a:hlinkClick r:id="rId4"/>
              </a:rPr>
              <a:t>www.slidescarnival.com/help-use-presentation-template</a:t>
            </a:r>
            <a:endParaRPr sz="1100" b="1">
              <a:solidFill>
                <a:srgbClr val="FFFFFF"/>
              </a:solidFill>
              <a:latin typeface="Muli"/>
              <a:ea typeface="Muli"/>
              <a:cs typeface="Muli"/>
              <a:sym typeface="Muli"/>
            </a:endParaRPr>
          </a:p>
          <a:p>
            <a:pPr marL="0" lvl="0" indent="0" algn="l" rtl="0">
              <a:spcBef>
                <a:spcPts val="1000"/>
              </a:spcBef>
              <a:spcAft>
                <a:spcPts val="0"/>
              </a:spcAft>
              <a:buNone/>
            </a:pPr>
            <a:r>
              <a:rPr lang="en" sz="1100">
                <a:solidFill>
                  <a:srgbClr val="FFFFFF"/>
                </a:solidFill>
                <a:latin typeface="Muli"/>
                <a:ea typeface="Muli"/>
                <a:cs typeface="Muli"/>
                <a:sym typeface="Muli"/>
              </a:rPr>
              <a:t>This template is free to use under </a:t>
            </a:r>
            <a:r>
              <a:rPr lang="en" sz="1100" u="sng">
                <a:solidFill>
                  <a:srgbClr val="FFFFFF"/>
                </a:solidFill>
                <a:latin typeface="Muli"/>
                <a:ea typeface="Muli"/>
                <a:cs typeface="Muli"/>
                <a:sym typeface="Muli"/>
                <a:hlinkClick r:id="rId5"/>
              </a:rPr>
              <a:t>Creative Commons Attribution license</a:t>
            </a:r>
            <a:r>
              <a:rPr lang="en" sz="1100">
                <a:solidFill>
                  <a:srgbClr val="FFFFFF"/>
                </a:solidFill>
                <a:latin typeface="Muli"/>
                <a:ea typeface="Muli"/>
                <a:cs typeface="Muli"/>
                <a:sym typeface="Muli"/>
              </a:rPr>
              <a:t>. You can keep the Credits slide or mention SlidesCarnival and other resources used in a slide footer.</a:t>
            </a:r>
            <a:endParaRPr sz="1100">
              <a:solidFill>
                <a:srgbClr val="FFFFFF"/>
              </a:solidFill>
              <a:latin typeface="Muli"/>
              <a:ea typeface="Muli"/>
              <a:cs typeface="Muli"/>
              <a:sym typeface="Muli"/>
            </a:endParaRPr>
          </a:p>
          <a:p>
            <a:pPr marL="0" lvl="0" indent="0" algn="l" rtl="0">
              <a:spcBef>
                <a:spcPts val="1000"/>
              </a:spcBef>
              <a:spcAft>
                <a:spcPts val="0"/>
              </a:spcAft>
              <a:buNone/>
            </a:pPr>
            <a:endParaRPr sz="1100">
              <a:solidFill>
                <a:srgbClr val="FFFFFF"/>
              </a:solidFill>
              <a:latin typeface="Muli"/>
              <a:ea typeface="Muli"/>
              <a:cs typeface="Muli"/>
              <a:sym typeface="Muli"/>
            </a:endParaRPr>
          </a:p>
          <a:p>
            <a:pPr marL="0" lvl="0" indent="0" algn="l" rtl="0">
              <a:spcBef>
                <a:spcPts val="1000"/>
              </a:spcBef>
              <a:spcAft>
                <a:spcPts val="1000"/>
              </a:spcAft>
              <a:buNone/>
            </a:pPr>
            <a:endParaRPr sz="1100">
              <a:solidFill>
                <a:srgbClr val="FFFFFF"/>
              </a:solidFill>
              <a:latin typeface="Muli"/>
              <a:ea typeface="Muli"/>
              <a:cs typeface="Muli"/>
              <a:sym typeface="Muli"/>
            </a:endParaRPr>
          </a:p>
        </p:txBody>
      </p:sp>
      <p:sp>
        <p:nvSpPr>
          <p:cNvPr id="131" name="Google Shape;131;p2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Rectangle 3">
            <a:extLst>
              <a:ext uri="{FF2B5EF4-FFF2-40B4-BE49-F238E27FC236}">
                <a16:creationId xmlns:a16="http://schemas.microsoft.com/office/drawing/2014/main" id="{F2E4A334-6541-479B-9B13-12637D568E7B}"/>
              </a:ext>
            </a:extLst>
          </p:cNvPr>
          <p:cNvSpPr/>
          <p:nvPr/>
        </p:nvSpPr>
        <p:spPr>
          <a:xfrm>
            <a:off x="6893719" y="805475"/>
            <a:ext cx="200025" cy="308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Image 4" descr="Une image contenant capture d’écran&#10;&#10;Description générée automatiquement">
            <a:extLst>
              <a:ext uri="{FF2B5EF4-FFF2-40B4-BE49-F238E27FC236}">
                <a16:creationId xmlns:a16="http://schemas.microsoft.com/office/drawing/2014/main" id="{B7A52356-6DD3-48D6-AA1E-F7CA086990E4}"/>
              </a:ext>
            </a:extLst>
          </p:cNvPr>
          <p:cNvPicPr>
            <a:picLocks noChangeAspect="1"/>
          </p:cNvPicPr>
          <p:nvPr/>
        </p:nvPicPr>
        <p:blipFill>
          <a:blip r:embed="rId6"/>
          <a:stretch>
            <a:fillRect/>
          </a:stretch>
        </p:blipFill>
        <p:spPr>
          <a:xfrm>
            <a:off x="1235431" y="245327"/>
            <a:ext cx="7451124" cy="5143500"/>
          </a:xfrm>
          <a:prstGeom prst="rect">
            <a:avLst/>
          </a:prstGeom>
        </p:spPr>
      </p:pic>
      <p:sp>
        <p:nvSpPr>
          <p:cNvPr id="6" name="ZoneTexte 5">
            <a:extLst>
              <a:ext uri="{FF2B5EF4-FFF2-40B4-BE49-F238E27FC236}">
                <a16:creationId xmlns:a16="http://schemas.microsoft.com/office/drawing/2014/main" id="{B15C93EE-F70A-43E1-AA23-8B748BC1C481}"/>
              </a:ext>
            </a:extLst>
          </p:cNvPr>
          <p:cNvSpPr txBox="1"/>
          <p:nvPr/>
        </p:nvSpPr>
        <p:spPr>
          <a:xfrm>
            <a:off x="0" y="805475"/>
            <a:ext cx="1397620" cy="646331"/>
          </a:xfrm>
          <a:prstGeom prst="rect">
            <a:avLst/>
          </a:prstGeom>
          <a:noFill/>
        </p:spPr>
        <p:txBody>
          <a:bodyPr wrap="square" rtlCol="0">
            <a:spAutoFit/>
          </a:bodyPr>
          <a:lstStyle/>
          <a:p>
            <a:r>
              <a:rPr lang="fr-FR" sz="1800" u="sng" dirty="0">
                <a:solidFill>
                  <a:schemeClr val="bg1"/>
                </a:solidFill>
              </a:rPr>
              <a:t>Diagramme de classe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359770" y="8224"/>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Storyboard</a:t>
            </a:r>
            <a:endParaRPr sz="2400" dirty="0"/>
          </a:p>
        </p:txBody>
      </p:sp>
      <p:sp>
        <p:nvSpPr>
          <p:cNvPr id="128" name="Google Shape;128;p24"/>
          <p:cNvSpPr txBox="1"/>
          <p:nvPr/>
        </p:nvSpPr>
        <p:spPr>
          <a:xfrm>
            <a:off x="2902775" y="1113875"/>
            <a:ext cx="26544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Muli"/>
                <a:ea typeface="Muli"/>
                <a:cs typeface="Muli"/>
                <a:sym typeface="Muli"/>
              </a:rPr>
              <a:t>EDIT IN GOOGLE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Click on the button under the presentation preview that says "Use as Google Slides Theme".</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will get a copy of this document on your Google Drive and will be able to edit, add or delete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have to be signed in to your Google account.</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200">
              <a:solidFill>
                <a:srgbClr val="FFFFFF"/>
              </a:solidFill>
              <a:latin typeface="Muli"/>
              <a:ea typeface="Muli"/>
              <a:cs typeface="Muli"/>
              <a:sym typeface="Muli"/>
            </a:endParaRPr>
          </a:p>
          <a:p>
            <a:pPr marL="0" lvl="0" indent="0" algn="l" rtl="0">
              <a:spcBef>
                <a:spcPts val="600"/>
              </a:spcBef>
              <a:spcAft>
                <a:spcPts val="0"/>
              </a:spcAft>
              <a:buNone/>
            </a:pPr>
            <a:endParaRPr sz="1200">
              <a:solidFill>
                <a:srgbClr val="FFFFFF"/>
              </a:solidFill>
              <a:latin typeface="Muli"/>
              <a:ea typeface="Muli"/>
              <a:cs typeface="Muli"/>
              <a:sym typeface="Muli"/>
            </a:endParaRPr>
          </a:p>
        </p:txBody>
      </p:sp>
      <p:sp>
        <p:nvSpPr>
          <p:cNvPr id="129" name="Google Shape;129;p24"/>
          <p:cNvSpPr txBox="1"/>
          <p:nvPr/>
        </p:nvSpPr>
        <p:spPr>
          <a:xfrm>
            <a:off x="5916355" y="1113875"/>
            <a:ext cx="27702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Muli"/>
                <a:ea typeface="Muli"/>
                <a:cs typeface="Muli"/>
                <a:sym typeface="Muli"/>
              </a:rPr>
              <a:t>EDIT IN POWERPOINT®</a:t>
            </a:r>
            <a:endParaRPr sz="1200">
              <a:solidFill>
                <a:srgbClr val="FFFFFF"/>
              </a:solidFill>
              <a:latin typeface="Muli"/>
              <a:ea typeface="Muli"/>
              <a:cs typeface="Muli"/>
              <a:sym typeface="Muli"/>
            </a:endParaRPr>
          </a:p>
          <a:p>
            <a:pPr marL="0" lvl="0" indent="0" algn="l" rtl="0">
              <a:spcBef>
                <a:spcPts val="600"/>
              </a:spcBef>
              <a:spcAft>
                <a:spcPts val="0"/>
              </a:spcAft>
              <a:buNone/>
            </a:pPr>
            <a:r>
              <a:rPr lang="en" sz="1200">
                <a:solidFill>
                  <a:srgbClr val="FFFFFF"/>
                </a:solidFill>
                <a:latin typeface="Muli"/>
                <a:ea typeface="Muli"/>
                <a:cs typeface="Muli"/>
                <a:sym typeface="Muli"/>
              </a:rPr>
              <a:t>Click on the button under the presentation preview that says "Download as PowerPoint template". You will get a .pptx file that you can edit in PowerPoint. </a:t>
            </a:r>
            <a:endParaRPr sz="1200">
              <a:solidFill>
                <a:srgbClr val="FFFFFF"/>
              </a:solidFill>
              <a:latin typeface="Muli"/>
              <a:ea typeface="Muli"/>
              <a:cs typeface="Muli"/>
              <a:sym typeface="Muli"/>
            </a:endParaRPr>
          </a:p>
          <a:p>
            <a:pPr marL="0" lvl="0" indent="0" algn="l" rtl="0">
              <a:spcBef>
                <a:spcPts val="600"/>
              </a:spcBef>
              <a:spcAft>
                <a:spcPts val="0"/>
              </a:spcAft>
              <a:buNone/>
            </a:pPr>
            <a:r>
              <a:rPr lang="en" sz="1200">
                <a:solidFill>
                  <a:srgbClr val="FFFFFF"/>
                </a:solidFill>
                <a:latin typeface="Muli"/>
                <a:ea typeface="Muli"/>
                <a:cs typeface="Muli"/>
                <a:sym typeface="Muli"/>
              </a:rPr>
              <a:t>Remember to download and install the fonts used in this presentation (you’ll find the links to the font files needed in the </a:t>
            </a:r>
            <a:r>
              <a:rPr lang="en" sz="1200" u="sng">
                <a:solidFill>
                  <a:srgbClr val="FFFFFF"/>
                </a:solidFill>
                <a:latin typeface="Muli"/>
                <a:ea typeface="Muli"/>
                <a:cs typeface="Muli"/>
                <a:sym typeface="Muli"/>
                <a:hlinkClick r:id="" action="ppaction://noaction"/>
              </a:rPr>
              <a:t>Presentation design slide</a:t>
            </a:r>
            <a:r>
              <a:rPr lang="en" sz="1200">
                <a:solidFill>
                  <a:srgbClr val="FFFFFF"/>
                </a:solidFill>
                <a:latin typeface="Muli"/>
                <a:ea typeface="Muli"/>
                <a:cs typeface="Muli"/>
                <a:sym typeface="Muli"/>
              </a:rPr>
              <a:t>)</a:t>
            </a:r>
            <a:endParaRPr sz="1200">
              <a:solidFill>
                <a:srgbClr val="FFFFFF"/>
              </a:solidFill>
              <a:latin typeface="Muli"/>
              <a:ea typeface="Muli"/>
              <a:cs typeface="Muli"/>
              <a:sym typeface="Muli"/>
            </a:endParaRPr>
          </a:p>
        </p:txBody>
      </p:sp>
      <p:sp>
        <p:nvSpPr>
          <p:cNvPr id="130" name="Google Shape;130;p24"/>
          <p:cNvSpPr txBox="1"/>
          <p:nvPr/>
        </p:nvSpPr>
        <p:spPr>
          <a:xfrm>
            <a:off x="2902775" y="3753525"/>
            <a:ext cx="578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a:solidFill>
                  <a:srgbClr val="FFFFFF"/>
                </a:solidFill>
                <a:latin typeface="Muli"/>
                <a:ea typeface="Muli"/>
                <a:cs typeface="Muli"/>
                <a:sym typeface="Muli"/>
              </a:rPr>
              <a:t>More info on how to use this template at </a:t>
            </a:r>
            <a:r>
              <a:rPr lang="en" sz="1100" b="1" u="sng">
                <a:solidFill>
                  <a:srgbClr val="FFFFFF"/>
                </a:solidFill>
                <a:latin typeface="Muli"/>
                <a:ea typeface="Muli"/>
                <a:cs typeface="Muli"/>
                <a:sym typeface="Muli"/>
                <a:hlinkClick r:id="rId3"/>
              </a:rPr>
              <a:t>www.slidescarnival.com/help-use-presentation-template</a:t>
            </a:r>
            <a:endParaRPr sz="1100" b="1">
              <a:solidFill>
                <a:srgbClr val="FFFFFF"/>
              </a:solidFill>
              <a:latin typeface="Muli"/>
              <a:ea typeface="Muli"/>
              <a:cs typeface="Muli"/>
              <a:sym typeface="Muli"/>
            </a:endParaRPr>
          </a:p>
          <a:p>
            <a:pPr marL="0" lvl="0" indent="0" algn="l" rtl="0">
              <a:spcBef>
                <a:spcPts val="1000"/>
              </a:spcBef>
              <a:spcAft>
                <a:spcPts val="0"/>
              </a:spcAft>
              <a:buNone/>
            </a:pPr>
            <a:r>
              <a:rPr lang="en" sz="1100">
                <a:solidFill>
                  <a:srgbClr val="FFFFFF"/>
                </a:solidFill>
                <a:latin typeface="Muli"/>
                <a:ea typeface="Muli"/>
                <a:cs typeface="Muli"/>
                <a:sym typeface="Muli"/>
              </a:rPr>
              <a:t>This template is free to use under </a:t>
            </a:r>
            <a:r>
              <a:rPr lang="en" sz="1100" u="sng">
                <a:solidFill>
                  <a:srgbClr val="FFFFFF"/>
                </a:solidFill>
                <a:latin typeface="Muli"/>
                <a:ea typeface="Muli"/>
                <a:cs typeface="Muli"/>
                <a:sym typeface="Muli"/>
                <a:hlinkClick r:id="rId4"/>
              </a:rPr>
              <a:t>Creative Commons Attribution license</a:t>
            </a:r>
            <a:r>
              <a:rPr lang="en" sz="1100">
                <a:solidFill>
                  <a:srgbClr val="FFFFFF"/>
                </a:solidFill>
                <a:latin typeface="Muli"/>
                <a:ea typeface="Muli"/>
                <a:cs typeface="Muli"/>
                <a:sym typeface="Muli"/>
              </a:rPr>
              <a:t>. You can keep the Credits slide or mention SlidesCarnival and other resources used in a slide footer.</a:t>
            </a:r>
            <a:endParaRPr sz="1100">
              <a:solidFill>
                <a:srgbClr val="FFFFFF"/>
              </a:solidFill>
              <a:latin typeface="Muli"/>
              <a:ea typeface="Muli"/>
              <a:cs typeface="Muli"/>
              <a:sym typeface="Muli"/>
            </a:endParaRPr>
          </a:p>
          <a:p>
            <a:pPr marL="0" lvl="0" indent="0" algn="l" rtl="0">
              <a:spcBef>
                <a:spcPts val="1000"/>
              </a:spcBef>
              <a:spcAft>
                <a:spcPts val="0"/>
              </a:spcAft>
              <a:buNone/>
            </a:pPr>
            <a:endParaRPr sz="1100">
              <a:solidFill>
                <a:srgbClr val="FFFFFF"/>
              </a:solidFill>
              <a:latin typeface="Muli"/>
              <a:ea typeface="Muli"/>
              <a:cs typeface="Muli"/>
              <a:sym typeface="Muli"/>
            </a:endParaRPr>
          </a:p>
          <a:p>
            <a:pPr marL="0" lvl="0" indent="0" algn="l" rtl="0">
              <a:spcBef>
                <a:spcPts val="1000"/>
              </a:spcBef>
              <a:spcAft>
                <a:spcPts val="1000"/>
              </a:spcAft>
              <a:buNone/>
            </a:pPr>
            <a:endParaRPr sz="1100">
              <a:solidFill>
                <a:srgbClr val="FFFFFF"/>
              </a:solidFill>
              <a:latin typeface="Muli"/>
              <a:ea typeface="Muli"/>
              <a:cs typeface="Muli"/>
              <a:sym typeface="Muli"/>
            </a:endParaRPr>
          </a:p>
        </p:txBody>
      </p:sp>
      <p:sp>
        <p:nvSpPr>
          <p:cNvPr id="131" name="Google Shape;131;p2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8" name="Image 7" descr="Une image contenant capture d’écran&#10;&#10;Description générée automatiquement">
            <a:extLst>
              <a:ext uri="{FF2B5EF4-FFF2-40B4-BE49-F238E27FC236}">
                <a16:creationId xmlns:a16="http://schemas.microsoft.com/office/drawing/2014/main" id="{6A3B4939-984C-4237-B055-FA7511BDFC4D}"/>
              </a:ext>
            </a:extLst>
          </p:cNvPr>
          <p:cNvPicPr>
            <a:picLocks noChangeAspect="1"/>
          </p:cNvPicPr>
          <p:nvPr/>
        </p:nvPicPr>
        <p:blipFill>
          <a:blip r:embed="rId5"/>
          <a:stretch>
            <a:fillRect/>
          </a:stretch>
        </p:blipFill>
        <p:spPr>
          <a:xfrm>
            <a:off x="555570" y="553925"/>
            <a:ext cx="8130985" cy="4582320"/>
          </a:xfrm>
          <a:prstGeom prst="rect">
            <a:avLst/>
          </a:prstGeom>
        </p:spPr>
      </p:pic>
    </p:spTree>
    <p:extLst>
      <p:ext uri="{BB962C8B-B14F-4D97-AF65-F5344CB8AC3E}">
        <p14:creationId xmlns:p14="http://schemas.microsoft.com/office/powerpoint/2010/main" val="191922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359770" y="8224"/>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Wireframe</a:t>
            </a:r>
            <a:endParaRPr sz="2400" dirty="0"/>
          </a:p>
        </p:txBody>
      </p:sp>
      <p:sp>
        <p:nvSpPr>
          <p:cNvPr id="128" name="Google Shape;128;p24"/>
          <p:cNvSpPr txBox="1"/>
          <p:nvPr/>
        </p:nvSpPr>
        <p:spPr>
          <a:xfrm>
            <a:off x="2902775" y="1113875"/>
            <a:ext cx="26544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solidFill>
                  <a:srgbClr val="FFFFFF"/>
                </a:solidFill>
                <a:latin typeface="Muli"/>
                <a:ea typeface="Muli"/>
                <a:cs typeface="Muli"/>
                <a:sym typeface="Muli"/>
              </a:rPr>
              <a:t>EDIT IN GOOGLE SLIDES</a:t>
            </a:r>
            <a:endParaRPr sz="1200" dirty="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Muli"/>
                <a:ea typeface="Muli"/>
                <a:cs typeface="Muli"/>
                <a:sym typeface="Muli"/>
              </a:rPr>
              <a:t>Click on the button under the presentation preview that says "Use as Google Slides Theme".</a:t>
            </a:r>
            <a:endParaRPr sz="1200" dirty="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Muli"/>
                <a:ea typeface="Muli"/>
                <a:cs typeface="Muli"/>
                <a:sym typeface="Muli"/>
              </a:rPr>
              <a:t>You will get a copy of this document on your Google Drive and will be able to edit, add or delete slides.</a:t>
            </a:r>
            <a:endParaRPr sz="1200" dirty="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Muli"/>
                <a:ea typeface="Muli"/>
                <a:cs typeface="Muli"/>
                <a:sym typeface="Muli"/>
              </a:rPr>
              <a:t>You have to be signed in to your Google account.</a:t>
            </a:r>
            <a:endParaRPr sz="1200" dirty="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Muli"/>
              <a:ea typeface="Muli"/>
              <a:cs typeface="Muli"/>
              <a:sym typeface="Muli"/>
            </a:endParaRPr>
          </a:p>
          <a:p>
            <a:pPr marL="0" lvl="0" indent="0" algn="l" rtl="0">
              <a:spcBef>
                <a:spcPts val="600"/>
              </a:spcBef>
              <a:spcAft>
                <a:spcPts val="0"/>
              </a:spcAft>
              <a:buNone/>
            </a:pPr>
            <a:endParaRPr sz="1200" dirty="0">
              <a:solidFill>
                <a:srgbClr val="FFFFFF"/>
              </a:solidFill>
              <a:latin typeface="Muli"/>
              <a:ea typeface="Muli"/>
              <a:cs typeface="Muli"/>
              <a:sym typeface="Muli"/>
            </a:endParaRPr>
          </a:p>
        </p:txBody>
      </p:sp>
      <p:sp>
        <p:nvSpPr>
          <p:cNvPr id="131" name="Google Shape;131;p2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Image 1">
            <a:extLst>
              <a:ext uri="{FF2B5EF4-FFF2-40B4-BE49-F238E27FC236}">
                <a16:creationId xmlns:a16="http://schemas.microsoft.com/office/drawing/2014/main" id="{7D0CCAAC-CC8C-48C7-897C-A1B403521D2A}"/>
              </a:ext>
            </a:extLst>
          </p:cNvPr>
          <p:cNvPicPr>
            <a:picLocks noChangeAspect="1"/>
          </p:cNvPicPr>
          <p:nvPr/>
        </p:nvPicPr>
        <p:blipFill>
          <a:blip r:embed="rId3"/>
          <a:stretch>
            <a:fillRect/>
          </a:stretch>
        </p:blipFill>
        <p:spPr>
          <a:xfrm>
            <a:off x="907625" y="485943"/>
            <a:ext cx="6650463" cy="4649333"/>
          </a:xfrm>
          <a:prstGeom prst="rect">
            <a:avLst/>
          </a:prstGeom>
        </p:spPr>
      </p:pic>
    </p:spTree>
    <p:extLst>
      <p:ext uri="{BB962C8B-B14F-4D97-AF65-F5344CB8AC3E}">
        <p14:creationId xmlns:p14="http://schemas.microsoft.com/office/powerpoint/2010/main" val="237298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2966194" y="0"/>
            <a:ext cx="3211612"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err="1"/>
              <a:t>Versionning</a:t>
            </a:r>
            <a:r>
              <a:rPr lang="fr-FR" sz="2400" dirty="0"/>
              <a:t> GitHub</a:t>
            </a:r>
            <a:endParaRPr sz="2400" dirty="0"/>
          </a:p>
        </p:txBody>
      </p:sp>
      <p:sp>
        <p:nvSpPr>
          <p:cNvPr id="128" name="Google Shape;128;p24"/>
          <p:cNvSpPr txBox="1"/>
          <p:nvPr/>
        </p:nvSpPr>
        <p:spPr>
          <a:xfrm>
            <a:off x="2902775" y="1113875"/>
            <a:ext cx="2654400" cy="2747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Muli"/>
                <a:ea typeface="Muli"/>
                <a:cs typeface="Muli"/>
                <a:sym typeface="Muli"/>
              </a:rPr>
              <a:t>EDIT IN GOOGLE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Click on the button under the presentation preview that says "Use as Google Slides Theme".</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will get a copy of this document on your Google Drive and will be able to edit, add or delete slides.</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You have to be signed in to your Google account.</a:t>
            </a:r>
            <a:endParaRPr sz="1200">
              <a:solidFill>
                <a:srgbClr val="FFFFFF"/>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200">
              <a:solidFill>
                <a:srgbClr val="FFFFFF"/>
              </a:solidFill>
              <a:latin typeface="Muli"/>
              <a:ea typeface="Muli"/>
              <a:cs typeface="Muli"/>
              <a:sym typeface="Muli"/>
            </a:endParaRPr>
          </a:p>
          <a:p>
            <a:pPr marL="0" lvl="0" indent="0" algn="l" rtl="0">
              <a:spcBef>
                <a:spcPts val="600"/>
              </a:spcBef>
              <a:spcAft>
                <a:spcPts val="0"/>
              </a:spcAft>
              <a:buNone/>
            </a:pPr>
            <a:endParaRPr sz="1200">
              <a:solidFill>
                <a:srgbClr val="FFFFFF"/>
              </a:solidFill>
              <a:latin typeface="Muli"/>
              <a:ea typeface="Muli"/>
              <a:cs typeface="Muli"/>
              <a:sym typeface="Muli"/>
            </a:endParaRPr>
          </a:p>
        </p:txBody>
      </p:sp>
      <p:sp>
        <p:nvSpPr>
          <p:cNvPr id="131" name="Google Shape;131;p2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84932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0"/>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Bilan individuels</a:t>
            </a:r>
            <a:endParaRPr dirty="0"/>
          </a:p>
        </p:txBody>
      </p:sp>
      <p:sp>
        <p:nvSpPr>
          <p:cNvPr id="182" name="Google Shape;182;p30"/>
          <p:cNvSpPr txBox="1">
            <a:spLocks noGrp="1"/>
          </p:cNvSpPr>
          <p:nvPr>
            <p:ph type="body" idx="1"/>
          </p:nvPr>
        </p:nvSpPr>
        <p:spPr>
          <a:xfrm>
            <a:off x="2514256" y="702229"/>
            <a:ext cx="2987011" cy="4523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1" dirty="0"/>
              <a:t>Mélanie</a:t>
            </a:r>
            <a:endParaRPr b="1" dirty="0"/>
          </a:p>
          <a:p>
            <a:pPr marL="0" lvl="0" indent="0" algn="l" rtl="0">
              <a:spcBef>
                <a:spcPts val="0"/>
              </a:spcBef>
              <a:spcAft>
                <a:spcPts val="0"/>
              </a:spcAft>
              <a:buClr>
                <a:schemeClr val="dk1"/>
              </a:buClr>
              <a:buSzPts val="1100"/>
              <a:buFont typeface="Arial"/>
              <a:buNone/>
            </a:pPr>
            <a:r>
              <a:rPr lang="fr-FR" sz="1400" dirty="0"/>
              <a:t>Le projet Java de Gestion informatique d’une école a été un véritable challenge pour notre équipe. En effet, il fallait tout d’abord bien se répartir les tâches et bien synthétiser les différentes étapes sur papier. J’ai particulièrement traité la gestion de base de donnée et cela m’a permis d’acquérir une logique particulière. Le plus dur dans ce projet était de le réaliser simultanément avec nos cours mais nous avons su le mener à bien et nous surpasser.</a:t>
            </a:r>
          </a:p>
          <a:p>
            <a:pPr marL="0" lvl="0" indent="0" algn="l" rtl="0">
              <a:spcBef>
                <a:spcPts val="0"/>
              </a:spcBef>
              <a:spcAft>
                <a:spcPts val="0"/>
              </a:spcAft>
              <a:buClr>
                <a:schemeClr val="dk1"/>
              </a:buClr>
              <a:buSzPts val="1100"/>
              <a:buFont typeface="Arial"/>
              <a:buNone/>
            </a:pPr>
            <a:endParaRPr sz="1600" dirty="0"/>
          </a:p>
          <a:p>
            <a:pPr marL="0" lvl="0" indent="0" algn="l" rtl="0">
              <a:spcBef>
                <a:spcPts val="0"/>
              </a:spcBef>
              <a:spcAft>
                <a:spcPts val="0"/>
              </a:spcAft>
              <a:buNone/>
            </a:pPr>
            <a:endParaRPr dirty="0"/>
          </a:p>
        </p:txBody>
      </p:sp>
      <p:sp>
        <p:nvSpPr>
          <p:cNvPr id="183" name="Google Shape;183;p30"/>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ZoneTexte 3">
            <a:extLst>
              <a:ext uri="{FF2B5EF4-FFF2-40B4-BE49-F238E27FC236}">
                <a16:creationId xmlns:a16="http://schemas.microsoft.com/office/drawing/2014/main" id="{E7A22591-E6F4-4D40-A89A-F8E98E72B9A2}"/>
              </a:ext>
            </a:extLst>
          </p:cNvPr>
          <p:cNvSpPr txBox="1"/>
          <p:nvPr/>
        </p:nvSpPr>
        <p:spPr>
          <a:xfrm>
            <a:off x="5559868" y="702229"/>
            <a:ext cx="2916609" cy="3600986"/>
          </a:xfrm>
          <a:prstGeom prst="rect">
            <a:avLst/>
          </a:prstGeom>
          <a:noFill/>
        </p:spPr>
        <p:txBody>
          <a:bodyPr wrap="square" rtlCol="0">
            <a:spAutoFit/>
          </a:bodyPr>
          <a:lstStyle/>
          <a:p>
            <a:r>
              <a:rPr lang="fr-FR" sz="1800" b="1" dirty="0">
                <a:solidFill>
                  <a:schemeClr val="bg1"/>
                </a:solidFill>
                <a:latin typeface="Muli" panose="020B0604020202020204" charset="0"/>
              </a:rPr>
              <a:t>Eloi</a:t>
            </a:r>
          </a:p>
          <a:p>
            <a:r>
              <a:rPr lang="fr-FR" dirty="0">
                <a:solidFill>
                  <a:schemeClr val="bg1"/>
                </a:solidFill>
                <a:latin typeface="Muli" panose="020B0604020202020204" charset="0"/>
              </a:rPr>
              <a:t>Réaliser ce projet Java m’a permis d’améliorer mes compétences dans ce langage. En effet, après avoir appris à développer en Java lors de mon semestre à l’étranger, je sais maintenant appliquer le Java en graphique et en base de données. Ce projet a été très intéressant.</a:t>
            </a:r>
          </a:p>
          <a:p>
            <a:r>
              <a:rPr lang="fr-FR" dirty="0">
                <a:solidFill>
                  <a:schemeClr val="bg1"/>
                </a:solidFill>
                <a:latin typeface="Muli" panose="020B0604020202020204" charset="0"/>
              </a:rPr>
              <a:t>Nous avons su rendre un travail complet et toutes les heures de travail me consolide sur mon choix de majeur : Les systèmes d’information.</a:t>
            </a:r>
          </a:p>
        </p:txBody>
      </p:sp>
    </p:spTree>
    <p:extLst>
      <p:ext uri="{BB962C8B-B14F-4D97-AF65-F5344CB8AC3E}">
        <p14:creationId xmlns:p14="http://schemas.microsoft.com/office/powerpoint/2010/main" val="396670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FB8A249A-72F8-40B1-A214-16D80968AE2D}"/>
              </a:ext>
            </a:extLst>
          </p:cNvPr>
          <p:cNvSpPr>
            <a:spLocks noGrp="1"/>
          </p:cNvSpPr>
          <p:nvPr>
            <p:ph type="body" idx="1"/>
          </p:nvPr>
        </p:nvSpPr>
        <p:spPr>
          <a:xfrm>
            <a:off x="2441597" y="199282"/>
            <a:ext cx="2716190" cy="4550569"/>
          </a:xfrm>
        </p:spPr>
        <p:txBody>
          <a:bodyPr/>
          <a:lstStyle/>
          <a:p>
            <a:pPr marL="114300" indent="0">
              <a:buNone/>
            </a:pPr>
            <a:r>
              <a:rPr lang="fr-FR" sz="1400" b="1" dirty="0"/>
              <a:t>Louis</a:t>
            </a:r>
          </a:p>
          <a:p>
            <a:pPr marL="114300" indent="0">
              <a:buNone/>
            </a:pPr>
            <a:r>
              <a:rPr lang="fr-FR" sz="1400" dirty="0"/>
              <a:t>Cette année, relever le défi du Projet informatique fut plus compliqué que l’année dernière. En effet, il a été donné dans une période ou nous avions beaucoup de travail en parallèle, cela nous a donc demandé d’avoir une bonne organisation au sein du groupe, à savoir une bonne communication et  bonne répartition des tâches. En revanche le fait d’avoir déjà fait du Java au sein de mon cursus à l’étranger m’a permis d’aider mon groupe lorsqu’on était dans des moments clef du projet. Encore merci à mon groupe d’avoir travaillé sérieusement durant la réalisation.</a:t>
            </a:r>
            <a:endParaRPr lang="fr-FR" sz="1400" b="1" dirty="0"/>
          </a:p>
          <a:p>
            <a:pPr marL="114300" indent="0">
              <a:buNone/>
            </a:pPr>
            <a:endParaRPr lang="fr-FR" sz="1400" b="1" dirty="0"/>
          </a:p>
        </p:txBody>
      </p:sp>
      <p:sp>
        <p:nvSpPr>
          <p:cNvPr id="2" name="Espace réservé du numéro de diapositive 1">
            <a:extLst>
              <a:ext uri="{FF2B5EF4-FFF2-40B4-BE49-F238E27FC236}">
                <a16:creationId xmlns:a16="http://schemas.microsoft.com/office/drawing/2014/main" id="{67D94261-F92F-4F8C-892F-AF94E709B1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
        <p:nvSpPr>
          <p:cNvPr id="3" name="ZoneTexte 2">
            <a:extLst>
              <a:ext uri="{FF2B5EF4-FFF2-40B4-BE49-F238E27FC236}">
                <a16:creationId xmlns:a16="http://schemas.microsoft.com/office/drawing/2014/main" id="{91588F78-7A2C-4041-8694-D6860163641A}"/>
              </a:ext>
            </a:extLst>
          </p:cNvPr>
          <p:cNvSpPr txBox="1"/>
          <p:nvPr/>
        </p:nvSpPr>
        <p:spPr>
          <a:xfrm>
            <a:off x="5614988" y="242888"/>
            <a:ext cx="3157537" cy="861774"/>
          </a:xfrm>
          <a:prstGeom prst="rect">
            <a:avLst/>
          </a:prstGeom>
          <a:noFill/>
        </p:spPr>
        <p:txBody>
          <a:bodyPr wrap="square" rtlCol="0">
            <a:spAutoFit/>
          </a:bodyPr>
          <a:lstStyle/>
          <a:p>
            <a:pPr marL="114300" lvl="0">
              <a:buClr>
                <a:srgbClr val="FFFFFF"/>
              </a:buClr>
              <a:buSzPts val="1800"/>
            </a:pPr>
            <a:r>
              <a:rPr lang="fr-FR" sz="1800" b="1" dirty="0">
                <a:solidFill>
                  <a:srgbClr val="FFFFFF"/>
                </a:solidFill>
                <a:latin typeface="Muli"/>
                <a:sym typeface="Muli"/>
              </a:rPr>
              <a:t>Clément</a:t>
            </a:r>
          </a:p>
          <a:p>
            <a:pPr marL="114300" lvl="0">
              <a:buClr>
                <a:srgbClr val="FFFFFF"/>
              </a:buClr>
              <a:buSzPts val="1800"/>
            </a:pPr>
            <a:endParaRPr lang="fr-FR" sz="1800" b="1" dirty="0">
              <a:solidFill>
                <a:srgbClr val="FFFFFF"/>
              </a:solidFill>
              <a:latin typeface="Muli"/>
              <a:sym typeface="Muli"/>
            </a:endParaRP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body" idx="1"/>
          </p:nvPr>
        </p:nvSpPr>
        <p:spPr>
          <a:xfrm>
            <a:off x="1411625" y="1805583"/>
            <a:ext cx="6869417" cy="15323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a:t>A travers ce projet JAVA, nous avons véritablement consolidé nos compétences dans ce langage. Nous nous sommes répartis les taches intelligemment et nous avons utilisé GitHub afin de collaborer. Commencer ce projet était la partie la plus complexe, mais une fois lancés, nous avons pris plaisir à le réaliser. </a:t>
            </a:r>
          </a:p>
          <a:p>
            <a:pPr marL="0" lvl="0" indent="0" algn="ctr" rtl="0">
              <a:spcBef>
                <a:spcPts val="0"/>
              </a:spcBef>
              <a:spcAft>
                <a:spcPts val="0"/>
              </a:spcAft>
              <a:buNone/>
            </a:pPr>
            <a:r>
              <a:rPr lang="fr-FR" sz="1400" dirty="0"/>
              <a:t>Nous avons su être déterminés, organisés et sérieux pour réaliser un projet permettant de répondre au cahier des charges. </a:t>
            </a:r>
            <a:endParaRPr sz="1400" dirty="0"/>
          </a:p>
        </p:txBody>
      </p:sp>
      <p:sp>
        <p:nvSpPr>
          <p:cNvPr id="151" name="Google Shape;151;p27"/>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ZoneTexte 1">
            <a:extLst>
              <a:ext uri="{FF2B5EF4-FFF2-40B4-BE49-F238E27FC236}">
                <a16:creationId xmlns:a16="http://schemas.microsoft.com/office/drawing/2014/main" id="{D1ABA7EF-39AB-446E-9B10-7BC94C8A8B8D}"/>
              </a:ext>
            </a:extLst>
          </p:cNvPr>
          <p:cNvSpPr txBox="1"/>
          <p:nvPr/>
        </p:nvSpPr>
        <p:spPr>
          <a:xfrm>
            <a:off x="3576349" y="193594"/>
            <a:ext cx="1848583" cy="400110"/>
          </a:xfrm>
          <a:prstGeom prst="rect">
            <a:avLst/>
          </a:prstGeom>
          <a:noFill/>
        </p:spPr>
        <p:txBody>
          <a:bodyPr wrap="none" rtlCol="0">
            <a:spAutoFit/>
          </a:bodyPr>
          <a:lstStyle/>
          <a:p>
            <a:r>
              <a:rPr lang="fr-FR" sz="2000" b="1" dirty="0">
                <a:solidFill>
                  <a:schemeClr val="bg1"/>
                </a:solidFill>
              </a:rPr>
              <a:t>Bilan collectif</a:t>
            </a:r>
          </a:p>
        </p:txBody>
      </p:sp>
    </p:spTree>
  </p:cSld>
  <p:clrMapOvr>
    <a:masterClrMapping/>
  </p:clrMapOvr>
</p:sld>
</file>

<file path=ppt/theme/theme1.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Affichage à l'écran (16:9)</PresentationFormat>
  <Paragraphs>75</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Muli</vt:lpstr>
      <vt:lpstr>Quantify</vt:lpstr>
      <vt:lpstr>Georgia</vt:lpstr>
      <vt:lpstr>Arial</vt:lpstr>
      <vt:lpstr>Banquo template</vt:lpstr>
      <vt:lpstr>GESTION D’UNE ECOLE</vt:lpstr>
      <vt:lpstr>Présentation PowerPoint</vt:lpstr>
      <vt:lpstr>INSTRUCTIONS FOR USE</vt:lpstr>
      <vt:lpstr>Storyboard</vt:lpstr>
      <vt:lpstr>Wireframe</vt:lpstr>
      <vt:lpstr>Versionning GitHub</vt:lpstr>
      <vt:lpstr>Bilan individuels</vt:lpstr>
      <vt:lpstr>Présentation PowerPoint</vt:lpstr>
      <vt:lpstr>Présentation PowerPoint</vt:lpstr>
      <vt:lpstr>Bibliographie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AMAZON</dc:title>
  <dc:creator>Mélanie Clavier</dc:creator>
  <cp:lastModifiedBy>Mélanie Clavier</cp:lastModifiedBy>
  <cp:revision>49</cp:revision>
  <dcterms:modified xsi:type="dcterms:W3CDTF">2019-06-09T21:33:01Z</dcterms:modified>
</cp:coreProperties>
</file>