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74" r:id="rId2"/>
    <p:sldId id="257" r:id="rId3"/>
    <p:sldId id="281" r:id="rId4"/>
    <p:sldId id="258" r:id="rId5"/>
    <p:sldId id="264" r:id="rId6"/>
    <p:sldId id="272" r:id="rId7"/>
    <p:sldId id="265" r:id="rId8"/>
    <p:sldId id="276" r:id="rId9"/>
    <p:sldId id="277" r:id="rId10"/>
    <p:sldId id="275" r:id="rId11"/>
    <p:sldId id="279" r:id="rId12"/>
    <p:sldId id="280" r:id="rId13"/>
    <p:sldId id="266" r:id="rId14"/>
    <p:sldId id="260" r:id="rId15"/>
    <p:sldId id="278" r:id="rId16"/>
    <p:sldId id="259" r:id="rId17"/>
    <p:sldId id="284" r:id="rId18"/>
    <p:sldId id="262" r:id="rId19"/>
    <p:sldId id="263" r:id="rId20"/>
    <p:sldId id="282" r:id="rId21"/>
    <p:sldId id="267" r:id="rId22"/>
    <p:sldId id="287" r:id="rId23"/>
    <p:sldId id="285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F0D"/>
    <a:srgbClr val="0099FF"/>
    <a:srgbClr val="7AB9E0"/>
    <a:srgbClr val="0000FF"/>
    <a:srgbClr val="C9E8FF"/>
    <a:srgbClr val="FF3300"/>
    <a:srgbClr val="FFFFFF"/>
    <a:srgbClr val="FF1D1D"/>
    <a:srgbClr val="40EB29"/>
    <a:srgbClr val="E1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5" autoAdjust="0"/>
    <p:restoredTop sz="85913" autoAdjust="0"/>
  </p:normalViewPr>
  <p:slideViewPr>
    <p:cSldViewPr>
      <p:cViewPr>
        <p:scale>
          <a:sx n="66" d="100"/>
          <a:sy n="66" d="100"/>
        </p:scale>
        <p:origin x="-1236" y="-7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12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5E3D2-2388-4157-B11E-687156AC8D4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5378-3E4D-46D3-A485-B6E62BC7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1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D5D0AC-0EA9-49AC-9665-B81044BF068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F229B9-DC2E-4534-B82C-7A0042D8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78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6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https://theforestecologist.shinyapps.io/IntroToShinyWorkshop/</a:t>
            </a:r>
          </a:p>
          <a:p>
            <a:endParaRPr lang="en-US" dirty="0" smtClean="0"/>
          </a:p>
          <a:p>
            <a:r>
              <a:rPr lang="en-US" dirty="0" smtClean="0"/>
              <a:t>(site will be offline until day </a:t>
            </a:r>
            <a:r>
              <a:rPr lang="en-US" smtClean="0"/>
              <a:t>of workshop)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simplest Shiny App can be generated using these 4 simple lines of code.</a:t>
            </a:r>
          </a:p>
          <a:p>
            <a:r>
              <a:rPr lang="en-US" dirty="0" smtClean="0"/>
              <a:t>Although this app is blank (empty), these same 4 lines can be used as a template to create any Shiny</a:t>
            </a:r>
            <a:r>
              <a:rPr lang="en-US" baseline="0" dirty="0" smtClean="0"/>
              <a:t>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8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inputs require an </a:t>
            </a:r>
            <a:r>
              <a:rPr lang="en-US" dirty="0" err="1" smtClean="0"/>
              <a:t>inputId</a:t>
            </a:r>
            <a:r>
              <a:rPr lang="en-US" dirty="0" smtClean="0"/>
              <a:t> and all output objects require an </a:t>
            </a:r>
            <a:r>
              <a:rPr lang="en-US" dirty="0" err="1" smtClean="0"/>
              <a:t>outputId</a:t>
            </a:r>
            <a:r>
              <a:rPr lang="en-US" dirty="0" smtClean="0"/>
              <a:t>. These IDs are how you reference input/output objects in your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Conceptually, a reactive expression is a expression whose result will change over time.</a:t>
            </a:r>
          </a:p>
          <a:p>
            <a:endParaRPr lang="en-US" dirty="0" smtClean="0"/>
          </a:p>
          <a:p>
            <a:r>
              <a:rPr lang="en-US" dirty="0" smtClean="0"/>
              <a:t>In Shiny, objects or functions utilizing changing input values MUST be wrapped in a reactive() function to work!</a:t>
            </a:r>
          </a:p>
          <a:p>
            <a:endParaRPr lang="en-US" dirty="0" smtClean="0"/>
          </a:p>
          <a:p>
            <a:r>
              <a:rPr lang="en-US" dirty="0" smtClean="0"/>
              <a:t>Any expression that uses a reactive expression (i.e., due</a:t>
            </a:r>
            <a:r>
              <a:rPr lang="en-US" baseline="0" dirty="0" smtClean="0"/>
              <a:t> to being </a:t>
            </a:r>
            <a:r>
              <a:rPr lang="en-US" dirty="0" smtClean="0"/>
              <a:t>defined with a reactive({}) ) must be used inside a reactive context, such as another reactive() call or inside </a:t>
            </a:r>
            <a:r>
              <a:rPr lang="en-US" dirty="0" smtClean="0"/>
              <a:t>observe() </a:t>
            </a:r>
            <a:r>
              <a:rPr lang="en-US" dirty="0" smtClean="0"/>
              <a:t>or </a:t>
            </a:r>
            <a:r>
              <a:rPr lang="en-US" dirty="0" err="1" smtClean="0"/>
              <a:t>renderXXX</a:t>
            </a:r>
            <a:r>
              <a:rPr lang="en-US" dirty="0" smtClean="0"/>
              <a:t>(). </a:t>
            </a:r>
            <a:r>
              <a:rPr lang="en-US" dirty="0" smtClean="0"/>
              <a:t>You should also look at </a:t>
            </a:r>
            <a:r>
              <a:rPr lang="en-US" dirty="0" err="1" smtClean="0"/>
              <a:t>reactiveValues</a:t>
            </a:r>
            <a:r>
              <a:rPr lang="en-US" dirty="0" smtClean="0"/>
              <a:t>() function</a:t>
            </a:r>
          </a:p>
          <a:p>
            <a:endParaRPr lang="en-US" dirty="0" smtClean="0"/>
          </a:p>
          <a:p>
            <a:r>
              <a:rPr lang="en-US" dirty="0" smtClean="0"/>
              <a:t>Note: when referencing reactive objects:</a:t>
            </a:r>
          </a:p>
          <a:p>
            <a:r>
              <a:rPr lang="en-US" dirty="0" smtClean="0"/>
              <a:t> - Dynamic input objects created in UI are referenced as </a:t>
            </a:r>
            <a:r>
              <a:rPr lang="en-US" dirty="0" err="1" smtClean="0"/>
              <a:t>input$inputID</a:t>
            </a:r>
            <a:endParaRPr lang="en-US" dirty="0" smtClean="0"/>
          </a:p>
          <a:p>
            <a:r>
              <a:rPr lang="en-US" dirty="0" smtClean="0"/>
              <a:t> - Reactive objects created using reactive() function are referenced as </a:t>
            </a:r>
            <a:r>
              <a:rPr lang="en-US" dirty="0" err="1" smtClean="0"/>
              <a:t>object_name</a:t>
            </a:r>
            <a:r>
              <a:rPr lang="en-US" dirty="0" smtClean="0"/>
              <a:t>()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-&gt; I.e., you include parentheses following the reactive object’s name.</a:t>
            </a:r>
          </a:p>
          <a:p>
            <a:endParaRPr lang="en-US" dirty="0" smtClean="0"/>
          </a:p>
          <a:p>
            <a:r>
              <a:rPr lang="en-US" dirty="0" smtClean="0"/>
              <a:t>How to understand Reactivity in R: https://shiny.rstudio.com/articles/understanding-reactivity.html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inputs require an </a:t>
            </a:r>
            <a:r>
              <a:rPr lang="en-US" dirty="0" err="1" smtClean="0"/>
              <a:t>inputId</a:t>
            </a:r>
            <a:r>
              <a:rPr lang="en-US" dirty="0" smtClean="0"/>
              <a:t> and all output objects require an </a:t>
            </a:r>
            <a:r>
              <a:rPr lang="en-US" dirty="0" err="1" smtClean="0"/>
              <a:t>outputId</a:t>
            </a:r>
            <a:r>
              <a:rPr lang="en-US" dirty="0" smtClean="0"/>
              <a:t>. These IDs are how you reference input/output objects in your code. </a:t>
            </a:r>
          </a:p>
          <a:p>
            <a:endParaRPr lang="en-US" dirty="0" smtClean="0"/>
          </a:p>
          <a:p>
            <a:r>
              <a:rPr lang="en-US" dirty="0" smtClean="0"/>
              <a:t>Note: You can choose to use an input object directly in a render function, as render functions are a type of reactive function!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specific rows and columns directly using </a:t>
            </a:r>
            <a:r>
              <a:rPr lang="en-US" dirty="0" err="1" smtClean="0"/>
              <a:t>fluidRow</a:t>
            </a:r>
            <a:r>
              <a:rPr lang="en-US" dirty="0" smtClean="0"/>
              <a:t> and column functions.</a:t>
            </a:r>
          </a:p>
          <a:p>
            <a:endParaRPr lang="en-US" dirty="0" smtClean="0"/>
          </a:p>
          <a:p>
            <a:r>
              <a:rPr lang="en-US" dirty="0" smtClean="0"/>
              <a:t>Because the output page is made dynamic using </a:t>
            </a:r>
            <a:r>
              <a:rPr lang="en-US" dirty="0" err="1" smtClean="0"/>
              <a:t>fluidPage</a:t>
            </a:r>
            <a:r>
              <a:rPr lang="en-US" dirty="0" smtClean="0"/>
              <a:t>(), you can’t assign widths of specific units (e.g., pixels or cm). Instead, the widths are defined by 12 </a:t>
            </a:r>
            <a:r>
              <a:rPr lang="en-US" dirty="0" err="1" smtClean="0"/>
              <a:t>unitless</a:t>
            </a:r>
            <a:r>
              <a:rPr lang="en-US" dirty="0" smtClean="0"/>
              <a:t> width units.</a:t>
            </a:r>
          </a:p>
          <a:p>
            <a:r>
              <a:rPr lang="en-US" dirty="0" smtClean="0"/>
              <a:t> -&gt; These “units” each</a:t>
            </a:r>
            <a:r>
              <a:rPr lang="en-US" baseline="0" dirty="0" smtClean="0"/>
              <a:t> represent 1/12 of the visible viewing screen</a:t>
            </a:r>
          </a:p>
          <a:p>
            <a:r>
              <a:rPr lang="en-US" baseline="0" dirty="0" smtClean="0"/>
              <a:t> -&gt; therefore, they represent </a:t>
            </a:r>
            <a:r>
              <a:rPr lang="en-US" i="1" baseline="0" dirty="0" smtClean="0"/>
              <a:t>relative</a:t>
            </a:r>
            <a:r>
              <a:rPr lang="en-US" i="0" baseline="0" dirty="0" smtClean="0"/>
              <a:t>  amounts of width depending on screen size.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column/row image represents a few examples:</a:t>
            </a:r>
          </a:p>
          <a:p>
            <a:r>
              <a:rPr lang="en-US" dirty="0" smtClean="0"/>
              <a:t>Two 12-unit wide rows (light grey).</a:t>
            </a:r>
          </a:p>
          <a:p>
            <a:r>
              <a:rPr lang="en-US" dirty="0" smtClean="0"/>
              <a:t>Bottom column is also 12-units wide.</a:t>
            </a:r>
          </a:p>
          <a:p>
            <a:r>
              <a:rPr lang="en-US" dirty="0" smtClean="0"/>
              <a:t>Top two columns are 4 and 2 units wide, respectively, with a 3-unit wide space (i.e., “offset = 3”) between them.</a:t>
            </a:r>
          </a:p>
          <a:p>
            <a:r>
              <a:rPr lang="en-US" dirty="0" smtClean="0"/>
              <a:t>CODE: </a:t>
            </a:r>
            <a:r>
              <a:rPr lang="en-US" dirty="0" err="1" smtClean="0"/>
              <a:t>fluidRow</a:t>
            </a:r>
            <a:r>
              <a:rPr lang="en-US" dirty="0" smtClean="0"/>
              <a:t>(column(width = 4), column(width = 2, offset = 3)), </a:t>
            </a:r>
            <a:r>
              <a:rPr lang="en-US" dirty="0" err="1" smtClean="0"/>
              <a:t>fluidRow</a:t>
            </a:r>
            <a:r>
              <a:rPr lang="en-US" dirty="0" smtClean="0"/>
              <a:t>(column(width</a:t>
            </a:r>
            <a:r>
              <a:rPr lang="en-US" baseline="0" dirty="0" smtClean="0"/>
              <a:t> = 12))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4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all </a:t>
            </a:r>
            <a:r>
              <a:rPr lang="en-US" dirty="0" err="1" smtClean="0"/>
              <a:t>property:value</a:t>
            </a:r>
            <a:r>
              <a:rPr lang="en-US" dirty="0" smtClean="0"/>
              <a:t> combos are split by semicolons (;)</a:t>
            </a:r>
            <a:r>
              <a:rPr lang="en-US" baseline="0" dirty="0" smtClean="0"/>
              <a:t> and that </a:t>
            </a:r>
            <a:r>
              <a:rPr lang="en-US" i="1" baseline="0" dirty="0" smtClean="0"/>
              <a:t>all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styll</a:t>
            </a:r>
            <a:r>
              <a:rPr lang="en-US" i="0" baseline="0" dirty="0" smtClean="0"/>
              <a:t> properties are held within quotes.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5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these approaches work in Shiny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3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https://theforestecologist.shinyapps.io/IntroToShinyWorkshop/</a:t>
            </a:r>
          </a:p>
          <a:p>
            <a:endParaRPr lang="en-US" dirty="0" smtClean="0"/>
          </a:p>
          <a:p>
            <a:r>
              <a:rPr lang="en-US" dirty="0" smtClean="0"/>
              <a:t>(site will be offline until day </a:t>
            </a:r>
            <a:r>
              <a:rPr lang="en-US" smtClean="0"/>
              <a:t>of workshop)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FF5C645-A4AD-4828-83C0-811804AAA2A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752DB41-0028-4B8C-97C2-36C41E201C1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products/rstudio/download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rchive.linux.duke.edu/cr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rstudio.com/articles/layout-guide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html/html_basic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cs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rstudio.github.io/shinythe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shiny.rstudio.com/tutorial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www.rstudio.com/wp-content/uploads/2016/01/shiny-cheat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shiny/shiny-user-showcase/" TargetMode="External"/><Relationship Id="rId5" Type="http://schemas.openxmlformats.org/officeDocument/2006/relationships/hyperlink" Target="https://shiny.rstudio.com/articles/tag-glossary.html" TargetMode="External"/><Relationship Id="rId4" Type="http://schemas.openxmlformats.org/officeDocument/2006/relationships/hyperlink" Target="https://shiny.rstudio.com/gallery/widget-gallery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://archive.linux.duke.edu/cra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orestecologist.shinyapps.io/IntroToShinyWorksho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orestecologist.shinyapps.io/IntroToShinyWorkshop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forestecologist.com/shiny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archive.linux.duke.edu/cran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products/rstudio/download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://archive.linux.duke.edu/cra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products/rstudio/download/" TargetMode="External"/><Relationship Id="rId4" Type="http://schemas.openxmlformats.org/officeDocument/2006/relationships/hyperlink" Target="http://archive.linux.duke.edu/cra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linux.duke.edu/cr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9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240770"/>
            <a:ext cx="807015" cy="10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5" y="228600"/>
            <a:ext cx="6059260" cy="990600"/>
          </a:xfrm>
          <a:solidFill>
            <a:schemeClr val="bg2">
              <a:lumMod val="75000"/>
              <a:lumOff val="25000"/>
              <a:alpha val="58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n w="13335" cmpd="sng">
                  <a:noFill/>
                  <a:prstDash val="solid"/>
                </a:ln>
                <a:solidFill>
                  <a:schemeClr val="tx1"/>
                </a:solidFill>
              </a:rPr>
              <a:t>Intro to Shiny Workshop</a:t>
            </a:r>
            <a:r>
              <a:rPr lang="en-US" sz="2400" b="1" dirty="0" smtClean="0">
                <a:ln w="13335" cmpd="sng">
                  <a:noFill/>
                  <a:prstDash val="solid"/>
                </a:ln>
                <a:solidFill>
                  <a:schemeClr val="tx1"/>
                </a:solidFill>
              </a:rPr>
              <a:t/>
            </a:r>
            <a:br>
              <a:rPr lang="en-US" sz="2400" b="1" dirty="0" smtClean="0">
                <a:ln w="13335" cmpd="sng">
                  <a:noFill/>
                  <a:prstDash val="solid"/>
                </a:ln>
                <a:solidFill>
                  <a:schemeClr val="tx1"/>
                </a:solidFill>
              </a:rPr>
            </a:br>
            <a:r>
              <a:rPr lang="en-US" sz="2400" b="1" dirty="0" smtClean="0">
                <a:ln w="13335" cmpd="sng">
                  <a:noFill/>
                  <a:prstDash val="solid"/>
                </a:ln>
                <a:solidFill>
                  <a:schemeClr val="tx1"/>
                </a:solidFill>
              </a:rPr>
              <a:t> (No, really, you can learn this)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1498" y="2909743"/>
            <a:ext cx="2395302" cy="502227"/>
          </a:xfrm>
          <a:noFill/>
        </p:spPr>
        <p:txBody>
          <a:bodyPr tIns="0" bIns="0">
            <a:noAutofit/>
          </a:bodyPr>
          <a:lstStyle/>
          <a:p>
            <a:pPr lvl="0" algn="ctr">
              <a:spcBef>
                <a:spcPts val="0"/>
              </a:spcBef>
              <a:buClrTx/>
            </a:pPr>
            <a:r>
              <a:rPr lang="en-US" sz="2000" u="sng" dirty="0" smtClean="0">
                <a:solidFill>
                  <a:srgbClr val="1D3641">
                    <a:lumMod val="25000"/>
                    <a:lumOff val="75000"/>
                  </a:srgbClr>
                </a:solidFill>
              </a:rPr>
              <a:t>Chris Payne</a:t>
            </a:r>
            <a:endParaRPr lang="en-US" sz="2000" u="sng" dirty="0">
              <a:solidFill>
                <a:srgbClr val="1D3641">
                  <a:lumMod val="25000"/>
                  <a:lumOff val="75000"/>
                </a:srgbClr>
              </a:solidFill>
            </a:endParaRPr>
          </a:p>
          <a:p>
            <a:pPr algn="ctr">
              <a:spcBef>
                <a:spcPts val="0"/>
              </a:spcBef>
            </a:pPr>
            <a:endParaRPr lang="en-US" sz="1000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endParaRPr lang="en-US" sz="10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Curriculum For Environment &amp; Ecology</a:t>
            </a:r>
          </a:p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UNC Chapel Hill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1845864"/>
            <a:ext cx="2514600" cy="36933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2017 Biology Symposium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3649" y="4566638"/>
            <a:ext cx="1676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3 May 2017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16"/>
          <a:stretch/>
        </p:blipFill>
        <p:spPr bwMode="auto">
          <a:xfrm>
            <a:off x="299874" y="1828800"/>
            <a:ext cx="5336134" cy="2433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131" y="4751304"/>
            <a:ext cx="2559877" cy="166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24600" y="228600"/>
            <a:ext cx="2590800" cy="692497"/>
          </a:xfrm>
          <a:prstGeom prst="rect">
            <a:avLst/>
          </a:prstGeom>
          <a:noFill/>
          <a:ln>
            <a:solidFill>
              <a:srgbClr val="C9E8FF"/>
            </a:solidFill>
          </a:ln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Install </a:t>
            </a:r>
            <a:r>
              <a:rPr lang="en-US" sz="1300" dirty="0">
                <a:hlinkClick r:id="rId7"/>
              </a:rPr>
              <a:t>R</a:t>
            </a:r>
            <a:r>
              <a:rPr lang="en-US" sz="1300" dirty="0"/>
              <a:t> &amp; install/open </a:t>
            </a:r>
            <a:r>
              <a:rPr lang="en-US" sz="1300" dirty="0" err="1">
                <a:hlinkClick r:id="rId8"/>
              </a:rPr>
              <a:t>RStudio</a:t>
            </a:r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RUN: </a:t>
            </a:r>
            <a:r>
              <a:rPr lang="en-US" sz="1300" dirty="0" err="1" smtClean="0"/>
              <a:t>install.packages</a:t>
            </a:r>
            <a:r>
              <a:rPr lang="en-US" sz="1300" dirty="0" smtClean="0"/>
              <a:t>(“shiny”, repos=“http</a:t>
            </a:r>
            <a:r>
              <a:rPr lang="en-US" sz="1300" dirty="0"/>
              <a:t>://cran.rstudio.com</a:t>
            </a:r>
            <a:r>
              <a:rPr lang="en-US" sz="1300" dirty="0" smtClean="0"/>
              <a:t>/”)</a:t>
            </a:r>
            <a:endParaRPr lang="en-US" sz="1300" dirty="0"/>
          </a:p>
        </p:txBody>
      </p:sp>
      <p:sp>
        <p:nvSpPr>
          <p:cNvPr id="4" name="TextBox 3"/>
          <p:cNvSpPr txBox="1"/>
          <p:nvPr/>
        </p:nvSpPr>
        <p:spPr>
          <a:xfrm>
            <a:off x="7124419" y="1219200"/>
            <a:ext cx="97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DO THIS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50100" y="990600"/>
            <a:ext cx="279402" cy="2667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59701" y="990600"/>
            <a:ext cx="241299" cy="2667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3"/>
          <a:stretch/>
        </p:blipFill>
        <p:spPr bwMode="auto">
          <a:xfrm>
            <a:off x="299874" y="4903672"/>
            <a:ext cx="1737255" cy="1356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6" r="63740" b="26047"/>
          <a:stretch/>
        </p:blipFill>
        <p:spPr bwMode="auto">
          <a:xfrm>
            <a:off x="2037129" y="5319316"/>
            <a:ext cx="754068" cy="525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82" b="100000" l="0" r="100000">
                        <a14:foregroundMark x1="46231" y1="38462" x2="46231" y2="38462"/>
                        <a14:foregroundMark x1="51591" y1="45299" x2="51591" y2="45299"/>
                        <a14:foregroundMark x1="58291" y1="55983" x2="58291" y2="55983"/>
                        <a14:foregroundMark x1="73199" y1="49145" x2="73199" y2="49145"/>
                        <a14:foregroundMark x1="83082" y1="54701" x2="83082" y2="54701"/>
                        <a14:foregroundMark x1="83082" y1="38034" x2="83082" y2="38034"/>
                        <a14:foregroundMark x1="93132" y1="48718" x2="93132" y2="48718"/>
                        <a14:foregroundMark x1="96147" y1="38889" x2="96147" y2="38889"/>
                        <a14:foregroundMark x1="45205" y1="70175" x2="45205" y2="70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3170"/>
            <a:ext cx="609600" cy="23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383268"/>
            <a:ext cx="508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ppt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@ www.theforestecologist.com/shiny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14399"/>
          </a:xfrm>
        </p:spPr>
        <p:txBody>
          <a:bodyPr/>
          <a:lstStyle/>
          <a:p>
            <a:r>
              <a:rPr lang="en-US" dirty="0"/>
              <a:t>Reactive values work together with reactive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 smtClean="0"/>
              <a:t>Note: failure to use a reactive function results in an </a:t>
            </a:r>
            <a:r>
              <a:rPr lang="en-US" u="sng" dirty="0" smtClean="0"/>
              <a:t>error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7972" y1="72368" x2="50992" y2="64912"/>
                        <a14:foregroundMark x1="63244" y1="52193" x2="75410" y2="52193"/>
                        <a14:foregroundMark x1="39344" y1="71053" x2="45470" y2="76974"/>
                        <a14:foregroundMark x1="39344" y1="77412" x2="45815" y2="71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9" y="2583787"/>
            <a:ext cx="84248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41311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input$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inputId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1015" y="411945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expression()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11945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output$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outputId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2209800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Trigger</a:t>
            </a:r>
          </a:p>
          <a:p>
            <a:pPr algn="ctr"/>
            <a:r>
              <a:rPr lang="en-US" b="1" dirty="0"/>
              <a:t>arbitrary code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observeEvent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observe()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14205" y="2486799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Modularize</a:t>
            </a:r>
          </a:p>
          <a:p>
            <a:pPr algn="ctr"/>
            <a:r>
              <a:rPr lang="en-US" b="1" dirty="0"/>
              <a:t>reactions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reactive()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77000" y="2782311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Prevent reactions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isolate()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42622" y="5174587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Render</a:t>
            </a:r>
          </a:p>
          <a:p>
            <a:pPr algn="ctr"/>
            <a:r>
              <a:rPr lang="en-US" b="1" dirty="0"/>
              <a:t>reactive output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render*()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6750" y="5333156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Create your own</a:t>
            </a:r>
          </a:p>
          <a:p>
            <a:pPr algn="ctr"/>
            <a:r>
              <a:rPr lang="en-US" b="1" dirty="0"/>
              <a:t>reactive values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reactiveValues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*Input()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01270" y="568962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Delay reactions</a:t>
            </a:r>
          </a:p>
          <a:p>
            <a:pPr algn="ctr"/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eventReactive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28900" y="27552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Run(this)</a:t>
            </a:r>
            <a:endParaRPr lang="en-US" dirty="0"/>
          </a:p>
        </p:txBody>
      </p:sp>
      <p:cxnSp>
        <p:nvCxnSpPr>
          <p:cNvPr id="13" name="Straight Connector 12"/>
          <p:cNvCxnSpPr>
            <a:stCxn id="33" idx="1"/>
          </p:cNvCxnSpPr>
          <p:nvPr/>
        </p:nvCxnSpPr>
        <p:spPr>
          <a:xfrm flipH="1" flipV="1">
            <a:off x="2209800" y="2755226"/>
            <a:ext cx="419100" cy="184666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0"/>
          </p:cNvCxnSpPr>
          <p:nvPr/>
        </p:nvCxnSpPr>
        <p:spPr>
          <a:xfrm flipH="1" flipV="1">
            <a:off x="1485900" y="4641187"/>
            <a:ext cx="95250" cy="69196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943165" y="3428642"/>
            <a:ext cx="162235" cy="69081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74841" y="5333157"/>
            <a:ext cx="568324" cy="37483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391400" y="4516083"/>
            <a:ext cx="285750" cy="58230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930399" y="4315789"/>
            <a:ext cx="2286001" cy="11974"/>
          </a:xfrm>
          <a:prstGeom prst="straightConnector1">
            <a:avLst/>
          </a:prstGeom>
          <a:ln w="101600" cap="flat">
            <a:solidFill>
              <a:srgbClr val="7AB9E0"/>
            </a:solidFill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638799" y="4315789"/>
            <a:ext cx="1143000" cy="0"/>
          </a:xfrm>
          <a:prstGeom prst="straightConnector1">
            <a:avLst/>
          </a:prstGeom>
          <a:ln w="101600" cap="flat">
            <a:solidFill>
              <a:srgbClr val="7AB9E0"/>
            </a:solidFill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71800" y="405825"/>
            <a:ext cx="333834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i.e., inputs + objects created from  other reactive functions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endCxn id="4" idx="3"/>
          </p:cNvCxnSpPr>
          <p:nvPr/>
        </p:nvCxnSpPr>
        <p:spPr>
          <a:xfrm flipV="1">
            <a:off x="2419350" y="955781"/>
            <a:ext cx="1027412" cy="187219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948152" y="274021"/>
            <a:ext cx="3404722" cy="798731"/>
          </a:xfrm>
          <a:prstGeom prst="ellipse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20438" y="1482619"/>
            <a:ext cx="1846562" cy="1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11" grpId="0"/>
      <p:bldP spid="26" grpId="0"/>
      <p:bldP spid="27" grpId="0"/>
      <p:bldP spid="28" grpId="0"/>
      <p:bldP spid="29" grpId="0"/>
      <p:bldP spid="32" grpId="0"/>
      <p:bldP spid="33" grpId="0"/>
      <p:bldP spid="24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 Same Side Corner Rectangle 51"/>
          <p:cNvSpPr/>
          <p:nvPr/>
        </p:nvSpPr>
        <p:spPr>
          <a:xfrm>
            <a:off x="5858556" y="2118077"/>
            <a:ext cx="2254170" cy="2906251"/>
          </a:xfrm>
          <a:prstGeom prst="round2SameRect">
            <a:avLst/>
          </a:prstGeom>
          <a:solidFill>
            <a:schemeClr val="tx2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 Same Side Corner Rectangle 57"/>
          <p:cNvSpPr/>
          <p:nvPr/>
        </p:nvSpPr>
        <p:spPr>
          <a:xfrm rot="16200000">
            <a:off x="3542760" y="4098452"/>
            <a:ext cx="1389920" cy="3241675"/>
          </a:xfrm>
          <a:prstGeom prst="round2SameRect">
            <a:avLst/>
          </a:prstGeom>
          <a:solidFill>
            <a:schemeClr val="tx2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Single Corner Rectangle 52"/>
          <p:cNvSpPr/>
          <p:nvPr/>
        </p:nvSpPr>
        <p:spPr>
          <a:xfrm flipV="1">
            <a:off x="5858555" y="5024328"/>
            <a:ext cx="2254170" cy="1386396"/>
          </a:xfrm>
          <a:prstGeom prst="round1Rect">
            <a:avLst/>
          </a:prstGeom>
          <a:solidFill>
            <a:schemeClr val="tx2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5386" y="1295400"/>
            <a:ext cx="4573814" cy="350436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3806" y="42927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input$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inputId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8555" y="24315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output$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outputId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02967" y="3168733"/>
            <a:ext cx="205015" cy="941670"/>
          </a:xfrm>
          <a:prstGeom prst="straightConnector1">
            <a:avLst/>
          </a:prstGeom>
          <a:ln w="101600" cap="flat">
            <a:solidFill>
              <a:srgbClr val="7AB9E0"/>
            </a:solidFill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83553" y="213586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Create your own</a:t>
            </a:r>
          </a:p>
          <a:p>
            <a:pPr algn="ctr"/>
            <a:r>
              <a:rPr lang="en-US" b="1" dirty="0"/>
              <a:t>reactive values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*Input()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5806" y="5297967"/>
            <a:ext cx="4535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Modularize</a:t>
            </a:r>
          </a:p>
          <a:p>
            <a:pPr algn="ctr"/>
            <a:r>
              <a:rPr lang="en-US" b="1" dirty="0"/>
              <a:t>reactions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reactive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({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Rcode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input$inputId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 })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93577" y="1517912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View output object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*Output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()</a:t>
            </a:r>
          </a:p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212259" y="401574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Render</a:t>
            </a:r>
          </a:p>
          <a:p>
            <a:pPr algn="ctr"/>
            <a:r>
              <a:rPr lang="en-US" b="1" dirty="0"/>
              <a:t>reactive output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render*()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9632" y="4799760"/>
            <a:ext cx="1196520" cy="926371"/>
          </a:xfrm>
          <a:prstGeom prst="straightConnector1">
            <a:avLst/>
          </a:prstGeom>
          <a:ln w="101600" cap="flat">
            <a:solidFill>
              <a:srgbClr val="7AB9E0"/>
            </a:solidFill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89361" y="5024330"/>
            <a:ext cx="963839" cy="664714"/>
          </a:xfrm>
          <a:prstGeom prst="straightConnector1">
            <a:avLst/>
          </a:prstGeom>
          <a:ln w="101600" cap="flat">
            <a:solidFill>
              <a:srgbClr val="7AB9E0"/>
            </a:solidFill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772955" y="2895600"/>
            <a:ext cx="242491" cy="973777"/>
          </a:xfrm>
          <a:prstGeom prst="straightConnector1">
            <a:avLst/>
          </a:prstGeom>
          <a:ln w="101600" cap="flat">
            <a:solidFill>
              <a:srgbClr val="7AB9E0"/>
            </a:solidFill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643663" y="1945167"/>
            <a:ext cx="1606779" cy="345822"/>
          </a:xfrm>
          <a:prstGeom prst="straightConnector1">
            <a:avLst/>
          </a:prstGeom>
          <a:ln w="101600" cap="flat">
            <a:solidFill>
              <a:srgbClr val="7AB9E0"/>
            </a:solidFill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0220" y="1351878"/>
            <a:ext cx="197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0099FF"/>
                </a:solidFill>
              </a:rPr>
              <a:t>User Interface</a:t>
            </a:r>
            <a:endParaRPr lang="en-US" b="1" i="1" u="sng" dirty="0">
              <a:solidFill>
                <a:srgbClr val="0099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26659" y="6022212"/>
            <a:ext cx="98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0099FF"/>
                </a:solidFill>
              </a:rPr>
              <a:t>Server</a:t>
            </a:r>
            <a:endParaRPr lang="en-US" b="1" i="1" u="sng" dirty="0">
              <a:solidFill>
                <a:srgbClr val="0099FF"/>
              </a:solidFill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86" y="2978180"/>
            <a:ext cx="1367063" cy="891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>
            <a:off x="3265636" y="4477405"/>
            <a:ext cx="2852280" cy="1521"/>
          </a:xfrm>
          <a:prstGeom prst="straightConnector1">
            <a:avLst/>
          </a:prstGeom>
          <a:ln w="41275" cap="flat">
            <a:solidFill>
              <a:srgbClr val="7AB9E0">
                <a:alpha val="39000"/>
              </a:srgbClr>
            </a:solidFill>
            <a:prstDash val="sysDash"/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65636" y="4475884"/>
            <a:ext cx="2852280" cy="1521"/>
          </a:xfrm>
          <a:prstGeom prst="straightConnector1">
            <a:avLst/>
          </a:prstGeom>
          <a:ln w="41275" cap="flat">
            <a:solidFill>
              <a:srgbClr val="7AB9E0">
                <a:alpha val="13000"/>
              </a:srgbClr>
            </a:solidFill>
            <a:prstDash val="sysDash"/>
            <a:bevel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1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So How Do I Make it Look </a:t>
            </a:r>
            <a:r>
              <a:rPr lang="en-US" i="1" dirty="0" smtClean="0"/>
              <a:t>Good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/>
              <a:t>We just reviewed the basics of how Shiny works</a:t>
            </a:r>
            <a:endParaRPr lang="en-US" sz="2800" dirty="0"/>
          </a:p>
          <a:p>
            <a:r>
              <a:rPr lang="en-US" sz="2800" dirty="0" smtClean="0"/>
              <a:t>Turn our focus to appearance &amp; styling</a:t>
            </a:r>
          </a:p>
          <a:p>
            <a:pPr lvl="1"/>
            <a:r>
              <a:rPr lang="en-US" sz="2800" dirty="0" smtClean="0"/>
              <a:t>App Layout</a:t>
            </a:r>
          </a:p>
          <a:p>
            <a:pPr lvl="1"/>
            <a:r>
              <a:rPr lang="en-US" sz="2800" dirty="0" smtClean="0"/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14996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UI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143000"/>
            <a:ext cx="8396191" cy="536323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fluidPage</a:t>
            </a:r>
            <a:r>
              <a:rPr lang="en-US" dirty="0" smtClean="0"/>
              <a:t> function creates display </a:t>
            </a:r>
            <a:r>
              <a:rPr lang="en-US" dirty="0"/>
              <a:t>that automatically adjusts to the </a:t>
            </a:r>
            <a:r>
              <a:rPr lang="en-US" dirty="0" smtClean="0"/>
              <a:t>user’s device/browser dimensions </a:t>
            </a:r>
          </a:p>
          <a:p>
            <a:pPr lvl="1"/>
            <a:r>
              <a:rPr lang="en-US" dirty="0" smtClean="0"/>
              <a:t>Place input/output layout </a:t>
            </a:r>
            <a:r>
              <a:rPr lang="en-US" dirty="0"/>
              <a:t>elements </a:t>
            </a:r>
            <a:r>
              <a:rPr lang="en-US" dirty="0" smtClean="0"/>
              <a:t>as arguments w/in </a:t>
            </a:r>
            <a:r>
              <a:rPr lang="en-US" dirty="0" err="1" smtClean="0"/>
              <a:t>fluidPage</a:t>
            </a:r>
            <a:r>
              <a:rPr lang="en-US" dirty="0" smtClean="0"/>
              <a:t> </a:t>
            </a:r>
            <a:r>
              <a:rPr lang="en-US" dirty="0"/>
              <a:t>function. </a:t>
            </a:r>
            <a:endParaRPr lang="en-US" dirty="0" smtClean="0"/>
          </a:p>
          <a:p>
            <a:pPr lvl="1"/>
            <a:r>
              <a:rPr lang="en-US" dirty="0" err="1" smtClean="0"/>
              <a:t>FluidPage</a:t>
            </a:r>
            <a:r>
              <a:rPr lang="en-US" dirty="0" smtClean="0"/>
              <a:t> </a:t>
            </a:r>
            <a:r>
              <a:rPr lang="en-US" dirty="0"/>
              <a:t>layout consists of </a:t>
            </a:r>
            <a:r>
              <a:rPr lang="en-US" dirty="0" smtClean="0"/>
              <a:t>“rows” </a:t>
            </a:r>
            <a:r>
              <a:rPr lang="en-US" dirty="0"/>
              <a:t>which in turn include </a:t>
            </a:r>
            <a:r>
              <a:rPr lang="en-US" dirty="0" smtClean="0"/>
              <a:t>“columns”</a:t>
            </a:r>
          </a:p>
          <a:p>
            <a:pPr lvl="2"/>
            <a:r>
              <a:rPr lang="en-US" b="1" dirty="0" err="1"/>
              <a:t>fluidRow</a:t>
            </a:r>
            <a:r>
              <a:rPr lang="en-US" dirty="0"/>
              <a:t> &amp; </a:t>
            </a:r>
            <a:r>
              <a:rPr lang="en-US" b="1" dirty="0" smtClean="0"/>
              <a:t>column </a:t>
            </a:r>
            <a:r>
              <a:rPr lang="en-US" dirty="0" smtClean="0"/>
              <a:t>= allow </a:t>
            </a:r>
            <a:r>
              <a:rPr lang="en-US" dirty="0"/>
              <a:t>you to </a:t>
            </a:r>
            <a:br>
              <a:rPr lang="en-US" dirty="0"/>
            </a:br>
            <a:r>
              <a:rPr lang="en-US" dirty="0" smtClean="0"/>
              <a:t>create/manipulate rows &amp; columns</a:t>
            </a:r>
            <a:endParaRPr lang="en-US" sz="700" dirty="0" smtClean="0"/>
          </a:p>
          <a:p>
            <a:pPr lvl="1"/>
            <a:endParaRPr lang="en-US" sz="700" dirty="0"/>
          </a:p>
          <a:p>
            <a:r>
              <a:rPr lang="en-US" dirty="0" smtClean="0"/>
              <a:t>Common layout functions</a:t>
            </a:r>
          </a:p>
          <a:p>
            <a:pPr lvl="1"/>
            <a:r>
              <a:rPr lang="en-US" b="1" dirty="0" err="1" smtClean="0"/>
              <a:t>titlePanel</a:t>
            </a:r>
            <a:r>
              <a:rPr lang="en-US" dirty="0" smtClean="0"/>
              <a:t>  = creates title line</a:t>
            </a:r>
          </a:p>
          <a:p>
            <a:pPr lvl="1"/>
            <a:r>
              <a:rPr lang="en-US" b="1" dirty="0" err="1" smtClean="0"/>
              <a:t>sidebarLayout</a:t>
            </a:r>
            <a:r>
              <a:rPr lang="en-US" b="1" dirty="0" smtClean="0"/>
              <a:t> </a:t>
            </a:r>
            <a:r>
              <a:rPr lang="en-US" dirty="0" smtClean="0"/>
              <a:t>= creates “default” layout</a:t>
            </a:r>
          </a:p>
          <a:p>
            <a:pPr lvl="2"/>
            <a:r>
              <a:rPr lang="en-US" b="1" dirty="0" err="1" smtClean="0"/>
              <a:t>sidebarPanel</a:t>
            </a:r>
            <a:r>
              <a:rPr lang="en-US" dirty="0" smtClean="0"/>
              <a:t> = sidebar </a:t>
            </a:r>
            <a:r>
              <a:rPr lang="en-US" sz="1600" dirty="0" smtClean="0"/>
              <a:t>(e.g., for input controls)</a:t>
            </a:r>
            <a:endParaRPr lang="en-US" dirty="0" smtClean="0"/>
          </a:p>
          <a:p>
            <a:pPr lvl="2"/>
            <a:r>
              <a:rPr lang="en-US" b="1" dirty="0" err="1" smtClean="0"/>
              <a:t>mainPanel</a:t>
            </a:r>
            <a:r>
              <a:rPr lang="en-US" dirty="0" smtClean="0"/>
              <a:t> = main output area</a:t>
            </a:r>
          </a:p>
          <a:p>
            <a:pPr lvl="2"/>
            <a:endParaRPr lang="en-US" sz="600" dirty="0"/>
          </a:p>
          <a:p>
            <a:r>
              <a:rPr lang="en-US" dirty="0" smtClean="0"/>
              <a:t>Other useful function</a:t>
            </a:r>
          </a:p>
          <a:p>
            <a:pPr lvl="1"/>
            <a:r>
              <a:rPr lang="en-US" b="1" dirty="0" err="1" smtClean="0"/>
              <a:t>tabsetPanel</a:t>
            </a:r>
            <a:r>
              <a:rPr lang="en-US" dirty="0" smtClean="0"/>
              <a:t> = create multiple tabs (“pages”)</a:t>
            </a:r>
            <a:endParaRPr lang="en-US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91" y="3326032"/>
            <a:ext cx="20193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092746" y="2743200"/>
            <a:ext cx="660400" cy="54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91075"/>
            <a:ext cx="2833591" cy="1685925"/>
          </a:xfrm>
          <a:prstGeom prst="roundRect">
            <a:avLst>
              <a:gd name="adj" fmla="val 16667"/>
            </a:avLst>
          </a:prstGeom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7301248" y="4810126"/>
            <a:ext cx="1471825" cy="445294"/>
          </a:xfrm>
          <a:custGeom>
            <a:avLst/>
            <a:gdLst>
              <a:gd name="connsiteX0" fmla="*/ 24025 w 1471825"/>
              <a:gd name="connsiteY0" fmla="*/ 23813 h 445294"/>
              <a:gd name="connsiteX1" fmla="*/ 24025 w 1471825"/>
              <a:gd name="connsiteY1" fmla="*/ 23813 h 445294"/>
              <a:gd name="connsiteX2" fmla="*/ 76412 w 1471825"/>
              <a:gd name="connsiteY2" fmla="*/ 7144 h 445294"/>
              <a:gd name="connsiteX3" fmla="*/ 90700 w 1471825"/>
              <a:gd name="connsiteY3" fmla="*/ 4763 h 445294"/>
              <a:gd name="connsiteX4" fmla="*/ 114512 w 1471825"/>
              <a:gd name="connsiteY4" fmla="*/ 0 h 445294"/>
              <a:gd name="connsiteX5" fmla="*/ 281200 w 1471825"/>
              <a:gd name="connsiteY5" fmla="*/ 2381 h 445294"/>
              <a:gd name="connsiteX6" fmla="*/ 300250 w 1471825"/>
              <a:gd name="connsiteY6" fmla="*/ 4763 h 445294"/>
              <a:gd name="connsiteX7" fmla="*/ 324062 w 1471825"/>
              <a:gd name="connsiteY7" fmla="*/ 7144 h 445294"/>
              <a:gd name="connsiteX8" fmla="*/ 431219 w 1471825"/>
              <a:gd name="connsiteY8" fmla="*/ 11906 h 445294"/>
              <a:gd name="connsiteX9" fmla="*/ 543137 w 1471825"/>
              <a:gd name="connsiteY9" fmla="*/ 16669 h 445294"/>
              <a:gd name="connsiteX10" fmla="*/ 569331 w 1471825"/>
              <a:gd name="connsiteY10" fmla="*/ 19050 h 445294"/>
              <a:gd name="connsiteX11" fmla="*/ 624100 w 1471825"/>
              <a:gd name="connsiteY11" fmla="*/ 21431 h 445294"/>
              <a:gd name="connsiteX12" fmla="*/ 666962 w 1471825"/>
              <a:gd name="connsiteY12" fmla="*/ 23813 h 445294"/>
              <a:gd name="connsiteX13" fmla="*/ 697919 w 1471825"/>
              <a:gd name="connsiteY13" fmla="*/ 28575 h 445294"/>
              <a:gd name="connsiteX14" fmla="*/ 776500 w 1471825"/>
              <a:gd name="connsiteY14" fmla="*/ 33338 h 445294"/>
              <a:gd name="connsiteX15" fmla="*/ 795550 w 1471825"/>
              <a:gd name="connsiteY15" fmla="*/ 35719 h 445294"/>
              <a:gd name="connsiteX16" fmla="*/ 862225 w 1471825"/>
              <a:gd name="connsiteY16" fmla="*/ 40481 h 445294"/>
              <a:gd name="connsiteX17" fmla="*/ 893181 w 1471825"/>
              <a:gd name="connsiteY17" fmla="*/ 45244 h 445294"/>
              <a:gd name="connsiteX18" fmla="*/ 902706 w 1471825"/>
              <a:gd name="connsiteY18" fmla="*/ 47625 h 445294"/>
              <a:gd name="connsiteX19" fmla="*/ 924137 w 1471825"/>
              <a:gd name="connsiteY19" fmla="*/ 50006 h 445294"/>
              <a:gd name="connsiteX20" fmla="*/ 947950 w 1471825"/>
              <a:gd name="connsiteY20" fmla="*/ 54769 h 445294"/>
              <a:gd name="connsiteX21" fmla="*/ 976525 w 1471825"/>
              <a:gd name="connsiteY21" fmla="*/ 59531 h 445294"/>
              <a:gd name="connsiteX22" fmla="*/ 997956 w 1471825"/>
              <a:gd name="connsiteY22" fmla="*/ 64294 h 445294"/>
              <a:gd name="connsiteX23" fmla="*/ 1005100 w 1471825"/>
              <a:gd name="connsiteY23" fmla="*/ 66675 h 445294"/>
              <a:gd name="connsiteX24" fmla="*/ 1033675 w 1471825"/>
              <a:gd name="connsiteY24" fmla="*/ 71438 h 445294"/>
              <a:gd name="connsiteX25" fmla="*/ 1047962 w 1471825"/>
              <a:gd name="connsiteY25" fmla="*/ 73819 h 445294"/>
              <a:gd name="connsiteX26" fmla="*/ 1078919 w 1471825"/>
              <a:gd name="connsiteY26" fmla="*/ 76200 h 445294"/>
              <a:gd name="connsiteX27" fmla="*/ 1100350 w 1471825"/>
              <a:gd name="connsiteY27" fmla="*/ 80963 h 445294"/>
              <a:gd name="connsiteX28" fmla="*/ 1107494 w 1471825"/>
              <a:gd name="connsiteY28" fmla="*/ 83344 h 445294"/>
              <a:gd name="connsiteX29" fmla="*/ 1162262 w 1471825"/>
              <a:gd name="connsiteY29" fmla="*/ 88106 h 445294"/>
              <a:gd name="connsiteX30" fmla="*/ 1183694 w 1471825"/>
              <a:gd name="connsiteY30" fmla="*/ 90488 h 445294"/>
              <a:gd name="connsiteX31" fmla="*/ 1231319 w 1471825"/>
              <a:gd name="connsiteY31" fmla="*/ 95250 h 445294"/>
              <a:gd name="connsiteX32" fmla="*/ 1281325 w 1471825"/>
              <a:gd name="connsiteY32" fmla="*/ 97631 h 445294"/>
              <a:gd name="connsiteX33" fmla="*/ 1290850 w 1471825"/>
              <a:gd name="connsiteY33" fmla="*/ 100013 h 445294"/>
              <a:gd name="connsiteX34" fmla="*/ 1302756 w 1471825"/>
              <a:gd name="connsiteY34" fmla="*/ 102394 h 445294"/>
              <a:gd name="connsiteX35" fmla="*/ 1319425 w 1471825"/>
              <a:gd name="connsiteY35" fmla="*/ 109538 h 445294"/>
              <a:gd name="connsiteX36" fmla="*/ 1343237 w 1471825"/>
              <a:gd name="connsiteY36" fmla="*/ 119063 h 445294"/>
              <a:gd name="connsiteX37" fmla="*/ 1359906 w 1471825"/>
              <a:gd name="connsiteY37" fmla="*/ 133350 h 445294"/>
              <a:gd name="connsiteX38" fmla="*/ 1364669 w 1471825"/>
              <a:gd name="connsiteY38" fmla="*/ 140494 h 445294"/>
              <a:gd name="connsiteX39" fmla="*/ 1369431 w 1471825"/>
              <a:gd name="connsiteY39" fmla="*/ 150019 h 445294"/>
              <a:gd name="connsiteX40" fmla="*/ 1376575 w 1471825"/>
              <a:gd name="connsiteY40" fmla="*/ 154781 h 445294"/>
              <a:gd name="connsiteX41" fmla="*/ 1402769 w 1471825"/>
              <a:gd name="connsiteY41" fmla="*/ 173831 h 445294"/>
              <a:gd name="connsiteX42" fmla="*/ 1412294 w 1471825"/>
              <a:gd name="connsiteY42" fmla="*/ 190500 h 445294"/>
              <a:gd name="connsiteX43" fmla="*/ 1428962 w 1471825"/>
              <a:gd name="connsiteY43" fmla="*/ 214313 h 445294"/>
              <a:gd name="connsiteX44" fmla="*/ 1436106 w 1471825"/>
              <a:gd name="connsiteY44" fmla="*/ 221456 h 445294"/>
              <a:gd name="connsiteX45" fmla="*/ 1443250 w 1471825"/>
              <a:gd name="connsiteY45" fmla="*/ 238125 h 445294"/>
              <a:gd name="connsiteX46" fmla="*/ 1450394 w 1471825"/>
              <a:gd name="connsiteY46" fmla="*/ 245269 h 445294"/>
              <a:gd name="connsiteX47" fmla="*/ 1459919 w 1471825"/>
              <a:gd name="connsiteY47" fmla="*/ 269081 h 445294"/>
              <a:gd name="connsiteX48" fmla="*/ 1462300 w 1471825"/>
              <a:gd name="connsiteY48" fmla="*/ 278606 h 445294"/>
              <a:gd name="connsiteX49" fmla="*/ 1467062 w 1471825"/>
              <a:gd name="connsiteY49" fmla="*/ 295275 h 445294"/>
              <a:gd name="connsiteX50" fmla="*/ 1471825 w 1471825"/>
              <a:gd name="connsiteY50" fmla="*/ 342900 h 445294"/>
              <a:gd name="connsiteX51" fmla="*/ 1469444 w 1471825"/>
              <a:gd name="connsiteY51" fmla="*/ 378619 h 445294"/>
              <a:gd name="connsiteX52" fmla="*/ 1462300 w 1471825"/>
              <a:gd name="connsiteY52" fmla="*/ 402431 h 445294"/>
              <a:gd name="connsiteX53" fmla="*/ 1457537 w 1471825"/>
              <a:gd name="connsiteY53" fmla="*/ 419100 h 445294"/>
              <a:gd name="connsiteX54" fmla="*/ 1450394 w 1471825"/>
              <a:gd name="connsiteY54" fmla="*/ 426244 h 445294"/>
              <a:gd name="connsiteX55" fmla="*/ 1443250 w 1471825"/>
              <a:gd name="connsiteY55" fmla="*/ 428625 h 445294"/>
              <a:gd name="connsiteX56" fmla="*/ 1440869 w 1471825"/>
              <a:gd name="connsiteY56" fmla="*/ 435769 h 445294"/>
              <a:gd name="connsiteX57" fmla="*/ 1424200 w 1471825"/>
              <a:gd name="connsiteY57" fmla="*/ 438150 h 445294"/>
              <a:gd name="connsiteX58" fmla="*/ 1400387 w 1471825"/>
              <a:gd name="connsiteY58" fmla="*/ 442913 h 445294"/>
              <a:gd name="connsiteX59" fmla="*/ 1333712 w 1471825"/>
              <a:gd name="connsiteY59" fmla="*/ 445294 h 445294"/>
              <a:gd name="connsiteX60" fmla="*/ 1262275 w 1471825"/>
              <a:gd name="connsiteY60" fmla="*/ 442913 h 445294"/>
              <a:gd name="connsiteX61" fmla="*/ 1233700 w 1471825"/>
              <a:gd name="connsiteY61" fmla="*/ 438150 h 445294"/>
              <a:gd name="connsiteX62" fmla="*/ 1207506 w 1471825"/>
              <a:gd name="connsiteY62" fmla="*/ 433388 h 445294"/>
              <a:gd name="connsiteX63" fmla="*/ 1167025 w 1471825"/>
              <a:gd name="connsiteY63" fmla="*/ 431006 h 445294"/>
              <a:gd name="connsiteX64" fmla="*/ 1093206 w 1471825"/>
              <a:gd name="connsiteY64" fmla="*/ 419100 h 445294"/>
              <a:gd name="connsiteX65" fmla="*/ 1071775 w 1471825"/>
              <a:gd name="connsiteY65" fmla="*/ 411956 h 445294"/>
              <a:gd name="connsiteX66" fmla="*/ 1055106 w 1471825"/>
              <a:gd name="connsiteY66" fmla="*/ 409575 h 445294"/>
              <a:gd name="connsiteX67" fmla="*/ 1040819 w 1471825"/>
              <a:gd name="connsiteY67" fmla="*/ 407194 h 445294"/>
              <a:gd name="connsiteX68" fmla="*/ 1017006 w 1471825"/>
              <a:gd name="connsiteY68" fmla="*/ 402431 h 445294"/>
              <a:gd name="connsiteX69" fmla="*/ 886037 w 1471825"/>
              <a:gd name="connsiteY69" fmla="*/ 404813 h 445294"/>
              <a:gd name="connsiteX70" fmla="*/ 857462 w 1471825"/>
              <a:gd name="connsiteY70" fmla="*/ 409575 h 445294"/>
              <a:gd name="connsiteX71" fmla="*/ 850319 w 1471825"/>
              <a:gd name="connsiteY71" fmla="*/ 414338 h 445294"/>
              <a:gd name="connsiteX72" fmla="*/ 828887 w 1471825"/>
              <a:gd name="connsiteY72" fmla="*/ 419100 h 445294"/>
              <a:gd name="connsiteX73" fmla="*/ 812219 w 1471825"/>
              <a:gd name="connsiteY73" fmla="*/ 421481 h 445294"/>
              <a:gd name="connsiteX74" fmla="*/ 755069 w 1471825"/>
              <a:gd name="connsiteY74" fmla="*/ 426244 h 445294"/>
              <a:gd name="connsiteX75" fmla="*/ 474081 w 1471825"/>
              <a:gd name="connsiteY75" fmla="*/ 426244 h 445294"/>
              <a:gd name="connsiteX76" fmla="*/ 390737 w 1471825"/>
              <a:gd name="connsiteY76" fmla="*/ 423863 h 445294"/>
              <a:gd name="connsiteX77" fmla="*/ 216906 w 1471825"/>
              <a:gd name="connsiteY77" fmla="*/ 426244 h 445294"/>
              <a:gd name="connsiteX78" fmla="*/ 190712 w 1471825"/>
              <a:gd name="connsiteY78" fmla="*/ 428625 h 445294"/>
              <a:gd name="connsiteX79" fmla="*/ 102606 w 1471825"/>
              <a:gd name="connsiteY79" fmla="*/ 426244 h 445294"/>
              <a:gd name="connsiteX80" fmla="*/ 64506 w 1471825"/>
              <a:gd name="connsiteY80" fmla="*/ 419100 h 445294"/>
              <a:gd name="connsiteX81" fmla="*/ 50219 w 1471825"/>
              <a:gd name="connsiteY81" fmla="*/ 414338 h 445294"/>
              <a:gd name="connsiteX82" fmla="*/ 43075 w 1471825"/>
              <a:gd name="connsiteY82" fmla="*/ 409575 h 445294"/>
              <a:gd name="connsiteX83" fmla="*/ 35931 w 1471825"/>
              <a:gd name="connsiteY83" fmla="*/ 407194 h 445294"/>
              <a:gd name="connsiteX84" fmla="*/ 21644 w 1471825"/>
              <a:gd name="connsiteY84" fmla="*/ 395288 h 445294"/>
              <a:gd name="connsiteX85" fmla="*/ 7356 w 1471825"/>
              <a:gd name="connsiteY85" fmla="*/ 390525 h 445294"/>
              <a:gd name="connsiteX86" fmla="*/ 4975 w 1471825"/>
              <a:gd name="connsiteY86" fmla="*/ 383381 h 445294"/>
              <a:gd name="connsiteX87" fmla="*/ 212 w 1471825"/>
              <a:gd name="connsiteY87" fmla="*/ 376238 h 445294"/>
              <a:gd name="connsiteX88" fmla="*/ 2594 w 1471825"/>
              <a:gd name="connsiteY88" fmla="*/ 330994 h 445294"/>
              <a:gd name="connsiteX89" fmla="*/ 7356 w 1471825"/>
              <a:gd name="connsiteY89" fmla="*/ 323850 h 445294"/>
              <a:gd name="connsiteX90" fmla="*/ 16881 w 1471825"/>
              <a:gd name="connsiteY90" fmla="*/ 300038 h 445294"/>
              <a:gd name="connsiteX91" fmla="*/ 21644 w 1471825"/>
              <a:gd name="connsiteY91" fmla="*/ 290513 h 445294"/>
              <a:gd name="connsiteX92" fmla="*/ 26406 w 1471825"/>
              <a:gd name="connsiteY92" fmla="*/ 276225 h 445294"/>
              <a:gd name="connsiteX93" fmla="*/ 31169 w 1471825"/>
              <a:gd name="connsiteY93" fmla="*/ 257175 h 445294"/>
              <a:gd name="connsiteX94" fmla="*/ 33550 w 1471825"/>
              <a:gd name="connsiteY94" fmla="*/ 235744 h 445294"/>
              <a:gd name="connsiteX95" fmla="*/ 35931 w 1471825"/>
              <a:gd name="connsiteY95" fmla="*/ 228600 h 445294"/>
              <a:gd name="connsiteX96" fmla="*/ 40694 w 1471825"/>
              <a:gd name="connsiteY96" fmla="*/ 166688 h 445294"/>
              <a:gd name="connsiteX97" fmla="*/ 43075 w 1471825"/>
              <a:gd name="connsiteY97" fmla="*/ 152400 h 445294"/>
              <a:gd name="connsiteX98" fmla="*/ 47837 w 1471825"/>
              <a:gd name="connsiteY98" fmla="*/ 92869 h 445294"/>
              <a:gd name="connsiteX99" fmla="*/ 45456 w 1471825"/>
              <a:gd name="connsiteY99" fmla="*/ 52388 h 445294"/>
              <a:gd name="connsiteX100" fmla="*/ 33550 w 1471825"/>
              <a:gd name="connsiteY100" fmla="*/ 30956 h 445294"/>
              <a:gd name="connsiteX101" fmla="*/ 24025 w 1471825"/>
              <a:gd name="connsiteY101" fmla="*/ 23813 h 44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471825" h="445294">
                <a:moveTo>
                  <a:pt x="24025" y="23813"/>
                </a:moveTo>
                <a:lnTo>
                  <a:pt x="24025" y="23813"/>
                </a:lnTo>
                <a:cubicBezTo>
                  <a:pt x="41487" y="18257"/>
                  <a:pt x="58792" y="12178"/>
                  <a:pt x="76412" y="7144"/>
                </a:cubicBezTo>
                <a:cubicBezTo>
                  <a:pt x="81055" y="5818"/>
                  <a:pt x="85954" y="5653"/>
                  <a:pt x="90700" y="4763"/>
                </a:cubicBezTo>
                <a:cubicBezTo>
                  <a:pt x="98656" y="3271"/>
                  <a:pt x="106575" y="1588"/>
                  <a:pt x="114512" y="0"/>
                </a:cubicBezTo>
                <a:lnTo>
                  <a:pt x="281200" y="2381"/>
                </a:lnTo>
                <a:cubicBezTo>
                  <a:pt x="287597" y="2545"/>
                  <a:pt x="293890" y="4056"/>
                  <a:pt x="300250" y="4763"/>
                </a:cubicBezTo>
                <a:cubicBezTo>
                  <a:pt x="308178" y="5644"/>
                  <a:pt x="316103" y="6613"/>
                  <a:pt x="324062" y="7144"/>
                </a:cubicBezTo>
                <a:cubicBezTo>
                  <a:pt x="352098" y="9013"/>
                  <a:pt x="405064" y="10769"/>
                  <a:pt x="431219" y="11906"/>
                </a:cubicBezTo>
                <a:cubicBezTo>
                  <a:pt x="560215" y="17515"/>
                  <a:pt x="392322" y="10869"/>
                  <a:pt x="543137" y="16669"/>
                </a:cubicBezTo>
                <a:cubicBezTo>
                  <a:pt x="551868" y="17463"/>
                  <a:pt x="560579" y="18535"/>
                  <a:pt x="569331" y="19050"/>
                </a:cubicBezTo>
                <a:cubicBezTo>
                  <a:pt x="587573" y="20123"/>
                  <a:pt x="605848" y="20541"/>
                  <a:pt x="624100" y="21431"/>
                </a:cubicBezTo>
                <a:lnTo>
                  <a:pt x="666962" y="23813"/>
                </a:lnTo>
                <a:cubicBezTo>
                  <a:pt x="677281" y="25400"/>
                  <a:pt x="687553" y="27331"/>
                  <a:pt x="697919" y="28575"/>
                </a:cubicBezTo>
                <a:cubicBezTo>
                  <a:pt x="720218" y="31251"/>
                  <a:pt x="756939" y="32406"/>
                  <a:pt x="776500" y="33338"/>
                </a:cubicBezTo>
                <a:cubicBezTo>
                  <a:pt x="782850" y="34132"/>
                  <a:pt x="789182" y="35082"/>
                  <a:pt x="795550" y="35719"/>
                </a:cubicBezTo>
                <a:cubicBezTo>
                  <a:pt x="818470" y="38011"/>
                  <a:pt x="838997" y="39029"/>
                  <a:pt x="862225" y="40481"/>
                </a:cubicBezTo>
                <a:cubicBezTo>
                  <a:pt x="870218" y="41623"/>
                  <a:pt x="884932" y="43594"/>
                  <a:pt x="893181" y="45244"/>
                </a:cubicBezTo>
                <a:cubicBezTo>
                  <a:pt x="896390" y="45886"/>
                  <a:pt x="899471" y="47127"/>
                  <a:pt x="902706" y="47625"/>
                </a:cubicBezTo>
                <a:cubicBezTo>
                  <a:pt x="909810" y="48718"/>
                  <a:pt x="916993" y="49212"/>
                  <a:pt x="924137" y="50006"/>
                </a:cubicBezTo>
                <a:cubicBezTo>
                  <a:pt x="937339" y="54408"/>
                  <a:pt x="927155" y="51486"/>
                  <a:pt x="947950" y="54769"/>
                </a:cubicBezTo>
                <a:lnTo>
                  <a:pt x="976525" y="59531"/>
                </a:lnTo>
                <a:cubicBezTo>
                  <a:pt x="992602" y="64891"/>
                  <a:pt x="972821" y="58709"/>
                  <a:pt x="997956" y="64294"/>
                </a:cubicBezTo>
                <a:cubicBezTo>
                  <a:pt x="1000406" y="64838"/>
                  <a:pt x="1002639" y="66183"/>
                  <a:pt x="1005100" y="66675"/>
                </a:cubicBezTo>
                <a:cubicBezTo>
                  <a:pt x="1014569" y="68569"/>
                  <a:pt x="1024150" y="69850"/>
                  <a:pt x="1033675" y="71438"/>
                </a:cubicBezTo>
                <a:cubicBezTo>
                  <a:pt x="1038437" y="72232"/>
                  <a:pt x="1043148" y="73449"/>
                  <a:pt x="1047962" y="73819"/>
                </a:cubicBezTo>
                <a:lnTo>
                  <a:pt x="1078919" y="76200"/>
                </a:lnTo>
                <a:cubicBezTo>
                  <a:pt x="1087117" y="77839"/>
                  <a:pt x="1092492" y="78718"/>
                  <a:pt x="1100350" y="80963"/>
                </a:cubicBezTo>
                <a:cubicBezTo>
                  <a:pt x="1102764" y="81653"/>
                  <a:pt x="1105013" y="82962"/>
                  <a:pt x="1107494" y="83344"/>
                </a:cubicBezTo>
                <a:cubicBezTo>
                  <a:pt x="1119088" y="85128"/>
                  <a:pt x="1152564" y="87224"/>
                  <a:pt x="1162262" y="88106"/>
                </a:cubicBezTo>
                <a:cubicBezTo>
                  <a:pt x="1169420" y="88757"/>
                  <a:pt x="1176550" y="89694"/>
                  <a:pt x="1183694" y="90488"/>
                </a:cubicBezTo>
                <a:cubicBezTo>
                  <a:pt x="1203485" y="97085"/>
                  <a:pt x="1189280" y="93038"/>
                  <a:pt x="1231319" y="95250"/>
                </a:cubicBezTo>
                <a:lnTo>
                  <a:pt x="1281325" y="97631"/>
                </a:lnTo>
                <a:cubicBezTo>
                  <a:pt x="1284500" y="98425"/>
                  <a:pt x="1287655" y="99303"/>
                  <a:pt x="1290850" y="100013"/>
                </a:cubicBezTo>
                <a:cubicBezTo>
                  <a:pt x="1294801" y="100891"/>
                  <a:pt x="1298830" y="101412"/>
                  <a:pt x="1302756" y="102394"/>
                </a:cubicBezTo>
                <a:cubicBezTo>
                  <a:pt x="1312980" y="104950"/>
                  <a:pt x="1308061" y="104992"/>
                  <a:pt x="1319425" y="109538"/>
                </a:cubicBezTo>
                <a:cubicBezTo>
                  <a:pt x="1331308" y="114291"/>
                  <a:pt x="1333304" y="112855"/>
                  <a:pt x="1343237" y="119063"/>
                </a:cubicBezTo>
                <a:cubicBezTo>
                  <a:pt x="1348723" y="122492"/>
                  <a:pt x="1355669" y="128266"/>
                  <a:pt x="1359906" y="133350"/>
                </a:cubicBezTo>
                <a:cubicBezTo>
                  <a:pt x="1361738" y="135549"/>
                  <a:pt x="1363249" y="138009"/>
                  <a:pt x="1364669" y="140494"/>
                </a:cubicBezTo>
                <a:cubicBezTo>
                  <a:pt x="1366430" y="143576"/>
                  <a:pt x="1367159" y="147292"/>
                  <a:pt x="1369431" y="150019"/>
                </a:cubicBezTo>
                <a:cubicBezTo>
                  <a:pt x="1371263" y="152218"/>
                  <a:pt x="1374260" y="153098"/>
                  <a:pt x="1376575" y="154781"/>
                </a:cubicBezTo>
                <a:cubicBezTo>
                  <a:pt x="1405917" y="176120"/>
                  <a:pt x="1386135" y="162743"/>
                  <a:pt x="1402769" y="173831"/>
                </a:cubicBezTo>
                <a:cubicBezTo>
                  <a:pt x="1419252" y="198559"/>
                  <a:pt x="1394155" y="160269"/>
                  <a:pt x="1412294" y="190500"/>
                </a:cubicBezTo>
                <a:cubicBezTo>
                  <a:pt x="1415023" y="195049"/>
                  <a:pt x="1424623" y="209251"/>
                  <a:pt x="1428962" y="214313"/>
                </a:cubicBezTo>
                <a:cubicBezTo>
                  <a:pt x="1431154" y="216870"/>
                  <a:pt x="1433725" y="219075"/>
                  <a:pt x="1436106" y="221456"/>
                </a:cubicBezTo>
                <a:cubicBezTo>
                  <a:pt x="1438050" y="227288"/>
                  <a:pt x="1439570" y="232974"/>
                  <a:pt x="1443250" y="238125"/>
                </a:cubicBezTo>
                <a:cubicBezTo>
                  <a:pt x="1445208" y="240865"/>
                  <a:pt x="1448013" y="242888"/>
                  <a:pt x="1450394" y="245269"/>
                </a:cubicBezTo>
                <a:cubicBezTo>
                  <a:pt x="1456278" y="262924"/>
                  <a:pt x="1452911" y="255066"/>
                  <a:pt x="1459919" y="269081"/>
                </a:cubicBezTo>
                <a:cubicBezTo>
                  <a:pt x="1460713" y="272256"/>
                  <a:pt x="1461401" y="275459"/>
                  <a:pt x="1462300" y="278606"/>
                </a:cubicBezTo>
                <a:cubicBezTo>
                  <a:pt x="1464851" y="287534"/>
                  <a:pt x="1465200" y="285037"/>
                  <a:pt x="1467062" y="295275"/>
                </a:cubicBezTo>
                <a:cubicBezTo>
                  <a:pt x="1470140" y="312201"/>
                  <a:pt x="1470430" y="324764"/>
                  <a:pt x="1471825" y="342900"/>
                </a:cubicBezTo>
                <a:cubicBezTo>
                  <a:pt x="1471031" y="354806"/>
                  <a:pt x="1470693" y="366752"/>
                  <a:pt x="1469444" y="378619"/>
                </a:cubicBezTo>
                <a:cubicBezTo>
                  <a:pt x="1468758" y="385139"/>
                  <a:pt x="1463628" y="397118"/>
                  <a:pt x="1462300" y="402431"/>
                </a:cubicBezTo>
                <a:cubicBezTo>
                  <a:pt x="1461981" y="403706"/>
                  <a:pt x="1458905" y="417047"/>
                  <a:pt x="1457537" y="419100"/>
                </a:cubicBezTo>
                <a:cubicBezTo>
                  <a:pt x="1455669" y="421902"/>
                  <a:pt x="1453196" y="424376"/>
                  <a:pt x="1450394" y="426244"/>
                </a:cubicBezTo>
                <a:cubicBezTo>
                  <a:pt x="1448305" y="427636"/>
                  <a:pt x="1445631" y="427831"/>
                  <a:pt x="1443250" y="428625"/>
                </a:cubicBezTo>
                <a:cubicBezTo>
                  <a:pt x="1442456" y="431006"/>
                  <a:pt x="1443114" y="434646"/>
                  <a:pt x="1440869" y="435769"/>
                </a:cubicBezTo>
                <a:cubicBezTo>
                  <a:pt x="1435849" y="438279"/>
                  <a:pt x="1429704" y="437049"/>
                  <a:pt x="1424200" y="438150"/>
                </a:cubicBezTo>
                <a:cubicBezTo>
                  <a:pt x="1405236" y="441942"/>
                  <a:pt x="1434065" y="440988"/>
                  <a:pt x="1400387" y="442913"/>
                </a:cubicBezTo>
                <a:cubicBezTo>
                  <a:pt x="1378184" y="444182"/>
                  <a:pt x="1355937" y="444500"/>
                  <a:pt x="1333712" y="445294"/>
                </a:cubicBezTo>
                <a:cubicBezTo>
                  <a:pt x="1309900" y="444500"/>
                  <a:pt x="1286040" y="444611"/>
                  <a:pt x="1262275" y="442913"/>
                </a:cubicBezTo>
                <a:cubicBezTo>
                  <a:pt x="1252643" y="442225"/>
                  <a:pt x="1243214" y="439805"/>
                  <a:pt x="1233700" y="438150"/>
                </a:cubicBezTo>
                <a:cubicBezTo>
                  <a:pt x="1224957" y="436629"/>
                  <a:pt x="1216365" y="433909"/>
                  <a:pt x="1207506" y="433388"/>
                </a:cubicBezTo>
                <a:lnTo>
                  <a:pt x="1167025" y="431006"/>
                </a:lnTo>
                <a:cubicBezTo>
                  <a:pt x="1104339" y="420558"/>
                  <a:pt x="1128994" y="424212"/>
                  <a:pt x="1093206" y="419100"/>
                </a:cubicBezTo>
                <a:cubicBezTo>
                  <a:pt x="1086062" y="416719"/>
                  <a:pt x="1079080" y="413782"/>
                  <a:pt x="1071775" y="411956"/>
                </a:cubicBezTo>
                <a:cubicBezTo>
                  <a:pt x="1066330" y="410595"/>
                  <a:pt x="1060653" y="410428"/>
                  <a:pt x="1055106" y="409575"/>
                </a:cubicBezTo>
                <a:cubicBezTo>
                  <a:pt x="1050334" y="408841"/>
                  <a:pt x="1045564" y="408084"/>
                  <a:pt x="1040819" y="407194"/>
                </a:cubicBezTo>
                <a:cubicBezTo>
                  <a:pt x="1032863" y="405702"/>
                  <a:pt x="1017006" y="402431"/>
                  <a:pt x="1017006" y="402431"/>
                </a:cubicBezTo>
                <a:cubicBezTo>
                  <a:pt x="973350" y="403225"/>
                  <a:pt x="929657" y="402860"/>
                  <a:pt x="886037" y="404813"/>
                </a:cubicBezTo>
                <a:cubicBezTo>
                  <a:pt x="876390" y="405245"/>
                  <a:pt x="857462" y="409575"/>
                  <a:pt x="857462" y="409575"/>
                </a:cubicBezTo>
                <a:cubicBezTo>
                  <a:pt x="855081" y="411163"/>
                  <a:pt x="852879" y="413058"/>
                  <a:pt x="850319" y="414338"/>
                </a:cubicBezTo>
                <a:cubicBezTo>
                  <a:pt x="844564" y="417216"/>
                  <a:pt x="834168" y="418288"/>
                  <a:pt x="828887" y="419100"/>
                </a:cubicBezTo>
                <a:cubicBezTo>
                  <a:pt x="823340" y="419953"/>
                  <a:pt x="817788" y="420785"/>
                  <a:pt x="812219" y="421481"/>
                </a:cubicBezTo>
                <a:cubicBezTo>
                  <a:pt x="786841" y="424654"/>
                  <a:pt x="784822" y="424261"/>
                  <a:pt x="755069" y="426244"/>
                </a:cubicBezTo>
                <a:cubicBezTo>
                  <a:pt x="651691" y="441011"/>
                  <a:pt x="735927" y="429831"/>
                  <a:pt x="474081" y="426244"/>
                </a:cubicBezTo>
                <a:cubicBezTo>
                  <a:pt x="446291" y="425863"/>
                  <a:pt x="418518" y="424657"/>
                  <a:pt x="390737" y="423863"/>
                </a:cubicBezTo>
                <a:lnTo>
                  <a:pt x="216906" y="426244"/>
                </a:lnTo>
                <a:cubicBezTo>
                  <a:pt x="208141" y="426453"/>
                  <a:pt x="199479" y="428625"/>
                  <a:pt x="190712" y="428625"/>
                </a:cubicBezTo>
                <a:cubicBezTo>
                  <a:pt x="161333" y="428625"/>
                  <a:pt x="131975" y="427038"/>
                  <a:pt x="102606" y="426244"/>
                </a:cubicBezTo>
                <a:cubicBezTo>
                  <a:pt x="89834" y="424420"/>
                  <a:pt x="76915" y="422822"/>
                  <a:pt x="64506" y="419100"/>
                </a:cubicBezTo>
                <a:cubicBezTo>
                  <a:pt x="59698" y="417658"/>
                  <a:pt x="50219" y="414338"/>
                  <a:pt x="50219" y="414338"/>
                </a:cubicBezTo>
                <a:cubicBezTo>
                  <a:pt x="47838" y="412750"/>
                  <a:pt x="45635" y="410855"/>
                  <a:pt x="43075" y="409575"/>
                </a:cubicBezTo>
                <a:cubicBezTo>
                  <a:pt x="40830" y="408452"/>
                  <a:pt x="38020" y="408586"/>
                  <a:pt x="35931" y="407194"/>
                </a:cubicBezTo>
                <a:cubicBezTo>
                  <a:pt x="24715" y="399717"/>
                  <a:pt x="33330" y="400482"/>
                  <a:pt x="21644" y="395288"/>
                </a:cubicBezTo>
                <a:cubicBezTo>
                  <a:pt x="17056" y="393249"/>
                  <a:pt x="7356" y="390525"/>
                  <a:pt x="7356" y="390525"/>
                </a:cubicBezTo>
                <a:cubicBezTo>
                  <a:pt x="6562" y="388144"/>
                  <a:pt x="6098" y="385626"/>
                  <a:pt x="4975" y="383381"/>
                </a:cubicBezTo>
                <a:cubicBezTo>
                  <a:pt x="3695" y="380821"/>
                  <a:pt x="342" y="379097"/>
                  <a:pt x="212" y="376238"/>
                </a:cubicBezTo>
                <a:cubicBezTo>
                  <a:pt x="-474" y="361151"/>
                  <a:pt x="553" y="345958"/>
                  <a:pt x="2594" y="330994"/>
                </a:cubicBezTo>
                <a:cubicBezTo>
                  <a:pt x="2981" y="328158"/>
                  <a:pt x="6157" y="326448"/>
                  <a:pt x="7356" y="323850"/>
                </a:cubicBezTo>
                <a:cubicBezTo>
                  <a:pt x="10938" y="316088"/>
                  <a:pt x="13058" y="307684"/>
                  <a:pt x="16881" y="300038"/>
                </a:cubicBezTo>
                <a:cubicBezTo>
                  <a:pt x="18469" y="296863"/>
                  <a:pt x="20326" y="293809"/>
                  <a:pt x="21644" y="290513"/>
                </a:cubicBezTo>
                <a:cubicBezTo>
                  <a:pt x="23508" y="285852"/>
                  <a:pt x="25085" y="281068"/>
                  <a:pt x="26406" y="276225"/>
                </a:cubicBezTo>
                <a:cubicBezTo>
                  <a:pt x="35015" y="244655"/>
                  <a:pt x="23949" y="278828"/>
                  <a:pt x="31169" y="257175"/>
                </a:cubicBezTo>
                <a:cubicBezTo>
                  <a:pt x="31963" y="250031"/>
                  <a:pt x="32368" y="242834"/>
                  <a:pt x="33550" y="235744"/>
                </a:cubicBezTo>
                <a:cubicBezTo>
                  <a:pt x="33963" y="233268"/>
                  <a:pt x="35739" y="231103"/>
                  <a:pt x="35931" y="228600"/>
                </a:cubicBezTo>
                <a:cubicBezTo>
                  <a:pt x="40911" y="163858"/>
                  <a:pt x="32189" y="192192"/>
                  <a:pt x="40694" y="166688"/>
                </a:cubicBezTo>
                <a:cubicBezTo>
                  <a:pt x="41488" y="161925"/>
                  <a:pt x="42610" y="157206"/>
                  <a:pt x="43075" y="152400"/>
                </a:cubicBezTo>
                <a:cubicBezTo>
                  <a:pt x="44992" y="132585"/>
                  <a:pt x="47837" y="92869"/>
                  <a:pt x="47837" y="92869"/>
                </a:cubicBezTo>
                <a:cubicBezTo>
                  <a:pt x="47043" y="79375"/>
                  <a:pt x="47204" y="65791"/>
                  <a:pt x="45456" y="52388"/>
                </a:cubicBezTo>
                <a:cubicBezTo>
                  <a:pt x="44424" y="44477"/>
                  <a:pt x="41027" y="35229"/>
                  <a:pt x="33550" y="30956"/>
                </a:cubicBezTo>
                <a:cubicBezTo>
                  <a:pt x="19773" y="23083"/>
                  <a:pt x="25612" y="25003"/>
                  <a:pt x="24025" y="23813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53146" y="2590800"/>
            <a:ext cx="2919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Widths are defined/split by 12-unit wide grids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CE5F7"/>
              </a:clrFrom>
              <a:clrTo>
                <a:srgbClr val="CCE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38" y="3339416"/>
            <a:ext cx="19595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6"/>
              </a:rPr>
              <a:t>Learn more!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7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21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Customize your App’s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Add static </a:t>
            </a:r>
            <a:r>
              <a:rPr lang="en-US" dirty="0" smtClean="0">
                <a:hlinkClick r:id="rId2"/>
              </a:rPr>
              <a:t>HTML elements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b="1" u="sng" dirty="0"/>
              <a:t>tags</a:t>
            </a:r>
            <a:r>
              <a:rPr lang="en-US" dirty="0"/>
              <a:t>, a list </a:t>
            </a:r>
            <a:r>
              <a:rPr lang="en-US" dirty="0" smtClean="0"/>
              <a:t>of functions </a:t>
            </a:r>
            <a:r>
              <a:rPr lang="en-US" dirty="0"/>
              <a:t>that parallel common HTML </a:t>
            </a:r>
            <a:r>
              <a:rPr lang="en-US" dirty="0" smtClean="0"/>
              <a:t>tags</a:t>
            </a:r>
          </a:p>
          <a:p>
            <a:pPr lvl="1"/>
            <a:r>
              <a:rPr lang="en-US" b="1" dirty="0"/>
              <a:t>HTML tags</a:t>
            </a:r>
            <a:r>
              <a:rPr lang="en-US" dirty="0"/>
              <a:t> </a:t>
            </a:r>
            <a:r>
              <a:rPr lang="en-US" dirty="0" smtClean="0"/>
              <a:t>= hidden </a:t>
            </a:r>
            <a:r>
              <a:rPr lang="en-US" dirty="0"/>
              <a:t>keywords </a:t>
            </a:r>
            <a:r>
              <a:rPr lang="en-US" dirty="0" smtClean="0"/>
              <a:t>within </a:t>
            </a:r>
            <a:r>
              <a:rPr lang="en-US" dirty="0"/>
              <a:t>a web page that define how </a:t>
            </a:r>
            <a:r>
              <a:rPr lang="en-US" dirty="0" smtClean="0"/>
              <a:t>a </a:t>
            </a:r>
            <a:r>
              <a:rPr lang="en-US" dirty="0"/>
              <a:t>web browser </a:t>
            </a:r>
            <a:r>
              <a:rPr lang="en-US" dirty="0" smtClean="0"/>
              <a:t>formats &amp; displays content</a:t>
            </a:r>
          </a:p>
          <a:p>
            <a:pPr lvl="2"/>
            <a:r>
              <a:rPr lang="en-US" dirty="0"/>
              <a:t>Ex: </a:t>
            </a:r>
            <a:r>
              <a:rPr lang="en-US" dirty="0" smtClean="0"/>
              <a:t>&lt;</a:t>
            </a:r>
            <a:r>
              <a:rPr lang="en-US" dirty="0"/>
              <a:t>div</a:t>
            </a:r>
            <a:r>
              <a:rPr lang="en-US" dirty="0" smtClean="0"/>
              <a:t>&gt; &lt;/div&gt; tag </a:t>
            </a:r>
            <a:r>
              <a:rPr lang="en-US" dirty="0"/>
              <a:t>defines a </a:t>
            </a:r>
            <a:r>
              <a:rPr lang="en-US" dirty="0" smtClean="0"/>
              <a:t>division/section </a:t>
            </a:r>
            <a:r>
              <a:rPr lang="en-US" dirty="0"/>
              <a:t>in an HTML </a:t>
            </a:r>
            <a:r>
              <a:rPr lang="en-US" dirty="0" smtClean="0"/>
              <a:t>document</a:t>
            </a:r>
          </a:p>
          <a:p>
            <a:r>
              <a:rPr lang="en-US" dirty="0"/>
              <a:t>The most common tags have wrapper functions. </a:t>
            </a:r>
            <a:endParaRPr lang="en-US" dirty="0" smtClean="0"/>
          </a:p>
          <a:p>
            <a:pPr lvl="1"/>
            <a:r>
              <a:rPr lang="en-US" dirty="0" smtClean="0"/>
              <a:t>Don’t need </a:t>
            </a:r>
            <a:r>
              <a:rPr lang="en-US" dirty="0"/>
              <a:t>to prefix their names with tags$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2992590" cy="23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14800"/>
            <a:ext cx="4068920" cy="231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20614125">
            <a:off x="2736648" y="1048561"/>
            <a:ext cx="612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Style</a:t>
            </a:r>
            <a:endParaRPr lang="en-US" sz="2400" baseline="30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1131681"/>
            <a:ext cx="3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^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4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Setting styles of individual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7010400" cy="76200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Setting the style of an HTML </a:t>
            </a:r>
            <a:r>
              <a:rPr lang="en-US" dirty="0" smtClean="0"/>
              <a:t>element </a:t>
            </a:r>
            <a:r>
              <a:rPr lang="en-US" dirty="0"/>
              <a:t>can be done with the </a:t>
            </a:r>
            <a:r>
              <a:rPr lang="en-US" b="1" dirty="0"/>
              <a:t>style </a:t>
            </a:r>
            <a:r>
              <a:rPr lang="en-US" b="1" dirty="0" smtClean="0"/>
              <a:t>attribute</a:t>
            </a:r>
          </a:p>
          <a:p>
            <a:pPr lvl="1"/>
            <a:endParaRPr lang="en-US" b="1" dirty="0" smtClean="0"/>
          </a:p>
          <a:p>
            <a:pPr marL="365760" lvl="1" indent="0">
              <a:buNone/>
            </a:pPr>
            <a:r>
              <a:rPr lang="en-US" sz="2400" b="1" dirty="0" err="1" smtClean="0"/>
              <a:t>tags$tagname</a:t>
            </a:r>
            <a:r>
              <a:rPr lang="en-US" sz="2400" b="1" dirty="0" smtClean="0"/>
              <a:t>( style = “</a:t>
            </a:r>
            <a:r>
              <a:rPr lang="en-US" sz="2400" b="1" dirty="0" err="1" smtClean="0"/>
              <a:t>property:value</a:t>
            </a:r>
            <a:r>
              <a:rPr lang="en-US" sz="2400" b="1" dirty="0" smtClean="0"/>
              <a:t>;” )</a:t>
            </a:r>
          </a:p>
          <a:p>
            <a:pPr lvl="1"/>
            <a:endParaRPr lang="en-US" b="1" dirty="0"/>
          </a:p>
          <a:p>
            <a:r>
              <a:rPr lang="en-US" dirty="0" smtClean="0"/>
              <a:t>Example:</a:t>
            </a:r>
          </a:p>
          <a:p>
            <a:pPr marL="465138" indent="0">
              <a:buNone/>
            </a:pPr>
            <a:r>
              <a:rPr lang="en-US" b="1" dirty="0" err="1" smtClean="0"/>
              <a:t>tag$p</a:t>
            </a:r>
            <a:r>
              <a:rPr lang="en-US" b="1" dirty="0" smtClean="0"/>
              <a:t>(</a:t>
            </a:r>
            <a:r>
              <a:rPr lang="en-US" b="1" dirty="0"/>
              <a:t>“hello world</a:t>
            </a:r>
            <a:r>
              <a:rPr lang="en-US" b="1" dirty="0" smtClean="0"/>
              <a:t>”, style </a:t>
            </a:r>
            <a:r>
              <a:rPr lang="en-US" b="1" dirty="0"/>
              <a:t>= "</a:t>
            </a:r>
            <a:r>
              <a:rPr lang="en-US" b="1" dirty="0" smtClean="0"/>
              <a:t>font-size:18px; </a:t>
            </a:r>
            <a:r>
              <a:rPr lang="en-US" b="1" dirty="0" err="1" smtClean="0"/>
              <a:t>color:blue</a:t>
            </a:r>
            <a:r>
              <a:rPr lang="en-US" b="1" dirty="0" smtClean="0"/>
              <a:t>;”)</a:t>
            </a:r>
          </a:p>
          <a:p>
            <a:pPr marL="465138" indent="0">
              <a:buNone/>
            </a:pP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2200" dirty="0" smtClean="0"/>
              <a:t>Creates a paragraph of blue size-18 text saying   </a:t>
            </a:r>
            <a:r>
              <a:rPr lang="en-US" sz="1800" dirty="0" smtClean="0">
                <a:solidFill>
                  <a:srgbClr val="0099FF"/>
                </a:solidFill>
              </a:rPr>
              <a:t>Hello World</a:t>
            </a:r>
            <a:endParaRPr lang="en-US" sz="1800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CSS</a:t>
            </a:r>
            <a:r>
              <a:rPr lang="en-US" dirty="0" smtClean="0"/>
              <a:t> – “Advanced”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CSS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Cascading Style </a:t>
            </a:r>
            <a:r>
              <a:rPr lang="en-US" dirty="0" smtClean="0"/>
              <a:t>Sheets</a:t>
            </a:r>
          </a:p>
          <a:p>
            <a:r>
              <a:rPr lang="en-US" dirty="0" smtClean="0"/>
              <a:t>Is </a:t>
            </a:r>
            <a:r>
              <a:rPr lang="en-US" dirty="0"/>
              <a:t>a style language used for describing how HTML elements are to be displayed </a:t>
            </a:r>
            <a:endParaRPr lang="en-US" dirty="0" smtClean="0"/>
          </a:p>
          <a:p>
            <a:pPr lvl="1"/>
            <a:r>
              <a:rPr lang="en-US" dirty="0"/>
              <a:t>Note: the Shiny app user-interface (UI) </a:t>
            </a:r>
            <a:r>
              <a:rPr lang="en-US" i="1" dirty="0"/>
              <a:t>is</a:t>
            </a:r>
            <a:r>
              <a:rPr lang="en-US" dirty="0"/>
              <a:t> an HTML </a:t>
            </a:r>
            <a:r>
              <a:rPr lang="en-US" dirty="0" smtClean="0"/>
              <a:t>document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 Approaches</a:t>
            </a:r>
          </a:p>
          <a:p>
            <a:pPr lvl="1"/>
            <a:r>
              <a:rPr lang="en-US" b="1" dirty="0"/>
              <a:t>Inline</a:t>
            </a:r>
            <a:r>
              <a:rPr lang="en-US" dirty="0"/>
              <a:t> </a:t>
            </a:r>
            <a:r>
              <a:rPr lang="en-US" dirty="0" smtClean="0"/>
              <a:t>- by using the style </a:t>
            </a:r>
            <a:r>
              <a:rPr lang="en-US" dirty="0"/>
              <a:t>attribute </a:t>
            </a:r>
            <a:r>
              <a:rPr lang="en-US" i="1" dirty="0"/>
              <a:t>in</a:t>
            </a:r>
            <a:r>
              <a:rPr lang="en-US" dirty="0"/>
              <a:t> </a:t>
            </a:r>
            <a:r>
              <a:rPr lang="en-US" dirty="0" smtClean="0"/>
              <a:t>HTML elements</a:t>
            </a:r>
          </a:p>
          <a:p>
            <a:pPr lvl="2"/>
            <a:r>
              <a:rPr lang="en-US" dirty="0" smtClean="0"/>
              <a:t>Applies </a:t>
            </a:r>
            <a:r>
              <a:rPr lang="en-US" dirty="0"/>
              <a:t>a unique style to </a:t>
            </a:r>
            <a:r>
              <a:rPr lang="en-US" dirty="0" smtClean="0"/>
              <a:t>that </a:t>
            </a:r>
            <a:r>
              <a:rPr lang="en-US" dirty="0"/>
              <a:t>single HTML element</a:t>
            </a:r>
          </a:p>
          <a:p>
            <a:pPr lvl="1"/>
            <a:r>
              <a:rPr lang="en-US" b="1" dirty="0"/>
              <a:t>Internal</a:t>
            </a:r>
            <a:r>
              <a:rPr lang="en-US" dirty="0"/>
              <a:t> - by using a &lt;style&gt; element in the &lt;head&gt; </a:t>
            </a:r>
            <a:r>
              <a:rPr lang="en-US" dirty="0" smtClean="0"/>
              <a:t>section</a:t>
            </a:r>
          </a:p>
          <a:p>
            <a:pPr lvl="2"/>
            <a:r>
              <a:rPr lang="en-US" dirty="0" smtClean="0"/>
              <a:t>Defines </a:t>
            </a:r>
            <a:r>
              <a:rPr lang="en-US" dirty="0"/>
              <a:t>a style for </a:t>
            </a:r>
            <a:r>
              <a:rPr lang="en-US" dirty="0" smtClean="0"/>
              <a:t>an entire HTML </a:t>
            </a:r>
            <a:r>
              <a:rPr lang="en-US" dirty="0"/>
              <a:t>page</a:t>
            </a:r>
          </a:p>
          <a:p>
            <a:pPr lvl="1"/>
            <a:r>
              <a:rPr lang="en-US" b="1" dirty="0"/>
              <a:t>External</a:t>
            </a:r>
            <a:r>
              <a:rPr lang="en-US" dirty="0"/>
              <a:t> - by using an external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style for </a:t>
            </a:r>
            <a:r>
              <a:rPr lang="en-US" dirty="0" smtClean="0"/>
              <a:t>(one or) many </a:t>
            </a:r>
            <a:r>
              <a:rPr lang="en-US" dirty="0"/>
              <a:t>HTML </a:t>
            </a:r>
            <a:r>
              <a:rPr lang="en-US" dirty="0" smtClean="0"/>
              <a:t>pages!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6747577" y="3352800"/>
            <a:ext cx="685800" cy="13716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04410" y="3576935"/>
            <a:ext cx="144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Add directly to .R script file(s)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3377" y="4953000"/>
            <a:ext cx="151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Save as .</a:t>
            </a:r>
            <a:r>
              <a:rPr lang="en-US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file to be called by app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24600" y="4953000"/>
            <a:ext cx="1108777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overall</a:t>
            </a:r>
            <a:r>
              <a:rPr lang="en-US" dirty="0" smtClean="0"/>
              <a:t> </a:t>
            </a:r>
            <a:r>
              <a:rPr lang="en-US" dirty="0"/>
              <a:t>theme of an app can be </a:t>
            </a:r>
            <a:r>
              <a:rPr lang="en-US" dirty="0" smtClean="0"/>
              <a:t>changed </a:t>
            </a:r>
          </a:p>
          <a:p>
            <a:pPr lvl="1"/>
            <a:r>
              <a:rPr lang="en-US" dirty="0" smtClean="0"/>
              <a:t>vs 1 html line at a time</a:t>
            </a:r>
          </a:p>
          <a:p>
            <a:endParaRPr lang="en-US" sz="800" dirty="0" smtClean="0"/>
          </a:p>
          <a:p>
            <a:r>
              <a:rPr lang="en-US" dirty="0" smtClean="0"/>
              <a:t>Default = “Bootstrap” theme</a:t>
            </a:r>
            <a:br>
              <a:rPr lang="en-US" dirty="0" smtClean="0"/>
            </a:br>
            <a:endParaRPr lang="en-US" sz="800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shinythemes</a:t>
            </a:r>
            <a:r>
              <a:rPr lang="en-US" dirty="0" smtClean="0"/>
              <a:t> package lets </a:t>
            </a:r>
            <a:br>
              <a:rPr lang="en-US" dirty="0" smtClean="0"/>
            </a:br>
            <a:r>
              <a:rPr lang="en-US" dirty="0" smtClean="0"/>
              <a:t>you change app themes: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69204"/>
            <a:ext cx="3733800" cy="24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"/>
          <a:stretch/>
        </p:blipFill>
        <p:spPr bwMode="auto">
          <a:xfrm>
            <a:off x="609600" y="3505200"/>
            <a:ext cx="3591330" cy="289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4648200"/>
            <a:ext cx="3733800" cy="830997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" pitchFamily="49" charset="0"/>
              </a:rPr>
              <a:t>library(shinythemes)</a:t>
            </a:r>
            <a:endParaRPr lang="en-US" sz="1600" b="1" dirty="0">
              <a:latin typeface="Courier" pitchFamily="49" charset="0"/>
            </a:endParaRPr>
          </a:p>
          <a:p>
            <a:r>
              <a:rPr lang="en-US" sz="1600" b="1" dirty="0" err="1">
                <a:latin typeface="Courier" pitchFamily="49" charset="0"/>
              </a:rPr>
              <a:t>ui</a:t>
            </a:r>
            <a:r>
              <a:rPr lang="en-US" sz="1600" b="1" dirty="0">
                <a:latin typeface="Courier" pitchFamily="49" charset="0"/>
              </a:rPr>
              <a:t> &lt;- </a:t>
            </a:r>
            <a:r>
              <a:rPr lang="en-US" sz="1600" b="1" dirty="0" err="1">
                <a:latin typeface="Courier" pitchFamily="49" charset="0"/>
              </a:rPr>
              <a:t>fluidPage</a:t>
            </a:r>
            <a:r>
              <a:rPr lang="en-US" sz="1600" b="1" dirty="0" smtClean="0">
                <a:latin typeface="Courier" pitchFamily="49" charset="0"/>
              </a:rPr>
              <a:t>(...,</a:t>
            </a:r>
            <a:br>
              <a:rPr lang="en-US" sz="1600" b="1" dirty="0" smtClean="0">
                <a:latin typeface="Courier" pitchFamily="49" charset="0"/>
              </a:rPr>
            </a:br>
            <a:r>
              <a:rPr lang="en-US" sz="1600" b="1" dirty="0">
                <a:latin typeface="Courier" pitchFamily="49" charset="0"/>
              </a:rPr>
              <a:t>  theme = </a:t>
            </a:r>
            <a:r>
              <a:rPr lang="en-US" sz="1600" b="1" dirty="0" err="1">
                <a:latin typeface="Courier" pitchFamily="49" charset="0"/>
              </a:rPr>
              <a:t>shinytheme</a:t>
            </a:r>
            <a:r>
              <a:rPr lang="en-US" sz="1600" b="1" dirty="0" smtClean="0">
                <a:latin typeface="Courier" pitchFamily="49" charset="0"/>
              </a:rPr>
              <a:t>(</a:t>
            </a:r>
            <a:r>
              <a:rPr lang="en-US" sz="1600" b="1" dirty="0">
                <a:latin typeface="Courier" pitchFamily="49" charset="0"/>
              </a:rPr>
              <a:t>"</a:t>
            </a:r>
            <a:r>
              <a:rPr lang="en-US" sz="1600" b="1" dirty="0" smtClean="0">
                <a:latin typeface="Courier" pitchFamily="49" charset="0"/>
              </a:rPr>
              <a:t>name"))</a:t>
            </a:r>
          </a:p>
        </p:txBody>
      </p:sp>
    </p:spTree>
    <p:extLst>
      <p:ext uri="{BB962C8B-B14F-4D97-AF65-F5344CB8AC3E}">
        <p14:creationId xmlns:p14="http://schemas.microsoft.com/office/powerpoint/2010/main" val="37223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>
                <a:hlinkClick r:id="rId2"/>
              </a:rPr>
              <a:t>Cheat Sheet</a:t>
            </a:r>
            <a:r>
              <a:rPr lang="en-US" dirty="0"/>
              <a:t>: the go-to Shiny reference!</a:t>
            </a:r>
          </a:p>
          <a:p>
            <a:r>
              <a:rPr lang="en-US" dirty="0" smtClean="0">
                <a:hlinkClick r:id="rId3"/>
              </a:rPr>
              <a:t>Tutorials</a:t>
            </a:r>
            <a:r>
              <a:rPr lang="en-US" dirty="0" smtClean="0"/>
              <a:t>: videos, pdf’s, and example code</a:t>
            </a:r>
            <a:endParaRPr lang="en-US" dirty="0"/>
          </a:p>
          <a:p>
            <a:r>
              <a:rPr lang="en-US" dirty="0" smtClean="0">
                <a:hlinkClick r:id="rId4"/>
              </a:rPr>
              <a:t>Widget Gallery</a:t>
            </a:r>
            <a:r>
              <a:rPr lang="en-US" dirty="0" smtClean="0"/>
              <a:t>: get to know the widgets</a:t>
            </a:r>
          </a:p>
          <a:p>
            <a:r>
              <a:rPr lang="en-US" dirty="0" smtClean="0">
                <a:hlinkClick r:id="rId5"/>
              </a:rPr>
              <a:t>HTML Tags Glossary</a:t>
            </a:r>
            <a:r>
              <a:rPr lang="en-US" dirty="0" smtClean="0"/>
              <a:t>: learn how to use HTML tags</a:t>
            </a:r>
          </a:p>
          <a:p>
            <a:r>
              <a:rPr lang="en-US" dirty="0" smtClean="0">
                <a:hlinkClick r:id="rId6"/>
              </a:rPr>
              <a:t>Showcase</a:t>
            </a:r>
            <a:r>
              <a:rPr lang="en-US" dirty="0" smtClean="0"/>
              <a:t>: complex / well-done Shiny examples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6629400" cy="29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4"/>
          <p:cNvSpPr/>
          <p:nvPr/>
        </p:nvSpPr>
        <p:spPr>
          <a:xfrm>
            <a:off x="6172201" y="2362200"/>
            <a:ext cx="1447800" cy="1047427"/>
          </a:xfrm>
          <a:custGeom>
            <a:avLst/>
            <a:gdLst>
              <a:gd name="connsiteX0" fmla="*/ 23954 w 1518757"/>
              <a:gd name="connsiteY0" fmla="*/ 5166 h 966061"/>
              <a:gd name="connsiteX1" fmla="*/ 85947 w 1518757"/>
              <a:gd name="connsiteY1" fmla="*/ 5166 h 966061"/>
              <a:gd name="connsiteX2" fmla="*/ 1341310 w 1518757"/>
              <a:gd name="connsiteY2" fmla="*/ 144651 h 966061"/>
              <a:gd name="connsiteX3" fmla="*/ 1480794 w 1518757"/>
              <a:gd name="connsiteY3" fmla="*/ 966061 h 96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757" h="966061">
                <a:moveTo>
                  <a:pt x="23954" y="5166"/>
                </a:moveTo>
                <a:cubicBezTo>
                  <a:pt x="-54829" y="-6458"/>
                  <a:pt x="85947" y="5166"/>
                  <a:pt x="85947" y="5166"/>
                </a:cubicBezTo>
                <a:cubicBezTo>
                  <a:pt x="305506" y="28414"/>
                  <a:pt x="1108836" y="-15498"/>
                  <a:pt x="1341310" y="144651"/>
                </a:cubicBezTo>
                <a:cubicBezTo>
                  <a:pt x="1573784" y="304800"/>
                  <a:pt x="1527289" y="635430"/>
                  <a:pt x="1480794" y="966061"/>
                </a:cubicBezTo>
              </a:path>
            </a:pathLst>
          </a:custGeom>
          <a:noFill/>
          <a:ln w="38100"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16"/>
          <a:stretch/>
        </p:blipFill>
        <p:spPr bwMode="auto">
          <a:xfrm>
            <a:off x="6837866" y="368048"/>
            <a:ext cx="1869067" cy="852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Endless Possibilities!!!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0"/>
          <a:stretch/>
        </p:blipFill>
        <p:spPr bwMode="auto">
          <a:xfrm>
            <a:off x="304800" y="1219200"/>
            <a:ext cx="2934752" cy="122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64337"/>
            <a:ext cx="2919412" cy="131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00499"/>
            <a:ext cx="2919412" cy="12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486400" cy="20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Image result for shiny ap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" b="7994"/>
          <a:stretch/>
        </p:blipFill>
        <p:spPr bwMode="auto">
          <a:xfrm>
            <a:off x="3352800" y="3330908"/>
            <a:ext cx="2692401" cy="13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Image result for shiny ap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/>
          <a:stretch/>
        </p:blipFill>
        <p:spPr bwMode="auto">
          <a:xfrm>
            <a:off x="304800" y="5410200"/>
            <a:ext cx="2919412" cy="119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Image result for shiny ap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8" y="3326625"/>
            <a:ext cx="2667001" cy="107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4800600"/>
            <a:ext cx="2692401" cy="180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98" y="4493908"/>
            <a:ext cx="2654301" cy="211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Shiny?</a:t>
            </a:r>
          </a:p>
          <a:p>
            <a:r>
              <a:rPr lang="en-US" sz="3200" dirty="0" smtClean="0"/>
              <a:t>Shiny Basics</a:t>
            </a:r>
          </a:p>
          <a:p>
            <a:r>
              <a:rPr lang="en-US" sz="3200" dirty="0" smtClean="0"/>
              <a:t>Styling Shiny apps</a:t>
            </a:r>
          </a:p>
          <a:p>
            <a:r>
              <a:rPr lang="en-US" sz="3200" dirty="0" smtClean="0"/>
              <a:t>Play with Code…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228600"/>
            <a:ext cx="2590800" cy="692497"/>
          </a:xfrm>
          <a:prstGeom prst="rect">
            <a:avLst/>
          </a:prstGeom>
          <a:noFill/>
          <a:ln>
            <a:solidFill>
              <a:srgbClr val="C9E8FF"/>
            </a:solidFill>
          </a:ln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Install </a:t>
            </a:r>
            <a:r>
              <a:rPr lang="en-US" sz="1300" dirty="0">
                <a:hlinkClick r:id="rId2"/>
              </a:rPr>
              <a:t>R</a:t>
            </a:r>
            <a:r>
              <a:rPr lang="en-US" sz="1300" dirty="0"/>
              <a:t> &amp; install/open </a:t>
            </a:r>
            <a:r>
              <a:rPr lang="en-US" sz="1300" dirty="0" err="1">
                <a:hlinkClick r:id="rId3"/>
              </a:rPr>
              <a:t>RStudio</a:t>
            </a:r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RUN: </a:t>
            </a:r>
            <a:r>
              <a:rPr lang="en-US" sz="1300" dirty="0" err="1" smtClean="0"/>
              <a:t>install.packages</a:t>
            </a:r>
            <a:r>
              <a:rPr lang="en-US" sz="1300" dirty="0" smtClean="0"/>
              <a:t>(“shiny”, repos=“http</a:t>
            </a:r>
            <a:r>
              <a:rPr lang="en-US" sz="1300" dirty="0"/>
              <a:t>://cran.rstudio.com</a:t>
            </a:r>
            <a:r>
              <a:rPr lang="en-US" sz="1300" dirty="0" smtClean="0"/>
              <a:t>/”)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612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Endless Possibilities!!!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0"/>
          <a:stretch/>
        </p:blipFill>
        <p:spPr bwMode="auto">
          <a:xfrm>
            <a:off x="304800" y="1219200"/>
            <a:ext cx="2934752" cy="122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486400" cy="20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Image result for shiny ap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" b="7994"/>
          <a:stretch/>
        </p:blipFill>
        <p:spPr bwMode="auto">
          <a:xfrm>
            <a:off x="3352800" y="3330908"/>
            <a:ext cx="2692401" cy="13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Image result for shiny ap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8" y="3326625"/>
            <a:ext cx="2667001" cy="107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4800600"/>
            <a:ext cx="2692401" cy="180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98" y="4493908"/>
            <a:ext cx="2654301" cy="211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2934752" cy="4013464"/>
          </a:xfrm>
          <a:solidFill>
            <a:schemeClr val="accent2">
              <a:lumMod val="60000"/>
              <a:lumOff val="40000"/>
              <a:alpha val="22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Takeaways?</a:t>
            </a:r>
          </a:p>
          <a:p>
            <a:r>
              <a:rPr lang="en-US" sz="2200" i="1" dirty="0" smtClean="0"/>
              <a:t>Very</a:t>
            </a:r>
            <a:r>
              <a:rPr lang="en-US" sz="2200" dirty="0" smtClean="0"/>
              <a:t> beneficial for EDA &amp; data viewing</a:t>
            </a:r>
          </a:p>
          <a:p>
            <a:r>
              <a:rPr lang="en-US" sz="2200" dirty="0" smtClean="0"/>
              <a:t>Easy to learn</a:t>
            </a:r>
          </a:p>
          <a:p>
            <a:endParaRPr lang="en-US" sz="1100" dirty="0" smtClean="0"/>
          </a:p>
          <a:p>
            <a:pPr marL="0" indent="0" defTabSz="623888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really…</a:t>
            </a:r>
          </a:p>
          <a:p>
            <a:pPr marL="0" indent="0" defTabSz="623888">
              <a:buNone/>
            </a:pPr>
            <a:endParaRPr lang="en-US" sz="1000" dirty="0" smtClean="0"/>
          </a:p>
          <a:p>
            <a:pPr marL="1588" lvl="1" indent="0" algn="ctr" defTabSz="623888">
              <a:buNone/>
            </a:pPr>
            <a:r>
              <a:rPr lang="en-US" dirty="0" smtClean="0"/>
              <a:t>You should be able to apply to your own data with functional results in 1-2 days!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Let’s Jump </a:t>
            </a:r>
            <a:r>
              <a:rPr lang="en-US" dirty="0"/>
              <a:t>I</a:t>
            </a:r>
            <a:r>
              <a:rPr lang="en-US" dirty="0" smtClean="0"/>
              <a:t>nto Some Code!!!</a:t>
            </a:r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3"/>
          <a:stretch/>
        </p:blipFill>
        <p:spPr bwMode="auto">
          <a:xfrm>
            <a:off x="2286000" y="1566620"/>
            <a:ext cx="478140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Let’s Jump </a:t>
            </a:r>
            <a:r>
              <a:rPr lang="en-US" dirty="0"/>
              <a:t>I</a:t>
            </a:r>
            <a:r>
              <a:rPr lang="en-US" dirty="0" smtClean="0"/>
              <a:t>nto Some Code!!!</a:t>
            </a:r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3"/>
          <a:stretch/>
        </p:blipFill>
        <p:spPr bwMode="auto">
          <a:xfrm>
            <a:off x="6477000" y="152400"/>
            <a:ext cx="2590800" cy="2023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3175" lvl="1" indent="0">
              <a:buNone/>
            </a:pP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2800" u="sng" dirty="0" smtClean="0"/>
              <a:t>3 </a:t>
            </a:r>
            <a:r>
              <a:rPr lang="en-US" sz="2800" u="sng" dirty="0"/>
              <a:t>Ways to Follow </a:t>
            </a:r>
            <a:r>
              <a:rPr lang="en-US" sz="2800" u="sng" dirty="0" smtClean="0"/>
              <a:t>Along: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1400" dirty="0" smtClean="0">
              <a:solidFill>
                <a:srgbClr val="DFE6D0"/>
              </a:solidFill>
            </a:endParaRPr>
          </a:p>
          <a:p>
            <a:pPr marL="517525" lvl="1" indent="-514350" defTabSz="693738">
              <a:buFont typeface="+mj-lt"/>
              <a:buAutoNum type="arabicPeriod"/>
            </a:pPr>
            <a:r>
              <a:rPr lang="en-US" sz="2800" dirty="0" smtClean="0">
                <a:solidFill>
                  <a:srgbClr val="DFE6D0"/>
                </a:solidFill>
              </a:rPr>
              <a:t>Run it with me!  (</a:t>
            </a:r>
            <a:r>
              <a:rPr lang="en-US" sz="28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Preferred</a:t>
            </a:r>
            <a:r>
              <a:rPr lang="en-US" sz="2800" dirty="0" smtClean="0">
                <a:solidFill>
                  <a:srgbClr val="DFE6D0"/>
                </a:solidFill>
              </a:rPr>
              <a:t>)</a:t>
            </a:r>
          </a:p>
          <a:p>
            <a:pPr marL="693738" lvl="2" indent="-347663" defTabSz="693738"/>
            <a:r>
              <a:rPr lang="en-US" sz="2400" dirty="0">
                <a:solidFill>
                  <a:schemeClr val="tx1"/>
                </a:solidFill>
              </a:rPr>
              <a:t>Paste the code found here into </a:t>
            </a:r>
            <a:r>
              <a:rPr lang="en-US" sz="2400" dirty="0" err="1" smtClean="0">
                <a:solidFill>
                  <a:schemeClr val="tx1"/>
                </a:solidFill>
              </a:rPr>
              <a:t>RStudio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690563" lvl="2" indent="3175" defTabSz="693738">
              <a:buNone/>
            </a:pPr>
            <a:r>
              <a:rPr lang="en-US" sz="2200" dirty="0">
                <a:solidFill>
                  <a:schemeClr val="tx1"/>
                </a:solidFill>
                <a:hlinkClick r:id="rId5"/>
              </a:rPr>
              <a:t>http://www.theforestecologist.com/shiny/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517525" lvl="1" indent="-514350" defTabSz="693738">
              <a:buFont typeface="+mj-lt"/>
              <a:buAutoNum type="arabicPeriod"/>
            </a:pPr>
            <a:r>
              <a:rPr lang="en-US" sz="2800" dirty="0" smtClean="0">
                <a:solidFill>
                  <a:srgbClr val="DFE6D0"/>
                </a:solidFill>
              </a:rPr>
              <a:t>Online (ShinyApps.io) </a:t>
            </a:r>
          </a:p>
          <a:p>
            <a:pPr marL="693738" lvl="2" indent="-347663" defTabSz="693738"/>
            <a:r>
              <a:rPr lang="en-US" sz="2200" dirty="0">
                <a:solidFill>
                  <a:schemeClr val="tx1"/>
                </a:solidFill>
                <a:hlinkClick r:id="rId3"/>
              </a:rPr>
              <a:t>https://theforestecologist.shinyapps.io/IntroToShinyWorkshop</a:t>
            </a:r>
            <a:r>
              <a:rPr lang="en-US" sz="22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517525" lvl="1" indent="-514350" defTabSz="693738">
              <a:buFont typeface="+mj-lt"/>
              <a:buAutoNum type="arabicPeriod"/>
            </a:pPr>
            <a:r>
              <a:rPr lang="en-US" sz="2800" dirty="0">
                <a:solidFill>
                  <a:srgbClr val="DFE6D0"/>
                </a:solidFill>
              </a:rPr>
              <a:t>PDF</a:t>
            </a:r>
          </a:p>
          <a:p>
            <a:pPr lvl="1"/>
            <a:r>
              <a:rPr lang="en-US" sz="2400" dirty="0" smtClean="0">
                <a:solidFill>
                  <a:prstClr val="white"/>
                </a:solidFill>
              </a:rPr>
              <a:t>Run all but last command from #1 and open .pdf file.</a:t>
            </a:r>
            <a:endParaRPr lang="en-US" sz="2800" dirty="0" smtClean="0">
              <a:solidFill>
                <a:srgbClr val="DFE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Errors: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"</a:t>
            </a:r>
            <a:r>
              <a:rPr lang="en-US" dirty="0"/>
              <a:t>Error in tag("div", list(...)) : argument is missing, with no </a:t>
            </a:r>
            <a:r>
              <a:rPr lang="en-US" dirty="0" smtClean="0"/>
              <a:t>default“</a:t>
            </a:r>
          </a:p>
          <a:p>
            <a:pPr lvl="1"/>
            <a:r>
              <a:rPr lang="en-US" dirty="0" smtClean="0"/>
              <a:t>Likely </a:t>
            </a:r>
            <a:r>
              <a:rPr lang="en-US" dirty="0"/>
              <a:t>means you have an "empty" </a:t>
            </a:r>
            <a:r>
              <a:rPr lang="en-US" dirty="0" smtClean="0"/>
              <a:t>(extra) comma </a:t>
            </a:r>
            <a:r>
              <a:rPr lang="en-US" dirty="0"/>
              <a:t>somewhere...</a:t>
            </a:r>
          </a:p>
          <a:p>
            <a:endParaRPr lang="en-US" dirty="0"/>
          </a:p>
          <a:p>
            <a:r>
              <a:rPr lang="en-US" dirty="0"/>
              <a:t>"Error in .</a:t>
            </a:r>
            <a:r>
              <a:rPr lang="en-US" dirty="0" err="1"/>
              <a:t>getReactiveEnvironment</a:t>
            </a:r>
            <a:r>
              <a:rPr lang="en-US" dirty="0"/>
              <a:t>()$</a:t>
            </a:r>
            <a:r>
              <a:rPr lang="en-US" dirty="0" err="1"/>
              <a:t>currentContext</a:t>
            </a:r>
            <a:r>
              <a:rPr lang="en-US" dirty="0"/>
              <a:t>() : Operation not allowed without an active reactive context. (You tried to do something that can only be done from inside a reactive expression or observer</a:t>
            </a:r>
            <a:r>
              <a:rPr lang="en-US" dirty="0" smtClean="0"/>
              <a:t>.)“\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forgot to place an input value (i.e., </a:t>
            </a:r>
            <a:r>
              <a:rPr lang="en-US" dirty="0" err="1">
                <a:latin typeface="Courier" pitchFamily="49" charset="0"/>
              </a:rPr>
              <a:t>input$inputId</a:t>
            </a:r>
            <a:r>
              <a:rPr lang="en-US" dirty="0"/>
              <a:t>) or </a:t>
            </a:r>
            <a:r>
              <a:rPr lang="en-US"/>
              <a:t>object </a:t>
            </a:r>
            <a:r>
              <a:rPr lang="en-US" smtClean="0"/>
              <a:t>previously </a:t>
            </a:r>
            <a:r>
              <a:rPr lang="en-US" dirty="0"/>
              <a:t>created using a reactive </a:t>
            </a:r>
            <a:r>
              <a:rPr lang="en-US" dirty="0" smtClean="0"/>
              <a:t>function </a:t>
            </a:r>
            <a:r>
              <a:rPr lang="en-US" dirty="0"/>
              <a:t>inside of a reactive function (e.g., </a:t>
            </a:r>
            <a:r>
              <a:rPr lang="en-US" dirty="0">
                <a:latin typeface="Courier" pitchFamily="49" charset="0"/>
              </a:rPr>
              <a:t>reactive({})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or </a:t>
            </a:r>
            <a:r>
              <a:rPr lang="en-US" dirty="0">
                <a:latin typeface="Courier" pitchFamily="49" charset="0"/>
              </a:rPr>
              <a:t>render*({})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193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What is Shiny?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/>
          <a:lstStyle/>
          <a:p>
            <a:r>
              <a:rPr lang="en-US" dirty="0" smtClean="0"/>
              <a:t>Not just any R package…</a:t>
            </a:r>
          </a:p>
          <a:p>
            <a:r>
              <a:rPr lang="en-US" dirty="0" smtClean="0"/>
              <a:t>A web application framework for R</a:t>
            </a:r>
          </a:p>
          <a:p>
            <a:pPr lvl="1"/>
            <a:r>
              <a:rPr lang="en-US" b="1" dirty="0" smtClean="0"/>
              <a:t>Turn your analyses into interactive web applications!</a:t>
            </a:r>
            <a:endParaRPr lang="en-US" dirty="0" smtClean="0"/>
          </a:p>
          <a:p>
            <a:r>
              <a:rPr lang="en-US" dirty="0" smtClean="0"/>
              <a:t>In other words: </a:t>
            </a:r>
          </a:p>
          <a:p>
            <a:pPr lvl="1"/>
            <a:r>
              <a:rPr lang="en-US" b="1" dirty="0"/>
              <a:t>Shiny lets you generate HTML with R</a:t>
            </a:r>
          </a:p>
          <a:p>
            <a:pPr lvl="1"/>
            <a:endParaRPr lang="en-US" dirty="0"/>
          </a:p>
        </p:txBody>
      </p:sp>
      <p:pic>
        <p:nvPicPr>
          <p:cNvPr id="1027" name="Picture 3" descr="C:\Users\Chris\Desktop\Shiny Gif\shiny-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33" y="3565490"/>
            <a:ext cx="3934967" cy="302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" b="-6869"/>
          <a:stretch/>
        </p:blipFill>
        <p:spPr bwMode="auto">
          <a:xfrm>
            <a:off x="381000" y="3565489"/>
            <a:ext cx="3934967" cy="302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1286731">
            <a:off x="980578" y="4472330"/>
            <a:ext cx="2964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BORING!!</a:t>
            </a:r>
            <a:endParaRPr lang="en-US" sz="5400" b="1" dirty="0">
              <a:ln w="11430"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67201" y="4648200"/>
            <a:ext cx="533399" cy="43151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28" y="6181399"/>
            <a:ext cx="239346" cy="2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48600" y="6164141"/>
            <a:ext cx="574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Colors</a:t>
            </a:r>
            <a:endParaRPr lang="en-US" sz="1050" b="1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228600"/>
            <a:ext cx="2590800" cy="692497"/>
          </a:xfrm>
          <a:prstGeom prst="rect">
            <a:avLst/>
          </a:prstGeom>
          <a:noFill/>
          <a:ln>
            <a:solidFill>
              <a:srgbClr val="C9E8FF"/>
            </a:solidFill>
          </a:ln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Install </a:t>
            </a:r>
            <a:r>
              <a:rPr lang="en-US" sz="1300" dirty="0">
                <a:hlinkClick r:id="rId5"/>
              </a:rPr>
              <a:t>R</a:t>
            </a:r>
            <a:r>
              <a:rPr lang="en-US" sz="1300" dirty="0"/>
              <a:t> &amp; install/open </a:t>
            </a:r>
            <a:r>
              <a:rPr lang="en-US" sz="1300" dirty="0" err="1">
                <a:hlinkClick r:id="rId6"/>
              </a:rPr>
              <a:t>RStudio</a:t>
            </a:r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RUN: </a:t>
            </a:r>
            <a:r>
              <a:rPr lang="en-US" sz="1300" dirty="0" err="1" smtClean="0"/>
              <a:t>install.packages</a:t>
            </a:r>
            <a:r>
              <a:rPr lang="en-US" sz="1300" dirty="0" smtClean="0"/>
              <a:t>(“shiny”, repos=“http</a:t>
            </a:r>
            <a:r>
              <a:rPr lang="en-US" sz="1300" dirty="0"/>
              <a:t>://cran.rstudio.com</a:t>
            </a:r>
            <a:r>
              <a:rPr lang="en-US" sz="1300" dirty="0" smtClean="0"/>
              <a:t>/”)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006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What Can Shiny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983163"/>
          </a:xfrm>
        </p:spPr>
        <p:txBody>
          <a:bodyPr/>
          <a:lstStyle/>
          <a:p>
            <a:endParaRPr lang="en-US" sz="1200" dirty="0" smtClean="0"/>
          </a:p>
          <a:p>
            <a:r>
              <a:rPr lang="en-US" dirty="0" smtClean="0"/>
              <a:t>Manipulative / interactive  </a:t>
            </a:r>
            <a:r>
              <a:rPr lang="en-US" u="sng" dirty="0" smtClean="0"/>
              <a:t>Exploratory Data Analyses</a:t>
            </a:r>
          </a:p>
          <a:p>
            <a:pPr lvl="1"/>
            <a:r>
              <a:rPr lang="en-US" dirty="0" smtClean="0"/>
              <a:t>Good for complex data w/ many input variables</a:t>
            </a:r>
          </a:p>
          <a:p>
            <a:endParaRPr lang="en-US" sz="1600" dirty="0" smtClean="0"/>
          </a:p>
          <a:p>
            <a:r>
              <a:rPr lang="en-US" dirty="0" smtClean="0"/>
              <a:t>Share, Publish, and Educate!</a:t>
            </a:r>
          </a:p>
          <a:p>
            <a:pPr lvl="1"/>
            <a:r>
              <a:rPr lang="en-US" dirty="0"/>
              <a:t>Put your Shiny app on the web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your </a:t>
            </a:r>
            <a:r>
              <a:rPr lang="en-US" dirty="0"/>
              <a:t>own servers or </a:t>
            </a:r>
            <a:r>
              <a:rPr lang="en-US" dirty="0" err="1"/>
              <a:t>Rstudio's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hosting service.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10225"/>
            <a:ext cx="3478940" cy="144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s://support.rstudio.com/hc/en-us/article_attachments/207956368/SSP_scaling_scenarios_02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593" b="96111" l="23125" r="77188">
                        <a14:foregroundMark x1="28125" y1="58704" x2="32344" y2="62685"/>
                        <a14:foregroundMark x1="45208" y1="57500" x2="44583" y2="50463"/>
                        <a14:foregroundMark x1="43802" y1="68981" x2="47240" y2="74537"/>
                        <a14:foregroundMark x1="64219" y1="52222" x2="61979" y2="56574"/>
                        <a14:foregroundMark x1="60990" y1="55463" x2="63490" y2="55093"/>
                        <a14:foregroundMark x1="60885" y1="76667" x2="63229" y2="75093"/>
                        <a14:foregroundMark x1="62708" y1="72593" x2="63333" y2="78333"/>
                        <a14:foregroundMark x1="63333" y1="78333" x2="63333" y2="78333"/>
                        <a14:foregroundMark x1="65052" y1="73611" x2="61302" y2="76852"/>
                        <a14:backgroundMark x1="32969" y1="33241" x2="48958" y2="33704"/>
                        <a14:backgroundMark x1="44323" y1="61574" x2="62083" y2="61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61" t="45325" r="22434" b="17282"/>
          <a:stretch/>
        </p:blipFill>
        <p:spPr bwMode="auto">
          <a:xfrm>
            <a:off x="1244600" y="4509324"/>
            <a:ext cx="5701870" cy="219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514600" y="5118924"/>
            <a:ext cx="685800" cy="2286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5461824"/>
            <a:ext cx="685800" cy="4191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21149" y="5004624"/>
            <a:ext cx="100805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95535" y="6109524"/>
            <a:ext cx="933665" cy="1524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6453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Shiny Web App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542279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 Process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432465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 Process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3641" y="493425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23641" y="610952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4324658"/>
            <a:ext cx="3429000" cy="2154198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47341" y="4384725"/>
            <a:ext cx="1477259" cy="2154198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56129" y="610952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Server</a:t>
            </a:r>
            <a:endParaRPr lang="en-US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7341" y="436843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End Users</a:t>
            </a:r>
            <a:endParaRPr lang="en-US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078" name="Picture 6" descr="https://gigaom.com/wp-content/uploads/sites/1/2012/05/shutterstock_9558738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5928" l="0" r="30000">
                        <a14:foregroundMark x1="7800" y1="4491" x2="2600" y2="5090"/>
                        <a14:backgroundMark x1="28800" y1="32335" x2="4000" y2="71257"/>
                        <a14:backgroundMark x1="19200" y1="36826" x2="18000" y2="43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272" b="25728"/>
          <a:stretch/>
        </p:blipFill>
        <p:spPr bwMode="auto">
          <a:xfrm flipH="1">
            <a:off x="6443116" y="4451071"/>
            <a:ext cx="1203668" cy="19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324600" y="228600"/>
            <a:ext cx="2590800" cy="692497"/>
          </a:xfrm>
          <a:prstGeom prst="rect">
            <a:avLst/>
          </a:prstGeom>
          <a:noFill/>
          <a:ln>
            <a:solidFill>
              <a:srgbClr val="C9E8FF"/>
            </a:solidFill>
          </a:ln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Install </a:t>
            </a:r>
            <a:r>
              <a:rPr lang="en-US" sz="1300" dirty="0">
                <a:hlinkClick r:id="rId7"/>
              </a:rPr>
              <a:t>R</a:t>
            </a:r>
            <a:r>
              <a:rPr lang="en-US" sz="1300" dirty="0"/>
              <a:t> &amp; install/open </a:t>
            </a:r>
            <a:r>
              <a:rPr lang="en-US" sz="1300" dirty="0" err="1">
                <a:hlinkClick r:id="rId8"/>
              </a:rPr>
              <a:t>RStudio</a:t>
            </a:r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RUN: </a:t>
            </a:r>
            <a:r>
              <a:rPr lang="en-US" sz="1300" dirty="0" err="1" smtClean="0"/>
              <a:t>install.packages</a:t>
            </a:r>
            <a:r>
              <a:rPr lang="en-US" sz="1300" dirty="0" smtClean="0"/>
              <a:t>(“shiny”, repos=“http</a:t>
            </a:r>
            <a:r>
              <a:rPr lang="en-US" sz="1300" dirty="0"/>
              <a:t>://cran.rstudio.com</a:t>
            </a:r>
            <a:r>
              <a:rPr lang="en-US" sz="1300" dirty="0" smtClean="0"/>
              <a:t>/”)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325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  <p:bldP spid="22" grpId="0"/>
      <p:bldP spid="17" grpId="0" animBg="1"/>
      <p:bldP spid="24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Shiny apps have 2 main components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User-interface (</a:t>
            </a:r>
            <a:r>
              <a:rPr lang="en-US" b="1" dirty="0" smtClean="0"/>
              <a:t>UI</a:t>
            </a:r>
            <a:r>
              <a:rPr lang="en-US" dirty="0" smtClean="0"/>
              <a:t>) script</a:t>
            </a:r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 script</a:t>
            </a:r>
          </a:p>
          <a:p>
            <a:pPr lvl="1"/>
            <a:endParaRPr lang="en-US" dirty="0"/>
          </a:p>
          <a:p>
            <a:r>
              <a:rPr lang="en-US" dirty="0" smtClean="0"/>
              <a:t>Essentially, a Shiny App = a web page (UI) connected to a computer </a:t>
            </a:r>
            <a:r>
              <a:rPr lang="en-US" dirty="0"/>
              <a:t>(i.e., the Server</a:t>
            </a:r>
            <a:r>
              <a:rPr lang="en-US" dirty="0" smtClean="0"/>
              <a:t>) running a live R session. </a:t>
            </a:r>
          </a:p>
          <a:p>
            <a:pPr lvl="1"/>
            <a:r>
              <a:rPr lang="en-US" dirty="0" smtClean="0"/>
              <a:t>Manipulating the UI causes the server </a:t>
            </a:r>
            <a:r>
              <a:rPr lang="en-US" dirty="0"/>
              <a:t>to update the UI’s displays (by running R </a:t>
            </a:r>
            <a:r>
              <a:rPr lang="en-US" dirty="0" smtClean="0"/>
              <a:t>code).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0600"/>
            <a:ext cx="336232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53000"/>
            <a:ext cx="2103983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228600"/>
            <a:ext cx="2590800" cy="692497"/>
          </a:xfrm>
          <a:prstGeom prst="rect">
            <a:avLst/>
          </a:prstGeom>
          <a:noFill/>
          <a:ln>
            <a:solidFill>
              <a:srgbClr val="C9E8FF"/>
            </a:solidFill>
          </a:ln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Install </a:t>
            </a:r>
            <a:r>
              <a:rPr lang="en-US" sz="1300" dirty="0">
                <a:hlinkClick r:id="rId4"/>
              </a:rPr>
              <a:t>R</a:t>
            </a:r>
            <a:r>
              <a:rPr lang="en-US" sz="1300" dirty="0"/>
              <a:t> &amp; install/open </a:t>
            </a:r>
            <a:r>
              <a:rPr lang="en-US" sz="1300" dirty="0" err="1">
                <a:hlinkClick r:id="rId5"/>
              </a:rPr>
              <a:t>RStudio</a:t>
            </a:r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RUN: </a:t>
            </a:r>
            <a:r>
              <a:rPr lang="en-US" sz="1300" dirty="0" err="1" smtClean="0"/>
              <a:t>install.packages</a:t>
            </a:r>
            <a:r>
              <a:rPr lang="en-US" sz="1300" dirty="0" smtClean="0"/>
              <a:t>(“shiny”, repos=“http</a:t>
            </a:r>
            <a:r>
              <a:rPr lang="en-US" sz="1300" dirty="0"/>
              <a:t>://cran.rstudio.com</a:t>
            </a:r>
            <a:r>
              <a:rPr lang="en-US" sz="1300" dirty="0" smtClean="0"/>
              <a:t>/”)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17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i="1" dirty="0"/>
              <a:t>Simple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865437"/>
            <a:ext cx="6781800" cy="3306763"/>
          </a:xfrm>
        </p:spPr>
        <p:txBody>
          <a:bodyPr>
            <a:normAutofit/>
          </a:bodyPr>
          <a:lstStyle/>
          <a:p>
            <a:r>
              <a:rPr lang="en-US" dirty="0" smtClean="0"/>
              <a:t>Load </a:t>
            </a:r>
            <a:r>
              <a:rPr lang="en-US" dirty="0"/>
              <a:t>and attach </a:t>
            </a:r>
            <a:r>
              <a:rPr lang="en-US" dirty="0" smtClean="0"/>
              <a:t>Shiny package(s)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User Interface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server instructions</a:t>
            </a:r>
          </a:p>
          <a:p>
            <a:endParaRPr lang="en-US" dirty="0"/>
          </a:p>
          <a:p>
            <a:r>
              <a:rPr lang="en-US" dirty="0" smtClean="0"/>
              <a:t>Combine UI and server code into functioning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1371600"/>
            <a:ext cx="5257800" cy="1200329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49" charset="0"/>
              </a:rPr>
              <a:t>library(shiny)</a:t>
            </a:r>
          </a:p>
          <a:p>
            <a:r>
              <a:rPr lang="en-US" b="1" dirty="0" err="1">
                <a:latin typeface="Courier" pitchFamily="49" charset="0"/>
              </a:rPr>
              <a:t>ui</a:t>
            </a:r>
            <a:r>
              <a:rPr lang="en-US" b="1" dirty="0">
                <a:latin typeface="Courier" pitchFamily="49" charset="0"/>
              </a:rPr>
              <a:t> &lt;- </a:t>
            </a:r>
            <a:r>
              <a:rPr lang="en-US" b="1" dirty="0" err="1">
                <a:latin typeface="Courier" pitchFamily="49" charset="0"/>
              </a:rPr>
              <a:t>fluidPage</a:t>
            </a:r>
            <a:r>
              <a:rPr lang="en-US" b="1" dirty="0">
                <a:latin typeface="Courier" pitchFamily="49" charset="0"/>
              </a:rPr>
              <a:t>()</a:t>
            </a:r>
          </a:p>
          <a:p>
            <a:r>
              <a:rPr lang="en-US" b="1" dirty="0">
                <a:latin typeface="Courier" pitchFamily="49" charset="0"/>
              </a:rPr>
              <a:t>server &lt;- function(input, output){}</a:t>
            </a:r>
          </a:p>
          <a:p>
            <a:r>
              <a:rPr lang="en-US" b="1" dirty="0" err="1">
                <a:latin typeface="Courier" pitchFamily="49" charset="0"/>
              </a:rPr>
              <a:t>shinyApp</a:t>
            </a:r>
            <a:r>
              <a:rPr lang="en-US" b="1" dirty="0">
                <a:latin typeface="Courier" pitchFamily="49" charset="0"/>
              </a:rPr>
              <a:t>(</a:t>
            </a:r>
            <a:r>
              <a:rPr lang="en-US" b="1" dirty="0" err="1">
                <a:latin typeface="Courier" pitchFamily="49" charset="0"/>
              </a:rPr>
              <a:t>ui</a:t>
            </a:r>
            <a:r>
              <a:rPr lang="en-US" b="1" dirty="0">
                <a:latin typeface="Courier" pitchFamily="49" charset="0"/>
              </a:rPr>
              <a:t> = </a:t>
            </a:r>
            <a:r>
              <a:rPr lang="en-US" b="1" dirty="0" err="1">
                <a:latin typeface="Courier" pitchFamily="49" charset="0"/>
              </a:rPr>
              <a:t>ui</a:t>
            </a:r>
            <a:r>
              <a:rPr lang="en-US" b="1" dirty="0">
                <a:latin typeface="Courier" pitchFamily="49" charset="0"/>
              </a:rPr>
              <a:t>, server = server)</a:t>
            </a:r>
          </a:p>
        </p:txBody>
      </p:sp>
      <p:cxnSp>
        <p:nvCxnSpPr>
          <p:cNvPr id="1047" name="Straight Connector 1046"/>
          <p:cNvCxnSpPr/>
          <p:nvPr/>
        </p:nvCxnSpPr>
        <p:spPr>
          <a:xfrm flipH="1">
            <a:off x="609600" y="1562100"/>
            <a:ext cx="2590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>
            <a:off x="609600" y="1562100"/>
            <a:ext cx="0" cy="14859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09600" y="3051086"/>
            <a:ext cx="304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66800" y="1866900"/>
            <a:ext cx="21336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66800" y="1866900"/>
            <a:ext cx="0" cy="20955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066800" y="3962400"/>
            <a:ext cx="304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524000" y="2133600"/>
            <a:ext cx="16764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524000" y="2133600"/>
            <a:ext cx="0" cy="26670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524000" y="4800600"/>
            <a:ext cx="304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981200" y="2438400"/>
            <a:ext cx="12192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981200" y="2438400"/>
            <a:ext cx="0" cy="32766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981200" y="5715000"/>
            <a:ext cx="30480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1000" y="6248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UI and server code can be separate files or created/saved in 1 .R 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"/>
            <a:ext cx="2590800" cy="692497"/>
          </a:xfrm>
          <a:prstGeom prst="rect">
            <a:avLst/>
          </a:prstGeom>
          <a:noFill/>
          <a:ln>
            <a:solidFill>
              <a:srgbClr val="C9E8FF"/>
            </a:solidFill>
          </a:ln>
        </p:spPr>
        <p:txBody>
          <a:bodyPr wrap="square" lIns="45720" rIns="4572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Install </a:t>
            </a:r>
            <a:r>
              <a:rPr lang="en-US" sz="1300" dirty="0">
                <a:hlinkClick r:id="rId3"/>
              </a:rPr>
              <a:t>R</a:t>
            </a:r>
            <a:r>
              <a:rPr lang="en-US" sz="1300" dirty="0"/>
              <a:t> &amp; install/open </a:t>
            </a:r>
            <a:r>
              <a:rPr lang="en-US" sz="1300" dirty="0" err="1">
                <a:hlinkClick r:id="rId4"/>
              </a:rPr>
              <a:t>RStudio</a:t>
            </a:r>
            <a:endParaRPr lang="en-US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RUN: </a:t>
            </a:r>
            <a:r>
              <a:rPr lang="en-US" sz="1300" dirty="0" err="1" smtClean="0"/>
              <a:t>install.packages</a:t>
            </a:r>
            <a:r>
              <a:rPr lang="en-US" sz="1300" dirty="0" smtClean="0"/>
              <a:t>(“shiny”, repos=“http</a:t>
            </a:r>
            <a:r>
              <a:rPr lang="en-US" sz="1300" dirty="0"/>
              <a:t>://cran.rstudio.com</a:t>
            </a:r>
            <a:r>
              <a:rPr lang="en-US" sz="1300" dirty="0" smtClean="0"/>
              <a:t>/”)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5853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UI –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3 Major components:</a:t>
            </a:r>
          </a:p>
          <a:p>
            <a:pPr lvl="1"/>
            <a:r>
              <a:rPr lang="en-US" dirty="0" smtClean="0"/>
              <a:t>Input (controls)</a:t>
            </a:r>
          </a:p>
          <a:p>
            <a:pPr lvl="2"/>
            <a:r>
              <a:rPr lang="en-US" dirty="0" smtClean="0"/>
              <a:t>Checkboxes, sliders, drop-down menus, action buttons, etc. </a:t>
            </a:r>
            <a:br>
              <a:rPr lang="en-US" dirty="0" smtClean="0"/>
            </a:br>
            <a:endParaRPr lang="en-US" sz="400" dirty="0" smtClean="0"/>
          </a:p>
          <a:p>
            <a:pPr lvl="1"/>
            <a:r>
              <a:rPr lang="en-US" dirty="0" smtClean="0"/>
              <a:t>Output Rendering</a:t>
            </a:r>
          </a:p>
          <a:p>
            <a:pPr lvl="2"/>
            <a:r>
              <a:rPr lang="en-US" dirty="0" smtClean="0"/>
              <a:t>Graphs, tables, text, images, etc.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(Formatting / Styling )</a:t>
            </a:r>
          </a:p>
          <a:p>
            <a:pPr lvl="2"/>
            <a:r>
              <a:rPr lang="en-US" dirty="0" smtClean="0"/>
              <a:t>HTML and/or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6760" y="303136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Generally, created in server R code.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2" y="4267200"/>
            <a:ext cx="1438446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895600" y="4419600"/>
            <a:ext cx="2209800" cy="19812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 descr="http://www.statmethods.net/graphs/images/histogram3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0000"/>
              </a:clrFrom>
              <a:clrTo>
                <a:srgbClr val="FE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3"/>
          <a:stretch/>
        </p:blipFill>
        <p:spPr bwMode="auto">
          <a:xfrm>
            <a:off x="2812773" y="4267199"/>
            <a:ext cx="2445281" cy="226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img.webnots.com/2014/02/HTML-Formatting-Tags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2342" r="2348" b="3656"/>
          <a:stretch/>
        </p:blipFill>
        <p:spPr bwMode="auto">
          <a:xfrm>
            <a:off x="5867400" y="4267200"/>
            <a:ext cx="2636520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3352800" y="2501900"/>
            <a:ext cx="3502660" cy="516766"/>
          </a:xfrm>
          <a:prstGeom prst="curvedConnector3">
            <a:avLst>
              <a:gd name="adj1" fmla="val 9967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/>
      <p:bldP spid="25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87" y="1148086"/>
            <a:ext cx="3397813" cy="454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"/>
          <a:stretch/>
        </p:blipFill>
        <p:spPr bwMode="auto">
          <a:xfrm>
            <a:off x="551048" y="1128713"/>
            <a:ext cx="3030352" cy="453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1047" y="5816869"/>
            <a:ext cx="3030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400" dirty="0" smtClean="0">
                <a:solidFill>
                  <a:srgbClr val="DFE6D0"/>
                </a:solidFill>
              </a:rPr>
              <a:t>Inputs inform R code</a:t>
            </a:r>
            <a:br>
              <a:rPr lang="en-US" sz="2400" dirty="0" smtClean="0">
                <a:solidFill>
                  <a:srgbClr val="DFE6D0"/>
                </a:solidFill>
              </a:rPr>
            </a:br>
            <a:r>
              <a:rPr lang="en-US" dirty="0" smtClean="0"/>
              <a:t>(Collect values from the user)</a:t>
            </a:r>
            <a:r>
              <a:rPr lang="en-US" sz="2400" dirty="0" smtClean="0">
                <a:solidFill>
                  <a:srgbClr val="DFE6D0"/>
                </a:solidFill>
              </a:rPr>
              <a:t> </a:t>
            </a:r>
            <a:endParaRPr lang="en-US" sz="2400" dirty="0">
              <a:solidFill>
                <a:srgbClr val="DFE6D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4579" y="5835335"/>
            <a:ext cx="3366627" cy="794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400" dirty="0" smtClean="0">
                <a:solidFill>
                  <a:srgbClr val="DFE6D0"/>
                </a:solidFill>
              </a:rPr>
              <a:t>R code generates outputs</a:t>
            </a:r>
          </a:p>
          <a:p>
            <a:pPr lvl="0" algn="ctr">
              <a:spcBef>
                <a:spcPct val="20000"/>
              </a:spcBef>
              <a:buClr>
                <a:srgbClr val="759AA5">
                  <a:lumMod val="60000"/>
                  <a:lumOff val="40000"/>
                </a:srgbClr>
              </a:buClr>
            </a:pPr>
            <a:r>
              <a:rPr lang="en-US" dirty="0" smtClean="0">
                <a:solidFill>
                  <a:prstClr val="white"/>
                </a:solidFill>
              </a:rPr>
              <a:t>(Adds R output to UI)</a:t>
            </a:r>
            <a:endParaRPr lang="en-US" sz="2400" dirty="0">
              <a:solidFill>
                <a:srgbClr val="DFE6D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1698171"/>
            <a:ext cx="114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Access via ID names</a:t>
            </a:r>
          </a:p>
          <a:p>
            <a:pPr algn="ctr"/>
            <a:endParaRPr lang="en-US" sz="800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inputId</a:t>
            </a:r>
            <a:endParaRPr lang="en-US" dirty="0" smtClean="0"/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err="1" smtClean="0"/>
              <a:t>outputId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57700" y="2362200"/>
            <a:ext cx="0" cy="305467"/>
          </a:xfrm>
          <a:prstGeom prst="straightConnector1">
            <a:avLst/>
          </a:prstGeom>
          <a:ln w="381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47900" y="2514933"/>
            <a:ext cx="533400" cy="3806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24600" y="3810000"/>
            <a:ext cx="936907" cy="4568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6"/>
          </p:cNvCxnSpPr>
          <p:nvPr/>
        </p:nvCxnSpPr>
        <p:spPr>
          <a:xfrm>
            <a:off x="2781300" y="2705267"/>
            <a:ext cx="1181100" cy="114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 flipV="1">
            <a:off x="5029200" y="3429000"/>
            <a:ext cx="1295400" cy="6094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89586" y="5625606"/>
            <a:ext cx="155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Created in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ui.R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0854" y="5625606"/>
            <a:ext cx="19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Created in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server.R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6" grpId="0"/>
      <p:bldP spid="9" grpId="0" animBg="1"/>
      <p:bldP spid="15" grpId="0" animBg="1"/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14399"/>
          </a:xfrm>
        </p:spPr>
        <p:txBody>
          <a:bodyPr/>
          <a:lstStyle/>
          <a:p>
            <a:r>
              <a:rPr lang="en-US" dirty="0" smtClean="0"/>
              <a:t>Instructions </a:t>
            </a:r>
            <a:r>
              <a:rPr lang="en-US" dirty="0"/>
              <a:t>on how </a:t>
            </a:r>
            <a:r>
              <a:rPr lang="en-US" dirty="0" smtClean="0"/>
              <a:t>to build </a:t>
            </a:r>
            <a:r>
              <a:rPr lang="en-US" dirty="0"/>
              <a:t>and rebuild the R objects displayed in the </a:t>
            </a:r>
            <a:r>
              <a:rPr lang="en-US" dirty="0" smtClean="0"/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2209800"/>
            <a:ext cx="312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algn="ctr"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000" b="1" dirty="0" smtClean="0">
                <a:solidFill>
                  <a:prstClr val="white"/>
                </a:solidFill>
              </a:rPr>
              <a:t>R </a:t>
            </a:r>
            <a:r>
              <a:rPr lang="en-US" sz="2000" b="1" dirty="0">
                <a:solidFill>
                  <a:prstClr val="white"/>
                </a:solidFill>
              </a:rPr>
              <a:t>code </a:t>
            </a:r>
            <a:endParaRPr lang="en-US" sz="2000" b="1" dirty="0" smtClean="0">
              <a:solidFill>
                <a:prstClr val="white"/>
              </a:solidFill>
            </a:endParaRPr>
          </a:p>
          <a:p>
            <a:pPr marL="365760" lvl="1" algn="ctr"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000" b="1" dirty="0" smtClean="0">
                <a:solidFill>
                  <a:prstClr val="white"/>
                </a:solidFill>
              </a:rPr>
              <a:t>+ </a:t>
            </a:r>
          </a:p>
          <a:p>
            <a:pPr marL="365760" lvl="1" algn="ctr"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000" b="1" dirty="0" smtClean="0">
                <a:solidFill>
                  <a:prstClr val="white"/>
                </a:solidFill>
              </a:rPr>
              <a:t>Input </a:t>
            </a:r>
            <a:r>
              <a:rPr lang="en-US" sz="2000" b="1" dirty="0">
                <a:solidFill>
                  <a:prstClr val="white"/>
                </a:solidFill>
              </a:rPr>
              <a:t>values from </a:t>
            </a:r>
            <a:r>
              <a:rPr lang="en-US" sz="2000" b="1" dirty="0" smtClean="0">
                <a:solidFill>
                  <a:prstClr val="white"/>
                </a:solidFill>
              </a:rPr>
              <a:t>UI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4184" y="2481590"/>
            <a:ext cx="624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ct val="20000"/>
              </a:spcBef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800" b="1" dirty="0" smtClean="0">
                <a:solidFill>
                  <a:prstClr val="white"/>
                </a:solidFill>
              </a:rPr>
              <a:t>  =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981200"/>
            <a:ext cx="6324600" cy="1524000"/>
          </a:xfrm>
          <a:prstGeom prst="rect">
            <a:avLst/>
          </a:prstGeom>
          <a:noFill/>
          <a:ln w="12700"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66580" y="2647890"/>
            <a:ext cx="981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ct val="20000"/>
              </a:spcBef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000" dirty="0" smtClean="0">
                <a:solidFill>
                  <a:prstClr val="white"/>
                </a:solidFill>
              </a:rPr>
              <a:t>(For UI)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3809999"/>
            <a:ext cx="8229600" cy="213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Made possible b/c input values are </a:t>
            </a:r>
            <a:r>
              <a:rPr lang="en-US" i="1" u="sng" dirty="0" smtClean="0"/>
              <a:t>reactive</a:t>
            </a:r>
          </a:p>
          <a:p>
            <a:r>
              <a:rPr lang="en-US" dirty="0" smtClean="0"/>
              <a:t>Utilize this reactivity using </a:t>
            </a:r>
            <a:r>
              <a:rPr lang="en-US" b="1" dirty="0" smtClean="0">
                <a:latin typeface="Berlin Sans FB Demi" panose="020E0802020502020306" pitchFamily="34" charset="0"/>
                <a:ea typeface="Adobe Gothic Std B" pitchFamily="34" charset="-128"/>
              </a:rPr>
              <a:t>reactive()</a:t>
            </a:r>
            <a:r>
              <a:rPr lang="en-US" dirty="0" smtClean="0">
                <a:latin typeface="Berlin Sans FB Demi" panose="020E0802020502020306" pitchFamily="34" charset="0"/>
                <a:ea typeface="Adobe Gothic Std B" pitchFamily="34" charset="-128"/>
              </a:rPr>
              <a:t> </a:t>
            </a:r>
            <a:r>
              <a:rPr lang="en-US" dirty="0" smtClean="0"/>
              <a:t>functions in server script</a:t>
            </a:r>
          </a:p>
          <a:p>
            <a:pPr lvl="1"/>
            <a:r>
              <a:rPr lang="en-US" dirty="0" smtClean="0"/>
              <a:t>Surrounding any R code by reactive function allows function to be modified by UI input values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4831" y="2343090"/>
            <a:ext cx="2686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ct val="20000"/>
              </a:spcBef>
              <a:buClr>
                <a:srgbClr val="759AA5">
                  <a:lumMod val="60000"/>
                  <a:lumOff val="40000"/>
                </a:srgbClr>
              </a:buClr>
            </a:pPr>
            <a:r>
              <a:rPr lang="en-US" sz="2000" b="1" dirty="0">
                <a:solidFill>
                  <a:prstClr val="white"/>
                </a:solidFill>
              </a:rPr>
              <a:t>Creates Output objects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5466220"/>
            <a:ext cx="34480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3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14" grpId="0"/>
      <p:bldP spid="15" grpId="0" uiExpand="1" build="allAtOnce"/>
      <p:bldP spid="8" grpId="0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22576</TotalTime>
  <Words>1564</Words>
  <Application>Microsoft Office PowerPoint</Application>
  <PresentationFormat>On-screen Show (4:3)</PresentationFormat>
  <Paragraphs>274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Thatch</vt:lpstr>
      <vt:lpstr>Intro to Shiny Workshop  (No, really, you can learn this)</vt:lpstr>
      <vt:lpstr>Outline</vt:lpstr>
      <vt:lpstr>What is Shiny?</vt:lpstr>
      <vt:lpstr>What Can Shiny Do For You?</vt:lpstr>
      <vt:lpstr>Basics</vt:lpstr>
      <vt:lpstr>Simple template</vt:lpstr>
      <vt:lpstr>UI – User Interface</vt:lpstr>
      <vt:lpstr>Inputs and Outputs</vt:lpstr>
      <vt:lpstr>Server</vt:lpstr>
      <vt:lpstr>Reactivity</vt:lpstr>
      <vt:lpstr>General Workflow</vt:lpstr>
      <vt:lpstr>So How Do I Make it Look Good?</vt:lpstr>
      <vt:lpstr>UI Layouts</vt:lpstr>
      <vt:lpstr>Customize your App’s Appearance</vt:lpstr>
      <vt:lpstr>Setting styles of individual elements</vt:lpstr>
      <vt:lpstr>CSS – “Advanced” Styling</vt:lpstr>
      <vt:lpstr>Themes</vt:lpstr>
      <vt:lpstr>Useful Links</vt:lpstr>
      <vt:lpstr>Endless Possibilities!!!</vt:lpstr>
      <vt:lpstr>Endless Possibilities!!!</vt:lpstr>
      <vt:lpstr>Let’s Jump Into Some Code!!!</vt:lpstr>
      <vt:lpstr>Let’s Jump Into Some Code!!!</vt:lpstr>
      <vt:lpstr>Common Errors: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Forest Long Term Research in Environmental Biology (LTREB)</dc:title>
  <dc:creator>Windows User</dc:creator>
  <cp:lastModifiedBy>Chris Payne</cp:lastModifiedBy>
  <cp:revision>396</cp:revision>
  <cp:lastPrinted>2015-08-10T13:54:28Z</cp:lastPrinted>
  <dcterms:created xsi:type="dcterms:W3CDTF">2012-11-08T16:55:23Z</dcterms:created>
  <dcterms:modified xsi:type="dcterms:W3CDTF">2017-05-02T02:17:08Z</dcterms:modified>
</cp:coreProperties>
</file>