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2B4EC-FAC5-4AE5-B0FA-6C561BFC8E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1A54730-2934-4BB6-B254-F07CFB250412}">
      <dgm:prSet/>
      <dgm:spPr/>
      <dgm:t>
        <a:bodyPr/>
        <a:lstStyle/>
        <a:p>
          <a:r>
            <a:rPr lang="en-US" i="0"/>
            <a:t>Story points are a unit of measure for expressing an estimate of the overall effort that will be required to fully implement a product backlog item or any other piece of work</a:t>
          </a:r>
          <a:endParaRPr lang="en-US"/>
        </a:p>
      </dgm:t>
    </dgm:pt>
    <dgm:pt modelId="{333C59B3-A882-4893-B132-3E9E2C04DFBD}" type="parTrans" cxnId="{91168018-1DFC-4C3F-BC04-1BA98EB8E770}">
      <dgm:prSet/>
      <dgm:spPr/>
      <dgm:t>
        <a:bodyPr/>
        <a:lstStyle/>
        <a:p>
          <a:endParaRPr lang="en-US"/>
        </a:p>
      </dgm:t>
    </dgm:pt>
    <dgm:pt modelId="{B367CE90-A5FF-4082-8F76-0744D248F633}" type="sibTrans" cxnId="{91168018-1DFC-4C3F-BC04-1BA98EB8E770}">
      <dgm:prSet/>
      <dgm:spPr/>
      <dgm:t>
        <a:bodyPr/>
        <a:lstStyle/>
        <a:p>
          <a:endParaRPr lang="en-US"/>
        </a:p>
      </dgm:t>
    </dgm:pt>
    <dgm:pt modelId="{D7F7EC12-EB32-4722-B289-97FE82E9180C}">
      <dgm:prSet/>
      <dgm:spPr/>
      <dgm:t>
        <a:bodyPr/>
        <a:lstStyle/>
        <a:p>
          <a:r>
            <a:rPr lang="en-US" i="0"/>
            <a:t>When we estimate with story points, we assign a point value to each item.</a:t>
          </a:r>
          <a:endParaRPr lang="en-US"/>
        </a:p>
      </dgm:t>
    </dgm:pt>
    <dgm:pt modelId="{8A4E70D9-15BD-4856-87C4-AF207571C638}" type="parTrans" cxnId="{029FEDA2-801D-45D0-AD5B-543FF0777332}">
      <dgm:prSet/>
      <dgm:spPr/>
      <dgm:t>
        <a:bodyPr/>
        <a:lstStyle/>
        <a:p>
          <a:endParaRPr lang="en-US"/>
        </a:p>
      </dgm:t>
    </dgm:pt>
    <dgm:pt modelId="{1FA38CC6-0ED9-497C-BE16-2BA541EFF6F9}" type="sibTrans" cxnId="{029FEDA2-801D-45D0-AD5B-543FF0777332}">
      <dgm:prSet/>
      <dgm:spPr/>
      <dgm:t>
        <a:bodyPr/>
        <a:lstStyle/>
        <a:p>
          <a:endParaRPr lang="en-US"/>
        </a:p>
      </dgm:t>
    </dgm:pt>
    <dgm:pt modelId="{AAFDD47A-83FB-4283-BB9B-A91F65A51218}">
      <dgm:prSet/>
      <dgm:spPr/>
      <dgm:t>
        <a:bodyPr/>
        <a:lstStyle/>
        <a:p>
          <a:r>
            <a:rPr lang="en-US" i="0"/>
            <a:t>Story points rate the relative effort of work in a Fibonacci-like format: 1, 2, 3, 5, 8, 13, 20 …</a:t>
          </a:r>
          <a:endParaRPr lang="en-US"/>
        </a:p>
      </dgm:t>
    </dgm:pt>
    <dgm:pt modelId="{5650FC5C-3B70-4BB2-89BE-52020F38C1CB}" type="parTrans" cxnId="{C84DC068-604E-499F-A9B3-19DE2675CEF7}">
      <dgm:prSet/>
      <dgm:spPr/>
      <dgm:t>
        <a:bodyPr/>
        <a:lstStyle/>
        <a:p>
          <a:endParaRPr lang="en-US"/>
        </a:p>
      </dgm:t>
    </dgm:pt>
    <dgm:pt modelId="{743A4ECF-4492-45BF-A26B-CD7594CBDA9A}" type="sibTrans" cxnId="{C84DC068-604E-499F-A9B3-19DE2675CEF7}">
      <dgm:prSet/>
      <dgm:spPr/>
      <dgm:t>
        <a:bodyPr/>
        <a:lstStyle/>
        <a:p>
          <a:endParaRPr lang="en-US"/>
        </a:p>
      </dgm:t>
    </dgm:pt>
    <dgm:pt modelId="{85787AD7-99EE-4599-95BF-2E18856157FB}" type="pres">
      <dgm:prSet presAssocID="{6D02B4EC-FAC5-4AE5-B0FA-6C561BFC8EA2}" presName="linear" presStyleCnt="0">
        <dgm:presLayoutVars>
          <dgm:animLvl val="lvl"/>
          <dgm:resizeHandles val="exact"/>
        </dgm:presLayoutVars>
      </dgm:prSet>
      <dgm:spPr/>
    </dgm:pt>
    <dgm:pt modelId="{12CD84B5-F27F-476F-AF84-DF7994790FB3}" type="pres">
      <dgm:prSet presAssocID="{41A54730-2934-4BB6-B254-F07CFB250412}" presName="parentText" presStyleLbl="node1" presStyleIdx="0" presStyleCnt="3">
        <dgm:presLayoutVars>
          <dgm:chMax val="0"/>
          <dgm:bulletEnabled val="1"/>
        </dgm:presLayoutVars>
      </dgm:prSet>
      <dgm:spPr/>
    </dgm:pt>
    <dgm:pt modelId="{EE50CC3D-08E7-4B78-8CD3-056E4EC81859}" type="pres">
      <dgm:prSet presAssocID="{B367CE90-A5FF-4082-8F76-0744D248F633}" presName="spacer" presStyleCnt="0"/>
      <dgm:spPr/>
    </dgm:pt>
    <dgm:pt modelId="{7606FF62-A3C3-4D30-A3B2-B2B25A55BC86}" type="pres">
      <dgm:prSet presAssocID="{D7F7EC12-EB32-4722-B289-97FE82E9180C}" presName="parentText" presStyleLbl="node1" presStyleIdx="1" presStyleCnt="3">
        <dgm:presLayoutVars>
          <dgm:chMax val="0"/>
          <dgm:bulletEnabled val="1"/>
        </dgm:presLayoutVars>
      </dgm:prSet>
      <dgm:spPr/>
    </dgm:pt>
    <dgm:pt modelId="{54456955-25AD-422E-9F0C-95B52C59572F}" type="pres">
      <dgm:prSet presAssocID="{1FA38CC6-0ED9-497C-BE16-2BA541EFF6F9}" presName="spacer" presStyleCnt="0"/>
      <dgm:spPr/>
    </dgm:pt>
    <dgm:pt modelId="{A3A3D8AB-C7F3-4714-AFAF-D4B0641EF754}" type="pres">
      <dgm:prSet presAssocID="{AAFDD47A-83FB-4283-BB9B-A91F65A51218}" presName="parentText" presStyleLbl="node1" presStyleIdx="2" presStyleCnt="3">
        <dgm:presLayoutVars>
          <dgm:chMax val="0"/>
          <dgm:bulletEnabled val="1"/>
        </dgm:presLayoutVars>
      </dgm:prSet>
      <dgm:spPr/>
    </dgm:pt>
  </dgm:ptLst>
  <dgm:cxnLst>
    <dgm:cxn modelId="{91168018-1DFC-4C3F-BC04-1BA98EB8E770}" srcId="{6D02B4EC-FAC5-4AE5-B0FA-6C561BFC8EA2}" destId="{41A54730-2934-4BB6-B254-F07CFB250412}" srcOrd="0" destOrd="0" parTransId="{333C59B3-A882-4893-B132-3E9E2C04DFBD}" sibTransId="{B367CE90-A5FF-4082-8F76-0744D248F633}"/>
    <dgm:cxn modelId="{7A233A28-A320-4066-A7D8-05EFBF9D58FA}" type="presOf" srcId="{AAFDD47A-83FB-4283-BB9B-A91F65A51218}" destId="{A3A3D8AB-C7F3-4714-AFAF-D4B0641EF754}" srcOrd="0" destOrd="0" presId="urn:microsoft.com/office/officeart/2005/8/layout/vList2"/>
    <dgm:cxn modelId="{0BA1C967-143E-4FF0-9AA9-567DDBE0FE16}" type="presOf" srcId="{D7F7EC12-EB32-4722-B289-97FE82E9180C}" destId="{7606FF62-A3C3-4D30-A3B2-B2B25A55BC86}" srcOrd="0" destOrd="0" presId="urn:microsoft.com/office/officeart/2005/8/layout/vList2"/>
    <dgm:cxn modelId="{C84DC068-604E-499F-A9B3-19DE2675CEF7}" srcId="{6D02B4EC-FAC5-4AE5-B0FA-6C561BFC8EA2}" destId="{AAFDD47A-83FB-4283-BB9B-A91F65A51218}" srcOrd="2" destOrd="0" parTransId="{5650FC5C-3B70-4BB2-89BE-52020F38C1CB}" sibTransId="{743A4ECF-4492-45BF-A26B-CD7594CBDA9A}"/>
    <dgm:cxn modelId="{029FEDA2-801D-45D0-AD5B-543FF0777332}" srcId="{6D02B4EC-FAC5-4AE5-B0FA-6C561BFC8EA2}" destId="{D7F7EC12-EB32-4722-B289-97FE82E9180C}" srcOrd="1" destOrd="0" parTransId="{8A4E70D9-15BD-4856-87C4-AF207571C638}" sibTransId="{1FA38CC6-0ED9-497C-BE16-2BA541EFF6F9}"/>
    <dgm:cxn modelId="{12CF30C6-D01D-4572-AF51-2323C3AAA48B}" type="presOf" srcId="{6D02B4EC-FAC5-4AE5-B0FA-6C561BFC8EA2}" destId="{85787AD7-99EE-4599-95BF-2E18856157FB}" srcOrd="0" destOrd="0" presId="urn:microsoft.com/office/officeart/2005/8/layout/vList2"/>
    <dgm:cxn modelId="{5AAB27C8-8D74-4A62-80D9-CEF99AE7266A}" type="presOf" srcId="{41A54730-2934-4BB6-B254-F07CFB250412}" destId="{12CD84B5-F27F-476F-AF84-DF7994790FB3}" srcOrd="0" destOrd="0" presId="urn:microsoft.com/office/officeart/2005/8/layout/vList2"/>
    <dgm:cxn modelId="{B00CB6B7-E601-4B39-9A1F-F4B50EC0F35B}" type="presParOf" srcId="{85787AD7-99EE-4599-95BF-2E18856157FB}" destId="{12CD84B5-F27F-476F-AF84-DF7994790FB3}" srcOrd="0" destOrd="0" presId="urn:microsoft.com/office/officeart/2005/8/layout/vList2"/>
    <dgm:cxn modelId="{45A5B9C0-A67F-4DD9-AAF5-87E1036FA45D}" type="presParOf" srcId="{85787AD7-99EE-4599-95BF-2E18856157FB}" destId="{EE50CC3D-08E7-4B78-8CD3-056E4EC81859}" srcOrd="1" destOrd="0" presId="urn:microsoft.com/office/officeart/2005/8/layout/vList2"/>
    <dgm:cxn modelId="{6DFBA3C5-3AF8-4E20-8E84-015A56A03330}" type="presParOf" srcId="{85787AD7-99EE-4599-95BF-2E18856157FB}" destId="{7606FF62-A3C3-4D30-A3B2-B2B25A55BC86}" srcOrd="2" destOrd="0" presId="urn:microsoft.com/office/officeart/2005/8/layout/vList2"/>
    <dgm:cxn modelId="{1F39E5C3-2512-4F39-8B1B-3CE78529587F}" type="presParOf" srcId="{85787AD7-99EE-4599-95BF-2E18856157FB}" destId="{54456955-25AD-422E-9F0C-95B52C59572F}" srcOrd="3" destOrd="0" presId="urn:microsoft.com/office/officeart/2005/8/layout/vList2"/>
    <dgm:cxn modelId="{8951F8B2-8490-45AB-9F6F-4C28609DAA73}" type="presParOf" srcId="{85787AD7-99EE-4599-95BF-2E18856157FB}" destId="{A3A3D8AB-C7F3-4714-AFAF-D4B0641EF75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E43D01-8D8D-4189-BDF1-67FF6B4C8EA2}"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E204729-A117-4480-8E07-F8B1D037DA21}">
      <dgm:prSet/>
      <dgm:spPr/>
      <dgm:t>
        <a:bodyPr/>
        <a:lstStyle/>
        <a:p>
          <a:r>
            <a:rPr lang="en-US" b="0" i="0"/>
            <a:t>Sprint planning is an event in scrum that kicks off the sprint. The purpose of sprint planning is to define what can be delivered in the sprint and how that work will be achieved. Sprint planning is done in collaboration with the whole scrum team</a:t>
          </a:r>
          <a:endParaRPr lang="en-US"/>
        </a:p>
      </dgm:t>
    </dgm:pt>
    <dgm:pt modelId="{9A6DFE34-8407-4020-8A0C-CAF933986AFD}" type="parTrans" cxnId="{E10270E3-517E-42DA-9D90-CA05D7D26C7A}">
      <dgm:prSet/>
      <dgm:spPr/>
      <dgm:t>
        <a:bodyPr/>
        <a:lstStyle/>
        <a:p>
          <a:endParaRPr lang="en-US"/>
        </a:p>
      </dgm:t>
    </dgm:pt>
    <dgm:pt modelId="{0E84B5D0-FD57-4FF9-B6D6-4A5D583C8FC9}" type="sibTrans" cxnId="{E10270E3-517E-42DA-9D90-CA05D7D26C7A}">
      <dgm:prSet/>
      <dgm:spPr/>
      <dgm:t>
        <a:bodyPr/>
        <a:lstStyle/>
        <a:p>
          <a:endParaRPr lang="en-US"/>
        </a:p>
      </dgm:t>
    </dgm:pt>
    <dgm:pt modelId="{7F6833A5-C41B-4CD5-8DB3-DDFB3CF22405}">
      <dgm:prSet/>
      <dgm:spPr/>
      <dgm:t>
        <a:bodyPr/>
        <a:lstStyle/>
        <a:p>
          <a:r>
            <a:rPr lang="en-US" b="0" i="0"/>
            <a:t>Sprint Planning answers the following:</a:t>
          </a:r>
          <a:endParaRPr lang="en-US"/>
        </a:p>
      </dgm:t>
    </dgm:pt>
    <dgm:pt modelId="{0F47350F-68F9-4D49-A8CB-EE2682DA2F69}" type="parTrans" cxnId="{9072964C-804E-40A9-8244-478EEFA9FE5A}">
      <dgm:prSet/>
      <dgm:spPr/>
      <dgm:t>
        <a:bodyPr/>
        <a:lstStyle/>
        <a:p>
          <a:endParaRPr lang="en-US"/>
        </a:p>
      </dgm:t>
    </dgm:pt>
    <dgm:pt modelId="{2D0F523A-01BF-4663-B72A-FC22B8F4D2B0}" type="sibTrans" cxnId="{9072964C-804E-40A9-8244-478EEFA9FE5A}">
      <dgm:prSet/>
      <dgm:spPr/>
      <dgm:t>
        <a:bodyPr/>
        <a:lstStyle/>
        <a:p>
          <a:endParaRPr lang="en-US"/>
        </a:p>
      </dgm:t>
    </dgm:pt>
    <dgm:pt modelId="{DC93CE89-23BD-4BB8-920C-61777856D2D0}">
      <dgm:prSet/>
      <dgm:spPr/>
      <dgm:t>
        <a:bodyPr/>
        <a:lstStyle/>
        <a:p>
          <a:r>
            <a:rPr lang="en-US" b="0" i="0"/>
            <a:t>What can be delivered in the Increment resulting from the upcoming Sprint?</a:t>
          </a:r>
          <a:endParaRPr lang="en-US"/>
        </a:p>
      </dgm:t>
    </dgm:pt>
    <dgm:pt modelId="{334C2D3D-1A8A-492F-ACEF-22A0F3AF8DFC}" type="parTrans" cxnId="{B77FFB0C-E79C-4545-ABDC-E09537E47E64}">
      <dgm:prSet/>
      <dgm:spPr/>
      <dgm:t>
        <a:bodyPr/>
        <a:lstStyle/>
        <a:p>
          <a:endParaRPr lang="en-US"/>
        </a:p>
      </dgm:t>
    </dgm:pt>
    <dgm:pt modelId="{55AB882B-A035-40EB-8095-9E38B16E12FA}" type="sibTrans" cxnId="{B77FFB0C-E79C-4545-ABDC-E09537E47E64}">
      <dgm:prSet/>
      <dgm:spPr/>
      <dgm:t>
        <a:bodyPr/>
        <a:lstStyle/>
        <a:p>
          <a:endParaRPr lang="en-US"/>
        </a:p>
      </dgm:t>
    </dgm:pt>
    <dgm:pt modelId="{0AD29DE7-1132-4927-9C84-4C2A175EAE84}">
      <dgm:prSet/>
      <dgm:spPr/>
      <dgm:t>
        <a:bodyPr/>
        <a:lstStyle/>
        <a:p>
          <a:r>
            <a:rPr lang="en-US" b="0" i="0"/>
            <a:t>How will the work needed to deliver the Increment be achieved?</a:t>
          </a:r>
          <a:endParaRPr lang="en-US"/>
        </a:p>
      </dgm:t>
    </dgm:pt>
    <dgm:pt modelId="{587BA9BB-7CE5-4CE7-8D4E-7572AB59D318}" type="parTrans" cxnId="{6B80A7F8-C08C-4988-B20A-AA730B2DC958}">
      <dgm:prSet/>
      <dgm:spPr/>
      <dgm:t>
        <a:bodyPr/>
        <a:lstStyle/>
        <a:p>
          <a:endParaRPr lang="en-US"/>
        </a:p>
      </dgm:t>
    </dgm:pt>
    <dgm:pt modelId="{A8D4770F-6B34-475C-82C2-5E3DA99AFAA0}" type="sibTrans" cxnId="{6B80A7F8-C08C-4988-B20A-AA730B2DC958}">
      <dgm:prSet/>
      <dgm:spPr/>
      <dgm:t>
        <a:bodyPr/>
        <a:lstStyle/>
        <a:p>
          <a:endParaRPr lang="en-US"/>
        </a:p>
      </dgm:t>
    </dgm:pt>
    <dgm:pt modelId="{384EDA8E-0C56-4123-BC1A-F20EFE052B75}" type="pres">
      <dgm:prSet presAssocID="{0FE43D01-8D8D-4189-BDF1-67FF6B4C8EA2}" presName="Name0" presStyleCnt="0">
        <dgm:presLayoutVars>
          <dgm:dir/>
          <dgm:animLvl val="lvl"/>
          <dgm:resizeHandles val="exact"/>
        </dgm:presLayoutVars>
      </dgm:prSet>
      <dgm:spPr/>
    </dgm:pt>
    <dgm:pt modelId="{DE180272-D32C-4719-B8BE-61A162784966}" type="pres">
      <dgm:prSet presAssocID="{7F6833A5-C41B-4CD5-8DB3-DDFB3CF22405}" presName="boxAndChildren" presStyleCnt="0"/>
      <dgm:spPr/>
    </dgm:pt>
    <dgm:pt modelId="{93299CEB-414B-441B-87A0-F4857D8379C8}" type="pres">
      <dgm:prSet presAssocID="{7F6833A5-C41B-4CD5-8DB3-DDFB3CF22405}" presName="parentTextBox" presStyleLbl="node1" presStyleIdx="0" presStyleCnt="2"/>
      <dgm:spPr/>
    </dgm:pt>
    <dgm:pt modelId="{B77926D1-DB14-4883-81DD-6CFB3FB1F7F2}" type="pres">
      <dgm:prSet presAssocID="{7F6833A5-C41B-4CD5-8DB3-DDFB3CF22405}" presName="entireBox" presStyleLbl="node1" presStyleIdx="0" presStyleCnt="2"/>
      <dgm:spPr/>
    </dgm:pt>
    <dgm:pt modelId="{FA0AAE63-9D00-4370-B982-C4A3DFB72DE3}" type="pres">
      <dgm:prSet presAssocID="{7F6833A5-C41B-4CD5-8DB3-DDFB3CF22405}" presName="descendantBox" presStyleCnt="0"/>
      <dgm:spPr/>
    </dgm:pt>
    <dgm:pt modelId="{F29693C7-1D58-476A-ADFC-AD2B85F8A8A4}" type="pres">
      <dgm:prSet presAssocID="{DC93CE89-23BD-4BB8-920C-61777856D2D0}" presName="childTextBox" presStyleLbl="fgAccFollowNode1" presStyleIdx="0" presStyleCnt="2">
        <dgm:presLayoutVars>
          <dgm:bulletEnabled val="1"/>
        </dgm:presLayoutVars>
      </dgm:prSet>
      <dgm:spPr/>
    </dgm:pt>
    <dgm:pt modelId="{8F99EB8B-03BB-4AEC-8CD7-F06D8135934A}" type="pres">
      <dgm:prSet presAssocID="{0AD29DE7-1132-4927-9C84-4C2A175EAE84}" presName="childTextBox" presStyleLbl="fgAccFollowNode1" presStyleIdx="1" presStyleCnt="2">
        <dgm:presLayoutVars>
          <dgm:bulletEnabled val="1"/>
        </dgm:presLayoutVars>
      </dgm:prSet>
      <dgm:spPr/>
    </dgm:pt>
    <dgm:pt modelId="{298D363D-FDE8-4A65-87C7-8D057BE1C8BE}" type="pres">
      <dgm:prSet presAssocID="{0E84B5D0-FD57-4FF9-B6D6-4A5D583C8FC9}" presName="sp" presStyleCnt="0"/>
      <dgm:spPr/>
    </dgm:pt>
    <dgm:pt modelId="{7584778C-5900-417D-8454-2EADA8E1D319}" type="pres">
      <dgm:prSet presAssocID="{AE204729-A117-4480-8E07-F8B1D037DA21}" presName="arrowAndChildren" presStyleCnt="0"/>
      <dgm:spPr/>
    </dgm:pt>
    <dgm:pt modelId="{10B8E9AC-F088-472E-B08F-EC88D2D2FBF8}" type="pres">
      <dgm:prSet presAssocID="{AE204729-A117-4480-8E07-F8B1D037DA21}" presName="parentTextArrow" presStyleLbl="node1" presStyleIdx="1" presStyleCnt="2"/>
      <dgm:spPr/>
    </dgm:pt>
  </dgm:ptLst>
  <dgm:cxnLst>
    <dgm:cxn modelId="{B68EFD04-4854-4973-9551-59925B58732D}" type="presOf" srcId="{0AD29DE7-1132-4927-9C84-4C2A175EAE84}" destId="{8F99EB8B-03BB-4AEC-8CD7-F06D8135934A}" srcOrd="0" destOrd="0" presId="urn:microsoft.com/office/officeart/2005/8/layout/process4"/>
    <dgm:cxn modelId="{B77FFB0C-E79C-4545-ABDC-E09537E47E64}" srcId="{7F6833A5-C41B-4CD5-8DB3-DDFB3CF22405}" destId="{DC93CE89-23BD-4BB8-920C-61777856D2D0}" srcOrd="0" destOrd="0" parTransId="{334C2D3D-1A8A-492F-ACEF-22A0F3AF8DFC}" sibTransId="{55AB882B-A035-40EB-8095-9E38B16E12FA}"/>
    <dgm:cxn modelId="{9072964C-804E-40A9-8244-478EEFA9FE5A}" srcId="{0FE43D01-8D8D-4189-BDF1-67FF6B4C8EA2}" destId="{7F6833A5-C41B-4CD5-8DB3-DDFB3CF22405}" srcOrd="1" destOrd="0" parTransId="{0F47350F-68F9-4D49-A8CB-EE2682DA2F69}" sibTransId="{2D0F523A-01BF-4663-B72A-FC22B8F4D2B0}"/>
    <dgm:cxn modelId="{1203A39B-36CB-4CC2-8A01-C0DF3AFEF2FD}" type="presOf" srcId="{7F6833A5-C41B-4CD5-8DB3-DDFB3CF22405}" destId="{B77926D1-DB14-4883-81DD-6CFB3FB1F7F2}" srcOrd="1" destOrd="0" presId="urn:microsoft.com/office/officeart/2005/8/layout/process4"/>
    <dgm:cxn modelId="{5494FAB9-A9FF-4A2E-8A05-50E56A7D16EA}" type="presOf" srcId="{AE204729-A117-4480-8E07-F8B1D037DA21}" destId="{10B8E9AC-F088-472E-B08F-EC88D2D2FBF8}" srcOrd="0" destOrd="0" presId="urn:microsoft.com/office/officeart/2005/8/layout/process4"/>
    <dgm:cxn modelId="{C57FE4DC-5D73-42F7-9CDE-C28EE2D21F19}" type="presOf" srcId="{7F6833A5-C41B-4CD5-8DB3-DDFB3CF22405}" destId="{93299CEB-414B-441B-87A0-F4857D8379C8}" srcOrd="0" destOrd="0" presId="urn:microsoft.com/office/officeart/2005/8/layout/process4"/>
    <dgm:cxn modelId="{E10270E3-517E-42DA-9D90-CA05D7D26C7A}" srcId="{0FE43D01-8D8D-4189-BDF1-67FF6B4C8EA2}" destId="{AE204729-A117-4480-8E07-F8B1D037DA21}" srcOrd="0" destOrd="0" parTransId="{9A6DFE34-8407-4020-8A0C-CAF933986AFD}" sibTransId="{0E84B5D0-FD57-4FF9-B6D6-4A5D583C8FC9}"/>
    <dgm:cxn modelId="{41E42CEE-8ED4-4330-A8D8-70A38FFCE32D}" type="presOf" srcId="{DC93CE89-23BD-4BB8-920C-61777856D2D0}" destId="{F29693C7-1D58-476A-ADFC-AD2B85F8A8A4}" srcOrd="0" destOrd="0" presId="urn:microsoft.com/office/officeart/2005/8/layout/process4"/>
    <dgm:cxn modelId="{4F671DF5-B0E0-4298-B0D9-6A5807CEA1BE}" type="presOf" srcId="{0FE43D01-8D8D-4189-BDF1-67FF6B4C8EA2}" destId="{384EDA8E-0C56-4123-BC1A-F20EFE052B75}" srcOrd="0" destOrd="0" presId="urn:microsoft.com/office/officeart/2005/8/layout/process4"/>
    <dgm:cxn modelId="{6B80A7F8-C08C-4988-B20A-AA730B2DC958}" srcId="{7F6833A5-C41B-4CD5-8DB3-DDFB3CF22405}" destId="{0AD29DE7-1132-4927-9C84-4C2A175EAE84}" srcOrd="1" destOrd="0" parTransId="{587BA9BB-7CE5-4CE7-8D4E-7572AB59D318}" sibTransId="{A8D4770F-6B34-475C-82C2-5E3DA99AFAA0}"/>
    <dgm:cxn modelId="{F348F770-BCA4-43E4-9C12-C441E8B6E932}" type="presParOf" srcId="{384EDA8E-0C56-4123-BC1A-F20EFE052B75}" destId="{DE180272-D32C-4719-B8BE-61A162784966}" srcOrd="0" destOrd="0" presId="urn:microsoft.com/office/officeart/2005/8/layout/process4"/>
    <dgm:cxn modelId="{8554CE2A-3A50-4859-9EB5-68B813DCAB65}" type="presParOf" srcId="{DE180272-D32C-4719-B8BE-61A162784966}" destId="{93299CEB-414B-441B-87A0-F4857D8379C8}" srcOrd="0" destOrd="0" presId="urn:microsoft.com/office/officeart/2005/8/layout/process4"/>
    <dgm:cxn modelId="{E77AE38F-BBAA-4B37-A565-D039E2C74977}" type="presParOf" srcId="{DE180272-D32C-4719-B8BE-61A162784966}" destId="{B77926D1-DB14-4883-81DD-6CFB3FB1F7F2}" srcOrd="1" destOrd="0" presId="urn:microsoft.com/office/officeart/2005/8/layout/process4"/>
    <dgm:cxn modelId="{0F49BA32-B901-4763-87B5-684938B67DD3}" type="presParOf" srcId="{DE180272-D32C-4719-B8BE-61A162784966}" destId="{FA0AAE63-9D00-4370-B982-C4A3DFB72DE3}" srcOrd="2" destOrd="0" presId="urn:microsoft.com/office/officeart/2005/8/layout/process4"/>
    <dgm:cxn modelId="{5EC9EAB1-CE31-4FA0-AB6A-43F20B45A73A}" type="presParOf" srcId="{FA0AAE63-9D00-4370-B982-C4A3DFB72DE3}" destId="{F29693C7-1D58-476A-ADFC-AD2B85F8A8A4}" srcOrd="0" destOrd="0" presId="urn:microsoft.com/office/officeart/2005/8/layout/process4"/>
    <dgm:cxn modelId="{781277B7-567E-4C16-B5C8-1FCEA9EBB8C5}" type="presParOf" srcId="{FA0AAE63-9D00-4370-B982-C4A3DFB72DE3}" destId="{8F99EB8B-03BB-4AEC-8CD7-F06D8135934A}" srcOrd="1" destOrd="0" presId="urn:microsoft.com/office/officeart/2005/8/layout/process4"/>
    <dgm:cxn modelId="{34B519F3-9640-471C-BA02-4A669B3DD3B0}" type="presParOf" srcId="{384EDA8E-0C56-4123-BC1A-F20EFE052B75}" destId="{298D363D-FDE8-4A65-87C7-8D057BE1C8BE}" srcOrd="1" destOrd="0" presId="urn:microsoft.com/office/officeart/2005/8/layout/process4"/>
    <dgm:cxn modelId="{0F3C46CA-FA7D-4AE9-BAC8-D99DD8721FDB}" type="presParOf" srcId="{384EDA8E-0C56-4123-BC1A-F20EFE052B75}" destId="{7584778C-5900-417D-8454-2EADA8E1D319}" srcOrd="2" destOrd="0" presId="urn:microsoft.com/office/officeart/2005/8/layout/process4"/>
    <dgm:cxn modelId="{00A59D39-9990-4EAD-832D-9A49E4B57F68}" type="presParOf" srcId="{7584778C-5900-417D-8454-2EADA8E1D319}" destId="{10B8E9AC-F088-472E-B08F-EC88D2D2FBF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D84B5-F27F-476F-AF84-DF7994790FB3}">
      <dsp:nvSpPr>
        <dsp:cNvPr id="0" name=""/>
        <dsp:cNvSpPr/>
      </dsp:nvSpPr>
      <dsp:spPr>
        <a:xfrm>
          <a:off x="0" y="553643"/>
          <a:ext cx="5257800" cy="1427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Story points are a unit of measure for expressing an estimate of the overall effort that will be required to fully implement a product backlog item or any other piece of work</a:t>
          </a:r>
          <a:endParaRPr lang="en-US" sz="2000" kern="1200"/>
        </a:p>
      </dsp:txBody>
      <dsp:txXfrm>
        <a:off x="69680" y="623323"/>
        <a:ext cx="5118440" cy="1288040"/>
      </dsp:txXfrm>
    </dsp:sp>
    <dsp:sp modelId="{7606FF62-A3C3-4D30-A3B2-B2B25A55BC86}">
      <dsp:nvSpPr>
        <dsp:cNvPr id="0" name=""/>
        <dsp:cNvSpPr/>
      </dsp:nvSpPr>
      <dsp:spPr>
        <a:xfrm>
          <a:off x="0" y="2038644"/>
          <a:ext cx="5257800" cy="1427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When we estimate with story points, we assign a point value to each item.</a:t>
          </a:r>
          <a:endParaRPr lang="en-US" sz="2000" kern="1200"/>
        </a:p>
      </dsp:txBody>
      <dsp:txXfrm>
        <a:off x="69680" y="2108324"/>
        <a:ext cx="5118440" cy="1288040"/>
      </dsp:txXfrm>
    </dsp:sp>
    <dsp:sp modelId="{A3A3D8AB-C7F3-4714-AFAF-D4B0641EF754}">
      <dsp:nvSpPr>
        <dsp:cNvPr id="0" name=""/>
        <dsp:cNvSpPr/>
      </dsp:nvSpPr>
      <dsp:spPr>
        <a:xfrm>
          <a:off x="0" y="3523644"/>
          <a:ext cx="5257800" cy="1427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i="0" kern="1200"/>
            <a:t>Story points rate the relative effort of work in a Fibonacci-like format: 1, 2, 3, 5, 8, 13, 20 …</a:t>
          </a:r>
          <a:endParaRPr lang="en-US" sz="2000" kern="1200"/>
        </a:p>
      </dsp:txBody>
      <dsp:txXfrm>
        <a:off x="69680" y="3593324"/>
        <a:ext cx="5118440" cy="1288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926D1-DB14-4883-81DD-6CFB3FB1F7F2}">
      <dsp:nvSpPr>
        <dsp:cNvPr id="0" name=""/>
        <dsp:cNvSpPr/>
      </dsp:nvSpPr>
      <dsp:spPr>
        <a:xfrm>
          <a:off x="0" y="3322370"/>
          <a:ext cx="6263640" cy="21798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0" i="0" kern="1200"/>
            <a:t>Sprint Planning answers the following:</a:t>
          </a:r>
          <a:endParaRPr lang="en-US" sz="2300" kern="1200"/>
        </a:p>
      </dsp:txBody>
      <dsp:txXfrm>
        <a:off x="0" y="3322370"/>
        <a:ext cx="6263640" cy="1177110"/>
      </dsp:txXfrm>
    </dsp:sp>
    <dsp:sp modelId="{F29693C7-1D58-476A-ADFC-AD2B85F8A8A4}">
      <dsp:nvSpPr>
        <dsp:cNvPr id="0" name=""/>
        <dsp:cNvSpPr/>
      </dsp:nvSpPr>
      <dsp:spPr>
        <a:xfrm>
          <a:off x="0" y="4455885"/>
          <a:ext cx="3131819" cy="100272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0" i="0" kern="1200"/>
            <a:t>What can be delivered in the Increment resulting from the upcoming Sprint?</a:t>
          </a:r>
          <a:endParaRPr lang="en-US" sz="2000" kern="1200"/>
        </a:p>
      </dsp:txBody>
      <dsp:txXfrm>
        <a:off x="0" y="4455885"/>
        <a:ext cx="3131819" cy="1002724"/>
      </dsp:txXfrm>
    </dsp:sp>
    <dsp:sp modelId="{8F99EB8B-03BB-4AEC-8CD7-F06D8135934A}">
      <dsp:nvSpPr>
        <dsp:cNvPr id="0" name=""/>
        <dsp:cNvSpPr/>
      </dsp:nvSpPr>
      <dsp:spPr>
        <a:xfrm>
          <a:off x="3131820" y="4455885"/>
          <a:ext cx="3131819" cy="1002724"/>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b="0" i="0" kern="1200"/>
            <a:t>How will the work needed to deliver the Increment be achieved?</a:t>
          </a:r>
          <a:endParaRPr lang="en-US" sz="2000" kern="1200"/>
        </a:p>
      </dsp:txBody>
      <dsp:txXfrm>
        <a:off x="3131820" y="4455885"/>
        <a:ext cx="3131819" cy="1002724"/>
      </dsp:txXfrm>
    </dsp:sp>
    <dsp:sp modelId="{10B8E9AC-F088-472E-B08F-EC88D2D2FBF8}">
      <dsp:nvSpPr>
        <dsp:cNvPr id="0" name=""/>
        <dsp:cNvSpPr/>
      </dsp:nvSpPr>
      <dsp:spPr>
        <a:xfrm rot="10800000">
          <a:off x="0" y="2482"/>
          <a:ext cx="6263640" cy="3352586"/>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0" i="0" kern="1200"/>
            <a:t>Sprint planning is an event in scrum that kicks off the sprint. The purpose of sprint planning is to define what can be delivered in the sprint and how that work will be achieved. Sprint planning is done in collaboration with the whole scrum team</a:t>
          </a:r>
          <a:endParaRPr lang="en-US" sz="2300" kern="1200"/>
        </a:p>
      </dsp:txBody>
      <dsp:txXfrm rot="10800000">
        <a:off x="0" y="2482"/>
        <a:ext cx="6263640" cy="21784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274DE-0EF5-400C-9FBF-48D347CDB184}"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B596B-99F9-4AFA-9306-8CF5E7363673}" type="slidenum">
              <a:rPr lang="en-US" smtClean="0"/>
              <a:t>‹#›</a:t>
            </a:fld>
            <a:endParaRPr lang="en-US"/>
          </a:p>
        </p:txBody>
      </p:sp>
    </p:spTree>
    <p:extLst>
      <p:ext uri="{BB962C8B-B14F-4D97-AF65-F5344CB8AC3E}">
        <p14:creationId xmlns:p14="http://schemas.microsoft.com/office/powerpoint/2010/main" val="91316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4B596B-99F9-4AFA-9306-8CF5E7363673}" type="slidenum">
              <a:rPr lang="en-US" smtClean="0"/>
              <a:t>5</a:t>
            </a:fld>
            <a:endParaRPr lang="en-US"/>
          </a:p>
        </p:txBody>
      </p:sp>
    </p:spTree>
    <p:extLst>
      <p:ext uri="{BB962C8B-B14F-4D97-AF65-F5344CB8AC3E}">
        <p14:creationId xmlns:p14="http://schemas.microsoft.com/office/powerpoint/2010/main" val="395952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ACB1-84F4-43B0-A831-079A97DF7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8EB12C-37B3-41B0-B07E-4C164A03D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F7B796-B049-48FC-A6EE-275CBBF2C7B2}"/>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5" name="Footer Placeholder 4">
            <a:extLst>
              <a:ext uri="{FF2B5EF4-FFF2-40B4-BE49-F238E27FC236}">
                <a16:creationId xmlns:a16="http://schemas.microsoft.com/office/drawing/2014/main" id="{AD563284-F704-4BEF-BD9C-BD6215DE0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E70D9-6C84-4D5B-9B28-DEFCBFD3DB02}"/>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270768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D17B-1880-4FAB-822A-6E8AC133BA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E95FD-43F9-4D44-A3CD-3F1BA92F8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FA565-7FD0-4CA7-8599-E280B66F6530}"/>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5" name="Footer Placeholder 4">
            <a:extLst>
              <a:ext uri="{FF2B5EF4-FFF2-40B4-BE49-F238E27FC236}">
                <a16:creationId xmlns:a16="http://schemas.microsoft.com/office/drawing/2014/main" id="{F723EB12-FF38-46EC-A701-98095D34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48BDF-C901-487C-9EDB-511363E49082}"/>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238608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5F1F80-FBD5-4135-AAC8-2EFA10618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A66E8F-4B06-46F7-BE02-482D8713B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14A82-F25C-40C8-B41F-6AA2D8E1844F}"/>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5" name="Footer Placeholder 4">
            <a:extLst>
              <a:ext uri="{FF2B5EF4-FFF2-40B4-BE49-F238E27FC236}">
                <a16:creationId xmlns:a16="http://schemas.microsoft.com/office/drawing/2014/main" id="{DCBE5BCE-ED30-4830-ACC8-A303FD655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49D78-A182-4D09-9A88-10639B09C556}"/>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18263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BE8E-F034-4B8F-BAA2-508AAF37E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8ED0C-3DC5-4823-9A42-491DFA86E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38534-B07B-4849-84D3-92C9A29EF9FD}"/>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5" name="Footer Placeholder 4">
            <a:extLst>
              <a:ext uri="{FF2B5EF4-FFF2-40B4-BE49-F238E27FC236}">
                <a16:creationId xmlns:a16="http://schemas.microsoft.com/office/drawing/2014/main" id="{E34B655F-8638-4DC6-ACB4-7F121573A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06772-F4DA-4561-B6A7-89A4721EC12C}"/>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392327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D0CA-5687-447C-B4FC-F1F5E8DBE8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6CBD14-720E-44B3-882A-0DFF6C6FC4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0771D-77CD-4A21-A01E-725CA4F3CEE4}"/>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5" name="Footer Placeholder 4">
            <a:extLst>
              <a:ext uri="{FF2B5EF4-FFF2-40B4-BE49-F238E27FC236}">
                <a16:creationId xmlns:a16="http://schemas.microsoft.com/office/drawing/2014/main" id="{5B25A162-94F8-4F0C-8508-A0A4CA0E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D86E7-E4D6-4980-8C54-E7334917AF75}"/>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6940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6B87-3DBF-416D-B53E-3F2A01877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54B65-2FE1-43F7-AFBA-CA5AE4CD77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3DA13-3421-413D-AC37-A484E155C6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3864AF-881A-4693-9794-4B72DF3FBFD1}"/>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6" name="Footer Placeholder 5">
            <a:extLst>
              <a:ext uri="{FF2B5EF4-FFF2-40B4-BE49-F238E27FC236}">
                <a16:creationId xmlns:a16="http://schemas.microsoft.com/office/drawing/2014/main" id="{B0CEB356-4ABA-4887-82B2-841F1884B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687AF-DFDC-47AC-9EF9-A0BE4CA613BD}"/>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49622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4C135-B64D-4525-88B9-72AF61968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F6E9E6-4334-4A0A-BFBB-F3FE4608AC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8639AA-3C25-44F5-AE7A-218B11A6D6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BC6F02-DFF9-4893-89DF-B56E02EAE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84267-CD86-410C-BABF-8342651E8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2B707E-0DA2-46E8-9A4B-EA1FE07010B9}"/>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8" name="Footer Placeholder 7">
            <a:extLst>
              <a:ext uri="{FF2B5EF4-FFF2-40B4-BE49-F238E27FC236}">
                <a16:creationId xmlns:a16="http://schemas.microsoft.com/office/drawing/2014/main" id="{0115A4F2-393B-4843-A88E-8B81DA097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B772B-FC4E-434C-B815-E13546FE01D6}"/>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229941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96F-377F-4767-8FC6-420C15A59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8910A-D93A-4E3B-BC1A-1E0910ADC831}"/>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4" name="Footer Placeholder 3">
            <a:extLst>
              <a:ext uri="{FF2B5EF4-FFF2-40B4-BE49-F238E27FC236}">
                <a16:creationId xmlns:a16="http://schemas.microsoft.com/office/drawing/2014/main" id="{67CEF4DF-41AA-4782-AFDA-C6F9B54B79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19D094-F9A8-4B3D-AE12-3F065CF30289}"/>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290794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7E3D7-0B8D-4361-BDF4-3B00AFA9CC00}"/>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3" name="Footer Placeholder 2">
            <a:extLst>
              <a:ext uri="{FF2B5EF4-FFF2-40B4-BE49-F238E27FC236}">
                <a16:creationId xmlns:a16="http://schemas.microsoft.com/office/drawing/2014/main" id="{09F09E5F-14A3-4731-AEFE-23B6DA988E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71179-9F33-4D36-9FF6-CC845797D66F}"/>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352162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8ECF-6A36-411A-8B28-802D4A47C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F811D-E0A6-434C-AEB1-A6ED56D56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D9D3D4-67E2-48A9-A70A-4916FB4FB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333EC-CF58-430D-BF9D-4D53D997428B}"/>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6" name="Footer Placeholder 5">
            <a:extLst>
              <a:ext uri="{FF2B5EF4-FFF2-40B4-BE49-F238E27FC236}">
                <a16:creationId xmlns:a16="http://schemas.microsoft.com/office/drawing/2014/main" id="{32F610D3-93FA-4FF4-B730-1E1571946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E70F5-411E-4EE0-A0D6-B2A4B8F1C228}"/>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335686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2F30-CAFE-44E9-A3DD-AC1C45919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10553A-D61D-4B9C-A4B9-304039E45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316C4-1546-4759-A74E-67A929087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AA257-1A71-4075-8715-82728F5F815E}"/>
              </a:ext>
            </a:extLst>
          </p:cNvPr>
          <p:cNvSpPr>
            <a:spLocks noGrp="1"/>
          </p:cNvSpPr>
          <p:nvPr>
            <p:ph type="dt" sz="half" idx="10"/>
          </p:nvPr>
        </p:nvSpPr>
        <p:spPr/>
        <p:txBody>
          <a:bodyPr/>
          <a:lstStyle/>
          <a:p>
            <a:fld id="{3DACB350-E819-458E-9C29-D5E5E7CE4D01}" type="datetimeFigureOut">
              <a:rPr lang="en-US" smtClean="0"/>
              <a:t>9/28/2020</a:t>
            </a:fld>
            <a:endParaRPr lang="en-US"/>
          </a:p>
        </p:txBody>
      </p:sp>
      <p:sp>
        <p:nvSpPr>
          <p:cNvPr id="6" name="Footer Placeholder 5">
            <a:extLst>
              <a:ext uri="{FF2B5EF4-FFF2-40B4-BE49-F238E27FC236}">
                <a16:creationId xmlns:a16="http://schemas.microsoft.com/office/drawing/2014/main" id="{1166E10E-AB8D-4E67-9AFC-872813FFE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95E1E-3B7D-4C9E-8975-1AECA4CBFB04}"/>
              </a:ext>
            </a:extLst>
          </p:cNvPr>
          <p:cNvSpPr>
            <a:spLocks noGrp="1"/>
          </p:cNvSpPr>
          <p:nvPr>
            <p:ph type="sldNum" sz="quarter" idx="12"/>
          </p:nvPr>
        </p:nvSpPr>
        <p:spPr/>
        <p:txBody>
          <a:bodyPr/>
          <a:lstStyle/>
          <a:p>
            <a:fld id="{E42F41C2-6D59-48B4-BE2F-33D5491A9C7E}" type="slidenum">
              <a:rPr lang="en-US" smtClean="0"/>
              <a:t>‹#›</a:t>
            </a:fld>
            <a:endParaRPr lang="en-US"/>
          </a:p>
        </p:txBody>
      </p:sp>
    </p:spTree>
    <p:extLst>
      <p:ext uri="{BB962C8B-B14F-4D97-AF65-F5344CB8AC3E}">
        <p14:creationId xmlns:p14="http://schemas.microsoft.com/office/powerpoint/2010/main" val="257902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3ABC4-188C-48AF-A023-5493DFDBB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7D6EC4-4A81-408B-BA2D-D379E364B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A8A89-08D0-44AA-924C-43CA71FE4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CB350-E819-458E-9C29-D5E5E7CE4D01}" type="datetimeFigureOut">
              <a:rPr lang="en-US" smtClean="0"/>
              <a:t>9/28/2020</a:t>
            </a:fld>
            <a:endParaRPr lang="en-US"/>
          </a:p>
        </p:txBody>
      </p:sp>
      <p:sp>
        <p:nvSpPr>
          <p:cNvPr id="5" name="Footer Placeholder 4">
            <a:extLst>
              <a:ext uri="{FF2B5EF4-FFF2-40B4-BE49-F238E27FC236}">
                <a16:creationId xmlns:a16="http://schemas.microsoft.com/office/drawing/2014/main" id="{EAE959FB-FEEA-423B-B785-115A2B0C2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B241B9-C873-49D1-86FE-C2E6DFAFF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F41C2-6D59-48B4-BE2F-33D5491A9C7E}" type="slidenum">
              <a:rPr lang="en-US" smtClean="0"/>
              <a:t>‹#›</a:t>
            </a:fld>
            <a:endParaRPr lang="en-US"/>
          </a:p>
        </p:txBody>
      </p:sp>
    </p:spTree>
    <p:extLst>
      <p:ext uri="{BB962C8B-B14F-4D97-AF65-F5344CB8AC3E}">
        <p14:creationId xmlns:p14="http://schemas.microsoft.com/office/powerpoint/2010/main" val="3206611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18952C2-981F-4555-83D9-9B682E8DC0BA}"/>
              </a:ext>
            </a:extLst>
          </p:cNvPr>
          <p:cNvSpPr>
            <a:spLocks noGrp="1"/>
          </p:cNvSpPr>
          <p:nvPr>
            <p:ph type="ctrTitle"/>
          </p:nvPr>
        </p:nvSpPr>
        <p:spPr>
          <a:xfrm>
            <a:off x="804672" y="1365403"/>
            <a:ext cx="6196391" cy="4127194"/>
          </a:xfrm>
        </p:spPr>
        <p:txBody>
          <a:bodyPr anchor="ctr">
            <a:normAutofit/>
          </a:bodyPr>
          <a:lstStyle/>
          <a:p>
            <a:pPr algn="l"/>
            <a:r>
              <a:rPr lang="en-US" sz="6600" dirty="0">
                <a:solidFill>
                  <a:srgbClr val="FF0000"/>
                </a:solidFill>
              </a:rPr>
              <a:t>Grooming</a:t>
            </a:r>
            <a:br>
              <a:rPr lang="en-US" sz="5200" dirty="0">
                <a:solidFill>
                  <a:schemeClr val="tx2"/>
                </a:solidFill>
              </a:rPr>
            </a:br>
            <a:endParaRPr lang="en-US" sz="5200" dirty="0">
              <a:solidFill>
                <a:schemeClr val="tx2"/>
              </a:solidFill>
            </a:endParaRPr>
          </a:p>
        </p:txBody>
      </p:sp>
      <p:sp>
        <p:nvSpPr>
          <p:cNvPr id="3" name="Subtitle 2">
            <a:extLst>
              <a:ext uri="{FF2B5EF4-FFF2-40B4-BE49-F238E27FC236}">
                <a16:creationId xmlns:a16="http://schemas.microsoft.com/office/drawing/2014/main" id="{C0C0F5A1-7B86-4BEB-87B2-DACF366A93AF}"/>
              </a:ext>
            </a:extLst>
          </p:cNvPr>
          <p:cNvSpPr>
            <a:spLocks noGrp="1"/>
          </p:cNvSpPr>
          <p:nvPr>
            <p:ph type="subTitle" idx="1"/>
          </p:nvPr>
        </p:nvSpPr>
        <p:spPr>
          <a:xfrm>
            <a:off x="5702158" y="976045"/>
            <a:ext cx="5893094" cy="5095982"/>
          </a:xfrm>
        </p:spPr>
        <p:txBody>
          <a:bodyPr anchor="ctr">
            <a:normAutofit/>
          </a:bodyPr>
          <a:lstStyle/>
          <a:p>
            <a:pPr algn="l"/>
            <a:r>
              <a:rPr lang="en-US" b="0" i="0" dirty="0">
                <a:solidFill>
                  <a:schemeClr val="tx2"/>
                </a:solidFill>
                <a:effectLst/>
                <a:latin typeface="TTNormsPro-Regular"/>
              </a:rPr>
              <a:t>Backlog grooming is a recurring event for agile product development teams. The primary purpose of a backlog grooming session is to ensure the next few sprints worth of user stories in the product backlog are prepared for sprint planning. </a:t>
            </a:r>
            <a:endParaRPr lang="en-US" dirty="0">
              <a:solidFill>
                <a:schemeClr val="tx2"/>
              </a:solidFill>
              <a:latin typeface="TTNormsPro-Regular"/>
            </a:endParaRPr>
          </a:p>
          <a:p>
            <a:pPr algn="l"/>
            <a:r>
              <a:rPr lang="en-US" b="0" i="0" dirty="0">
                <a:solidFill>
                  <a:schemeClr val="tx2"/>
                </a:solidFill>
                <a:effectLst/>
                <a:latin typeface="TTNormsPro-Regular"/>
              </a:rPr>
              <a:t>At the end of a backlog session, you should have a prioritized list of user stories. The work completed during these sessions will ultimately lead to a greater shared understanding and smoother, more efficient sprint planning meetings.</a:t>
            </a:r>
            <a:endParaRPr lang="en-US" b="0" i="0" dirty="0">
              <a:solidFill>
                <a:schemeClr val="tx2"/>
              </a:solidFill>
              <a:effectLst/>
              <a:latin typeface="Roboto"/>
            </a:endParaRPr>
          </a:p>
        </p:txBody>
      </p:sp>
      <p:grpSp>
        <p:nvGrpSpPr>
          <p:cNvPr id="39" name="Group 38">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40" name="Freeform: Shape 39">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4">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46" name="Freeform: Shape 45">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220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Freeform: Shape 57">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Content Placeholder 18" descr="Diagram&#10;&#10;Description automatically generated">
            <a:extLst>
              <a:ext uri="{FF2B5EF4-FFF2-40B4-BE49-F238E27FC236}">
                <a16:creationId xmlns:a16="http://schemas.microsoft.com/office/drawing/2014/main" id="{53E51B1A-343C-4CAB-B27F-9340D321BB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38" b="2619"/>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Tree>
    <p:extLst>
      <p:ext uri="{BB962C8B-B14F-4D97-AF65-F5344CB8AC3E}">
        <p14:creationId xmlns:p14="http://schemas.microsoft.com/office/powerpoint/2010/main" val="23851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F88E-D5BC-4D26-898C-A5B278DEAE0E}"/>
              </a:ext>
            </a:extLst>
          </p:cNvPr>
          <p:cNvSpPr>
            <a:spLocks noGrp="1"/>
          </p:cNvSpPr>
          <p:nvPr>
            <p:ph type="title"/>
          </p:nvPr>
        </p:nvSpPr>
        <p:spPr>
          <a:xfrm>
            <a:off x="519545" y="621792"/>
            <a:ext cx="5181503" cy="5504688"/>
          </a:xfrm>
        </p:spPr>
        <p:txBody>
          <a:bodyPr>
            <a:normAutofit/>
          </a:bodyPr>
          <a:lstStyle/>
          <a:p>
            <a:r>
              <a:rPr lang="en-US" sz="4800" dirty="0"/>
              <a:t>				</a:t>
            </a:r>
            <a:r>
              <a:rPr lang="en-US" sz="4800" dirty="0">
                <a:solidFill>
                  <a:srgbClr val="FF0000"/>
                </a:solidFill>
              </a:rPr>
              <a:t>STORY POINT</a:t>
            </a:r>
          </a:p>
        </p:txBody>
      </p:sp>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CDE22AA-36D1-4A90-BF60-B324D4B5C1C4}"/>
              </a:ext>
            </a:extLst>
          </p:cNvPr>
          <p:cNvGraphicFramePr>
            <a:graphicFrameLocks noGrp="1"/>
          </p:cNvGraphicFramePr>
          <p:nvPr>
            <p:ph idx="1"/>
            <p:extLst>
              <p:ext uri="{D42A27DB-BD31-4B8C-83A1-F6EECF244321}">
                <p14:modId xmlns:p14="http://schemas.microsoft.com/office/powerpoint/2010/main" val="162589651"/>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088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able&#10;&#10;Description automatically generated">
            <a:extLst>
              <a:ext uri="{FF2B5EF4-FFF2-40B4-BE49-F238E27FC236}">
                <a16:creationId xmlns:a16="http://schemas.microsoft.com/office/drawing/2014/main" id="{AB537358-5D51-4626-AFE9-C784EA8A7E47}"/>
              </a:ext>
            </a:extLst>
          </p:cNvPr>
          <p:cNvPicPr>
            <a:picLocks noChangeAspect="1"/>
          </p:cNvPicPr>
          <p:nvPr/>
        </p:nvPicPr>
        <p:blipFill rotWithShape="1">
          <a:blip r:embed="rId2">
            <a:extLst>
              <a:ext uri="{28A0092B-C50C-407E-A947-70E740481C1C}">
                <a14:useLocalDpi xmlns:a14="http://schemas.microsoft.com/office/drawing/2010/main" val="0"/>
              </a:ext>
            </a:extLst>
          </a:blip>
          <a:srcRect r="3671" b="-3"/>
          <a:stretch/>
        </p:blipFill>
        <p:spPr>
          <a:xfrm>
            <a:off x="5640790" y="323894"/>
            <a:ext cx="5327035" cy="4669346"/>
          </a:xfrm>
          <a:prstGeom prst="rect">
            <a:avLst/>
          </a:prstGeom>
        </p:spPr>
      </p:pic>
      <p:pic>
        <p:nvPicPr>
          <p:cNvPr id="7" name="Picture 6" descr="A picture containing whiteboard&#10;&#10;Description automatically generated">
            <a:extLst>
              <a:ext uri="{FF2B5EF4-FFF2-40B4-BE49-F238E27FC236}">
                <a16:creationId xmlns:a16="http://schemas.microsoft.com/office/drawing/2014/main" id="{45858B58-DDD5-4F17-A23F-3DFFD71382B6}"/>
              </a:ext>
            </a:extLst>
          </p:cNvPr>
          <p:cNvPicPr>
            <a:picLocks noChangeAspect="1"/>
          </p:cNvPicPr>
          <p:nvPr/>
        </p:nvPicPr>
        <p:blipFill rotWithShape="1">
          <a:blip r:embed="rId3">
            <a:extLst>
              <a:ext uri="{28A0092B-C50C-407E-A947-70E740481C1C}">
                <a14:useLocalDpi xmlns:a14="http://schemas.microsoft.com/office/drawing/2010/main" val="0"/>
              </a:ext>
            </a:extLst>
          </a:blip>
          <a:srcRect l="6511" r="1" b="1"/>
          <a:stretch/>
        </p:blipFill>
        <p:spPr>
          <a:xfrm>
            <a:off x="597255" y="225589"/>
            <a:ext cx="3416322" cy="2722417"/>
          </a:xfrm>
          <a:prstGeom prst="rect">
            <a:avLst/>
          </a:prstGeom>
        </p:spPr>
      </p:pic>
      <p:pic>
        <p:nvPicPr>
          <p:cNvPr id="5" name="Content Placeholder 4" descr="A close up of a card&#10;&#10;Description automatically generated">
            <a:extLst>
              <a:ext uri="{FF2B5EF4-FFF2-40B4-BE49-F238E27FC236}">
                <a16:creationId xmlns:a16="http://schemas.microsoft.com/office/drawing/2014/main" id="{5C7024EF-D5F9-499B-9F55-67FA1A836E81}"/>
              </a:ext>
            </a:extLst>
          </p:cNvPr>
          <p:cNvPicPr>
            <a:picLocks noChangeAspect="1"/>
          </p:cNvPicPr>
          <p:nvPr/>
        </p:nvPicPr>
        <p:blipFill rotWithShape="1">
          <a:blip r:embed="rId4">
            <a:extLst>
              <a:ext uri="{28A0092B-C50C-407E-A947-70E740481C1C}">
                <a14:useLocalDpi xmlns:a14="http://schemas.microsoft.com/office/drawing/2010/main" val="0"/>
              </a:ext>
            </a:extLst>
          </a:blip>
          <a:srcRect r="5831"/>
          <a:stretch/>
        </p:blipFill>
        <p:spPr>
          <a:xfrm>
            <a:off x="195210" y="3061699"/>
            <a:ext cx="4366516" cy="3318553"/>
          </a:xfrm>
          <a:prstGeom prst="rect">
            <a:avLst/>
          </a:prstGeom>
        </p:spPr>
      </p:pic>
      <p:grpSp>
        <p:nvGrpSpPr>
          <p:cNvPr id="95" name="Group 94">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474" y="4592474"/>
            <a:ext cx="1128382" cy="847206"/>
            <a:chOff x="8183879" y="1000124"/>
            <a:chExt cx="1562267" cy="1172973"/>
          </a:xfrm>
        </p:grpSpPr>
        <p:sp>
          <p:nvSpPr>
            <p:cNvPr id="96"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97"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9171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14106-EDD9-45C7-A1AB-43045BC24E12}"/>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  	    		SPRINT PLANNING</a:t>
            </a:r>
          </a:p>
        </p:txBody>
      </p:sp>
      <p:graphicFrame>
        <p:nvGraphicFramePr>
          <p:cNvPr id="16" name="Content Placeholder 2">
            <a:extLst>
              <a:ext uri="{FF2B5EF4-FFF2-40B4-BE49-F238E27FC236}">
                <a16:creationId xmlns:a16="http://schemas.microsoft.com/office/drawing/2014/main" id="{F95E45D9-8545-46EF-A99C-8EA2B04ED00C}"/>
              </a:ext>
            </a:extLst>
          </p:cNvPr>
          <p:cNvGraphicFramePr>
            <a:graphicFrameLocks noGrp="1"/>
          </p:cNvGraphicFramePr>
          <p:nvPr>
            <p:ph idx="1"/>
            <p:extLst>
              <p:ext uri="{D42A27DB-BD31-4B8C-83A1-F6EECF244321}">
                <p14:modId xmlns:p14="http://schemas.microsoft.com/office/powerpoint/2010/main" val="339077723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506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7A0A898C-5592-4F67-91F8-E3F5CFF91A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328"/>
          <a:stretch/>
        </p:blipFill>
        <p:spPr>
          <a:xfrm>
            <a:off x="838200" y="754148"/>
            <a:ext cx="10515600" cy="4995575"/>
          </a:xfrm>
          <a:prstGeom prst="rect">
            <a:avLst/>
          </a:prstGeom>
        </p:spPr>
      </p:pic>
      <p:cxnSp>
        <p:nvCxnSpPr>
          <p:cNvPr id="16" name="Straight Connector 15">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726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Words>
  <Application>Microsoft Office PowerPoint</Application>
  <PresentationFormat>Widescreen</PresentationFormat>
  <Paragraphs>13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Roboto</vt:lpstr>
      <vt:lpstr>TTNormsPro-Regular</vt:lpstr>
      <vt:lpstr>Office Theme</vt:lpstr>
      <vt:lpstr>Grooming </vt:lpstr>
      <vt:lpstr>PowerPoint Presentation</vt:lpstr>
      <vt:lpstr>    STORY POINT</vt:lpstr>
      <vt:lpstr>PowerPoint Presentation</vt:lpstr>
      <vt:lpstr>         SPRINT PLANNING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Grooming </dc:title>
  <dc:creator>emre ekinci</dc:creator>
  <cp:lastModifiedBy>emre ekinci</cp:lastModifiedBy>
  <cp:revision>1</cp:revision>
  <dcterms:created xsi:type="dcterms:W3CDTF">2020-09-29T01:30:49Z</dcterms:created>
  <dcterms:modified xsi:type="dcterms:W3CDTF">2020-09-29T01:33:21Z</dcterms:modified>
</cp:coreProperties>
</file>