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7" r:id="rId5"/>
    <p:sldId id="262" r:id="rId6"/>
    <p:sldId id="265" r:id="rId8"/>
    <p:sldId id="264" r:id="rId9"/>
    <p:sldId id="259" r:id="rId10"/>
    <p:sldId id="266" r:id="rId11"/>
    <p:sldId id="267" r:id="rId12"/>
    <p:sldId id="270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51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4A61-E52D-4545-A09D-BC3F776BB0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FD1ED-2409-45D3-988D-0FC3A19827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CFD1ED-2409-45D3-988D-0FC3A198270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9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9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9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9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view of a background splashed with colors"/>
          <p:cNvPicPr>
            <a:picLocks noChangeAspect="1"/>
          </p:cNvPicPr>
          <p:nvPr/>
        </p:nvPicPr>
        <p:blipFill>
          <a:blip r:embed="rId1"/>
          <a:srcRect l="9091" t="4735" b="5944"/>
          <a:stretch>
            <a:fillRect/>
          </a:stretch>
        </p:blipFill>
        <p:spPr>
          <a:xfrm>
            <a:off x="0" y="8477"/>
            <a:ext cx="12192000" cy="6857990"/>
          </a:xfrm>
          <a:prstGeom prst="rect">
            <a:avLst/>
          </a:prstGeom>
        </p:spPr>
      </p:pic>
      <p:sp>
        <p:nvSpPr>
          <p:cNvPr id="9" name="Isosceles Tri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Parallelogram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EMPLOYEE ATTRITION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GROUP PROJECT BY TEAM: YULIIA, YENSI AND PAVLINA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GB" sz="1700" i="0" dirty="0">
                <a:solidFill>
                  <a:schemeClr val="bg1"/>
                </a:solidFill>
                <a:effectLst/>
              </a:rPr>
              <a:t>IBM HR Analytics Employee Attrition &amp; Performance (kaggle.com</a:t>
            </a:r>
            <a:r>
              <a:rPr lang="en-GB" i="0" dirty="0">
                <a:solidFill>
                  <a:schemeClr val="bg1"/>
                </a:solidFill>
                <a:effectLst/>
                <a:latin typeface="Inter"/>
              </a:rPr>
              <a:t>)</a:t>
            </a:r>
            <a:endParaRPr lang="en-GB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ATTRITION VS DIFFERENT CATEGORIES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5733" y="2012601"/>
            <a:ext cx="5850468" cy="4235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OF THE ATTRITION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1259" y="2160588"/>
            <a:ext cx="6529520" cy="38814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Conclusions and recommendations </a:t>
            </a:r>
            <a:r>
              <a:rPr lang="en-GB" dirty="0"/>
              <a:t>for </a:t>
            </a:r>
            <a:r>
              <a:rPr lang="en-GB" b="0" i="0" dirty="0">
                <a:effectLst/>
              </a:rPr>
              <a:t>optimizing HR strategies and reducing employee attrition rates.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solidFill>
                  <a:srgbClr val="3C4043"/>
                </a:solidFill>
                <a:effectLst/>
              </a:rPr>
              <a:t>Conclusions</a:t>
            </a:r>
            <a:r>
              <a:rPr lang="en-GB" b="0" i="0" dirty="0">
                <a:solidFill>
                  <a:srgbClr val="3C4043"/>
                </a:solidFill>
                <a:effectLst/>
              </a:rPr>
              <a:t>:</a:t>
            </a:r>
            <a:endParaRPr lang="en-GB" b="0" i="0" dirty="0">
              <a:solidFill>
                <a:srgbClr val="3C4043"/>
              </a:solidFill>
              <a:effectLst/>
            </a:endParaRPr>
          </a:p>
          <a:p>
            <a:pPr marL="0" indent="0" algn="just">
              <a:buNone/>
            </a:pPr>
            <a:r>
              <a:rPr lang="en-GB" sz="1600" dirty="0">
                <a:solidFill>
                  <a:srgbClr val="3C4043"/>
                </a:solidFill>
              </a:rPr>
              <a:t>	-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This project focuses on </a:t>
            </a:r>
            <a:r>
              <a:rPr lang="en-GB" sz="1600" b="1" i="0" dirty="0">
                <a:solidFill>
                  <a:srgbClr val="3C4043"/>
                </a:solidFill>
                <a:effectLst/>
              </a:rPr>
              <a:t>employee attrition problems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in IBM using the HR dataset.</a:t>
            </a:r>
            <a:endParaRPr lang="en-GB" sz="1600" b="0" i="0" dirty="0">
              <a:solidFill>
                <a:srgbClr val="3C4043"/>
              </a:solidFill>
              <a:effectLst/>
            </a:endParaRPr>
          </a:p>
          <a:p>
            <a:pPr marL="0" indent="0" algn="just">
              <a:buNone/>
            </a:pPr>
            <a:r>
              <a:rPr lang="en-GB" sz="1600" dirty="0">
                <a:solidFill>
                  <a:srgbClr val="3C4043"/>
                </a:solidFill>
              </a:rPr>
              <a:t>	- After deep analysis, we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identified connections between various factors affecting employee turnover, for example</a:t>
            </a:r>
            <a:r>
              <a:rPr lang="en-GB" sz="1600" dirty="0">
                <a:solidFill>
                  <a:srgbClr val="3C4043"/>
                </a:solidFill>
              </a:rPr>
              <a:t>: e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mployees with a </a:t>
            </a:r>
            <a:r>
              <a:rPr lang="en-GB" sz="1600" b="1" i="0" dirty="0">
                <a:solidFill>
                  <a:srgbClr val="3C4043"/>
                </a:solidFill>
                <a:effectLst/>
              </a:rPr>
              <a:t>work-life balance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index of 1 (low) are highly prone to leaving the company</a:t>
            </a:r>
            <a:r>
              <a:rPr lang="en-GB" sz="1600" dirty="0">
                <a:solidFill>
                  <a:srgbClr val="3C4043"/>
                </a:solidFill>
              </a:rPr>
              <a:t>; </a:t>
            </a:r>
            <a:r>
              <a:rPr lang="en-GB" sz="1600" b="1" i="0" dirty="0">
                <a:solidFill>
                  <a:srgbClr val="3C4043"/>
                </a:solidFill>
                <a:effectLst/>
              </a:rPr>
              <a:t>male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employees have higher attrition rate end </a:t>
            </a:r>
            <a:r>
              <a:rPr lang="en-GB" sz="1600" b="1" i="0" dirty="0">
                <a:solidFill>
                  <a:srgbClr val="3C4043"/>
                </a:solidFill>
                <a:effectLst/>
              </a:rPr>
              <a:t>female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; time since the last </a:t>
            </a:r>
            <a:r>
              <a:rPr lang="en-GB" sz="1600" b="1" i="0" dirty="0">
                <a:solidFill>
                  <a:srgbClr val="3C4043"/>
                </a:solidFill>
                <a:effectLst/>
              </a:rPr>
              <a:t>promotion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 affects employee turnover rates - employees who haven`t been promoted for a long time are highly likely to leave the company.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	- 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Employee turnover is a major challenge for companies, leading to higher costs and loss of talent. </a:t>
            </a:r>
            <a:r>
              <a:rPr lang="en-US" sz="1600" dirty="0"/>
              <a:t>I</a:t>
            </a:r>
            <a:r>
              <a:rPr lang="en-GB" sz="1600" b="1" dirty="0">
                <a:solidFill>
                  <a:srgbClr val="3C4043"/>
                </a:solidFill>
              </a:rPr>
              <a:t>n general</a:t>
            </a:r>
            <a:r>
              <a:rPr lang="en-GB" sz="1600" dirty="0">
                <a:solidFill>
                  <a:srgbClr val="3C4043"/>
                </a:solidFill>
              </a:rPr>
              <a:t>, dataset show us that the</a:t>
            </a:r>
            <a:r>
              <a:rPr lang="en-GB" sz="1600" b="0" i="0" dirty="0">
                <a:solidFill>
                  <a:srgbClr val="3C4043"/>
                </a:solidFill>
                <a:effectLst/>
              </a:rPr>
              <a:t> company maintains a healthy overall attrition rate.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2097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sz="2000" b="1" dirty="0"/>
              <a:t>WHAT IS ATTRITION RATE?</a:t>
            </a:r>
            <a:br>
              <a:rPr lang="en-US" sz="2000" b="1" dirty="0"/>
            </a:br>
            <a:br>
              <a:rPr lang="en-US" sz="2000" dirty="0"/>
            </a:br>
            <a:r>
              <a:rPr lang="en-US" sz="1800" b="1" dirty="0"/>
              <a:t>Attrition rate </a:t>
            </a:r>
            <a:r>
              <a:rPr lang="en-US" sz="1800" dirty="0">
                <a:solidFill>
                  <a:schemeClr val="tx1"/>
                </a:solidFill>
              </a:rPr>
              <a:t>= number of employees who left/total employees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1" dirty="0"/>
              <a:t>Attrition rate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a common and important analysis in HR analytics to see what factors are related to higher employee turnover.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da-DK" dirty="0"/>
              <a:t>DATASET`S GOALS AND QUESTIONS</a:t>
            </a:r>
            <a:endParaRPr lang="en-US" dirty="0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6084" y="232475"/>
            <a:ext cx="5511296" cy="6284562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endParaRPr lang="da-DK" sz="14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da-DK" sz="14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da-DK" sz="14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da-DK" sz="1400" dirty="0">
                <a:solidFill>
                  <a:srgbClr val="FFFFFF"/>
                </a:solidFill>
              </a:rPr>
              <a:t>	</a:t>
            </a:r>
            <a:r>
              <a:rPr lang="da-DK" sz="1600" b="1" dirty="0" err="1">
                <a:solidFill>
                  <a:schemeClr val="bg2"/>
                </a:solidFill>
              </a:rPr>
              <a:t>What</a:t>
            </a:r>
            <a:r>
              <a:rPr lang="da-DK" sz="1600" b="1" dirty="0">
                <a:solidFill>
                  <a:schemeClr val="bg2"/>
                </a:solidFill>
              </a:rPr>
              <a:t> </a:t>
            </a:r>
            <a:r>
              <a:rPr lang="da-DK" sz="1600" b="1" dirty="0" err="1">
                <a:solidFill>
                  <a:schemeClr val="bg2"/>
                </a:solidFill>
              </a:rPr>
              <a:t>does</a:t>
            </a:r>
            <a:r>
              <a:rPr lang="da-DK" sz="1600" b="1" dirty="0">
                <a:solidFill>
                  <a:schemeClr val="bg2"/>
                </a:solidFill>
              </a:rPr>
              <a:t> the </a:t>
            </a:r>
            <a:r>
              <a:rPr lang="da-DK" sz="1600" b="1" dirty="0" err="1">
                <a:solidFill>
                  <a:schemeClr val="bg2"/>
                </a:solidFill>
              </a:rPr>
              <a:t>company</a:t>
            </a:r>
            <a:r>
              <a:rPr lang="da-DK" sz="1600" b="1" dirty="0">
                <a:solidFill>
                  <a:schemeClr val="bg2"/>
                </a:solidFill>
              </a:rPr>
              <a:t> </a:t>
            </a:r>
            <a:r>
              <a:rPr lang="da-DK" sz="1600" b="1" dirty="0" err="1">
                <a:solidFill>
                  <a:schemeClr val="bg2"/>
                </a:solidFill>
              </a:rPr>
              <a:t>need</a:t>
            </a:r>
            <a:r>
              <a:rPr lang="da-DK" sz="1600" b="1" dirty="0">
                <a:solidFill>
                  <a:schemeClr val="bg2"/>
                </a:solidFill>
              </a:rPr>
              <a:t>?</a:t>
            </a:r>
            <a:endParaRPr lang="da-DK" sz="1600" b="1" dirty="0">
              <a:solidFill>
                <a:schemeClr val="bg2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da-DK" sz="1600" dirty="0">
                <a:solidFill>
                  <a:srgbClr val="FFFFFF"/>
                </a:solidFill>
              </a:rPr>
              <a:t>	- </a:t>
            </a:r>
            <a:r>
              <a:rPr lang="en-GB" sz="1600" dirty="0">
                <a:solidFill>
                  <a:srgbClr val="FFFFFF"/>
                </a:solidFill>
              </a:rPr>
              <a:t>An information about the employee attrition rate and attrition performance, based on IBM`s HR data. </a:t>
            </a:r>
            <a:endParaRPr lang="en-GB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1600" dirty="0">
                <a:solidFill>
                  <a:srgbClr val="FFFFFF"/>
                </a:solidFill>
              </a:rPr>
              <a:t>	- The analysis can help company better identified and understand the key factors affecting employee attrition and develop strategies to improve retention. </a:t>
            </a:r>
            <a:endParaRPr lang="en-GB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GB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	</a:t>
            </a:r>
            <a:r>
              <a:rPr lang="en-US" sz="1600" b="1" dirty="0">
                <a:solidFill>
                  <a:schemeClr val="bg2"/>
                </a:solidFill>
              </a:rPr>
              <a:t>What type of problems are we trying to solve?</a:t>
            </a:r>
            <a:endParaRPr lang="en-US" sz="1600" b="1" dirty="0">
              <a:solidFill>
                <a:schemeClr val="bg2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600" dirty="0">
                <a:solidFill>
                  <a:srgbClr val="FFFFFF"/>
                </a:solidFill>
              </a:rPr>
              <a:t>	- </a:t>
            </a:r>
            <a:r>
              <a:rPr lang="en-GB" sz="1600" dirty="0">
                <a:solidFill>
                  <a:srgbClr val="FFFFFF"/>
                </a:solidFill>
              </a:rPr>
              <a:t>How to prevent the impact of employee attrition on company productivity and which common features/categories that affect attrition the most.</a:t>
            </a:r>
            <a:endParaRPr lang="en-GB" sz="1600" dirty="0">
              <a:solidFill>
                <a:srgbClr val="FFFFFF"/>
              </a:solidFill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1400" b="1" dirty="0">
                <a:solidFill>
                  <a:srgbClr val="FFFFFF"/>
                </a:solidFill>
              </a:rPr>
              <a:t>	 </a:t>
            </a:r>
            <a:endParaRPr lang="en-GB" sz="1400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400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GENERAL VISION FOR DATASET</a:t>
            </a:r>
            <a:endParaRPr lang="en-US" dirty="0"/>
          </a:p>
        </p:txBody>
      </p:sp>
      <p:pic>
        <p:nvPicPr>
          <p:cNvPr id="5" name="Content Placeholder 4" descr="A green and orange pie chart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9" y="1546089"/>
            <a:ext cx="4524358" cy="452435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142" y="2347537"/>
            <a:ext cx="4441543" cy="2724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5381625"/>
            <a:ext cx="15367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77900"/>
          </a:xfrm>
        </p:spPr>
        <p:txBody>
          <a:bodyPr/>
          <a:lstStyle/>
          <a:p>
            <a:pPr algn="ctr"/>
            <a:r>
              <a:rPr lang="en-US" dirty="0"/>
              <a:t>KEY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685" y="1587500"/>
            <a:ext cx="8596668" cy="2806700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Age</a:t>
            </a:r>
            <a:r>
              <a:rPr lang="en-GB" b="0" i="0" dirty="0">
                <a:solidFill>
                  <a:srgbClr val="1D1C1D"/>
                </a:solidFill>
                <a:effectLst/>
              </a:rPr>
              <a:t> – Employee’s age</a:t>
            </a:r>
            <a:endParaRPr lang="en-GB" b="0" i="0" dirty="0">
              <a:solidFill>
                <a:srgbClr val="1D1C1D"/>
              </a:solidFill>
              <a:effectLst/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Attrition</a:t>
            </a:r>
            <a:r>
              <a:rPr lang="en-GB" b="0" i="0" dirty="0">
                <a:solidFill>
                  <a:srgbClr val="1D1C1D"/>
                </a:solidFill>
                <a:effectLst/>
              </a:rPr>
              <a:t> – Whether the employee left the company (Yes/No)</a:t>
            </a:r>
            <a:endParaRPr lang="en-GB" dirty="0">
              <a:solidFill>
                <a:srgbClr val="1D1C1D"/>
              </a:solidFill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Department</a:t>
            </a:r>
            <a:r>
              <a:rPr lang="en-GB" b="0" i="0" dirty="0">
                <a:solidFill>
                  <a:srgbClr val="1D1C1D"/>
                </a:solidFill>
                <a:effectLst/>
              </a:rPr>
              <a:t> – Department the employee belongs to (Sales, R&amp;D, HR)</a:t>
            </a:r>
            <a:endParaRPr lang="en-GB" b="0" i="0" dirty="0">
              <a:solidFill>
                <a:srgbClr val="1D1C1D"/>
              </a:solidFill>
              <a:effectLst/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Monthly Income </a:t>
            </a:r>
            <a:r>
              <a:rPr lang="en-GB" b="0" i="0" dirty="0">
                <a:solidFill>
                  <a:srgbClr val="1D1C1D"/>
                </a:solidFill>
                <a:effectLst/>
              </a:rPr>
              <a:t>– Monthly salary</a:t>
            </a:r>
            <a:endParaRPr lang="en-GB" dirty="0">
              <a:solidFill>
                <a:srgbClr val="1D1C1D"/>
              </a:solidFill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Over Time </a:t>
            </a:r>
            <a:r>
              <a:rPr lang="en-GB" b="0" i="0" dirty="0">
                <a:solidFill>
                  <a:srgbClr val="1D1C1D"/>
                </a:solidFill>
                <a:effectLst/>
              </a:rPr>
              <a:t>– Whether the employee works overtime</a:t>
            </a:r>
            <a:endParaRPr lang="en-GB" b="0" i="0" dirty="0">
              <a:solidFill>
                <a:srgbClr val="1D1C1D"/>
              </a:solidFill>
              <a:effectLst/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Years At Company</a:t>
            </a:r>
            <a:r>
              <a:rPr lang="en-GB" b="0" i="0" dirty="0">
                <a:solidFill>
                  <a:srgbClr val="1D1C1D"/>
                </a:solidFill>
                <a:effectLst/>
              </a:rPr>
              <a:t> – Number of years at the company</a:t>
            </a:r>
            <a:endParaRPr lang="en-GB" dirty="0">
              <a:solidFill>
                <a:srgbClr val="1D1C1D"/>
              </a:solidFill>
            </a:endParaRPr>
          </a:p>
          <a:p>
            <a:pPr marL="285750" indent="-285750">
              <a:buFont typeface="Courier New" panose="02070409020205090404" pitchFamily="49" charset="0"/>
              <a:buChar char="o"/>
            </a:pPr>
            <a:r>
              <a:rPr lang="en-GB" b="1" i="0" dirty="0">
                <a:solidFill>
                  <a:srgbClr val="1D1C1D"/>
                </a:solidFill>
                <a:effectLst/>
              </a:rPr>
              <a:t>Promotion</a:t>
            </a:r>
            <a:r>
              <a:rPr lang="en-GB" b="0" i="0" dirty="0">
                <a:solidFill>
                  <a:srgbClr val="1D1C1D"/>
                </a:solidFill>
                <a:effectLst/>
              </a:rPr>
              <a:t> - Years Since Last Promotion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FOCUS FOR ANALYSYS</a:t>
            </a:r>
            <a:endParaRPr lang="en-US" sz="36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panose="05040102010807070707" charset="2"/>
              <a:buChar char=""/>
            </a:pPr>
            <a:r>
              <a:rPr lang="en-US" b="0" i="0" dirty="0">
                <a:effectLst/>
              </a:rPr>
              <a:t>Since majority of employees are concentrated in the Research &amp; Development and Sales departments, we will focus our further analysis on these two groups to ensure statistical reliability and clearer insights.</a:t>
            </a:r>
            <a:endParaRPr lang="en-US" dirty="0"/>
          </a:p>
        </p:txBody>
      </p:sp>
      <p:pic>
        <p:nvPicPr>
          <p:cNvPr id="7" name="Content Placeholder 6" descr="A graph with blue squares&#10;&#10;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801663"/>
            <a:ext cx="4602747" cy="27501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COUNT OF EMPLOYEES BY AGE AND GENDER AND ATTRITION DISTRIBUTION 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7502" y="1930400"/>
            <a:ext cx="4182218" cy="388348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830" y="2048893"/>
            <a:ext cx="4820261" cy="35754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6" y="2208213"/>
            <a:ext cx="4591793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76" y="1537921"/>
            <a:ext cx="4327523" cy="1320800"/>
          </a:xfrm>
        </p:spPr>
        <p:txBody>
          <a:bodyPr>
            <a:normAutofit fontScale="90000"/>
          </a:bodyPr>
          <a:lstStyle/>
          <a:p>
            <a:b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WORK-LIFE BALANCE</a:t>
            </a:r>
            <a:br>
              <a:rPr lang="en-US" sz="36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6914" y="1537921"/>
            <a:ext cx="3927086" cy="3034079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1376" y="2897614"/>
            <a:ext cx="3476625" cy="3348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JOB SATISFACTION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74663" y="1480058"/>
            <a:ext cx="4183062" cy="248659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3188880"/>
            <a:ext cx="4298334" cy="2731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2389</Words>
  <Application>WPS Presentation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Inter</vt:lpstr>
      <vt:lpstr>Thonburi</vt:lpstr>
      <vt:lpstr>Courier New</vt:lpstr>
      <vt:lpstr>Trebuchet MS</vt:lpstr>
      <vt:lpstr>Microsoft YaHei</vt:lpstr>
      <vt:lpstr>汉仪旗黑</vt:lpstr>
      <vt:lpstr>Arial Unicode MS</vt:lpstr>
      <vt:lpstr>Aptos</vt:lpstr>
      <vt:lpstr>Helvetica Neue</vt:lpstr>
      <vt:lpstr>Calibri</vt:lpstr>
      <vt:lpstr>宋体-简</vt:lpstr>
      <vt:lpstr>Facet</vt:lpstr>
      <vt:lpstr>EMPLOYEE ATTRITION </vt:lpstr>
      <vt:lpstr>WHAT IS ATTRITION RATE?  Attrition rate = number of employees who left/total employees  Attrition rate is a common and important analysis in HR analytics to see what factors are related to higher employee turnover. </vt:lpstr>
      <vt:lpstr>DATASET`S GOALS AND QUESTIONS</vt:lpstr>
      <vt:lpstr>GENERAL VISION FOR DATASET</vt:lpstr>
      <vt:lpstr>KEY VARIABLES</vt:lpstr>
      <vt:lpstr>FOCUS FOR ANALYSYS</vt:lpstr>
      <vt:lpstr>COUNT OF EMPLOYEES BY AGE AND GENDER AND ATTRITION DISTRIBUTION </vt:lpstr>
      <vt:lpstr> WORK-LIFE BALANCE </vt:lpstr>
      <vt:lpstr>JOB SATISFACTION</vt:lpstr>
      <vt:lpstr>ATTRITION VS DIFFERENT CATEGORIES</vt:lpstr>
      <vt:lpstr>IMPACT OF THE ATTRITION</vt:lpstr>
      <vt:lpstr>Conclusions and recommendations for optimizing HR strategies and reducing employee attrition rates.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7C Mihaela Dankova Pavlova - Vadgård Skole - EDU</dc:creator>
  <cp:lastModifiedBy>ulia</cp:lastModifiedBy>
  <cp:revision>13</cp:revision>
  <dcterms:created xsi:type="dcterms:W3CDTF">2025-05-18T16:54:18Z</dcterms:created>
  <dcterms:modified xsi:type="dcterms:W3CDTF">2025-05-18T16:54:18Z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A2DAD997C74D6CFFBA102A683BF055EA_42</vt:lpwstr>
  </property>
  <property fmtid="{D5CDD505-2E9C-101B-9397-08002B2CF9AE}" pid="3" name="KSOProductBuildVer">
    <vt:lpwstr>1033-6.12.1.8654</vt:lpwstr>
  </property>
</Properties>
</file>