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9" r:id="rId4"/>
    <p:sldId id="265" r:id="rId5"/>
    <p:sldId id="270" r:id="rId6"/>
    <p:sldId id="271" r:id="rId7"/>
    <p:sldId id="272" r:id="rId8"/>
    <p:sldId id="273" r:id="rId9"/>
    <p:sldId id="274" r:id="rId10"/>
    <p:sldId id="262" r:id="rId11"/>
    <p:sldId id="266" r:id="rId12"/>
    <p:sldId id="267" r:id="rId13"/>
    <p:sldId id="268" r:id="rId14"/>
    <p:sldId id="275" r:id="rId15"/>
    <p:sldId id="276" r:id="rId16"/>
    <p:sldId id="278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2A"/>
    <a:srgbClr val="39BB93"/>
    <a:srgbClr val="FF9B7D"/>
    <a:srgbClr val="00063F"/>
    <a:srgbClr val="FFB355"/>
    <a:srgbClr val="090A56"/>
    <a:srgbClr val="19284D"/>
    <a:srgbClr val="182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7"/>
    <p:restoredTop sz="94632"/>
  </p:normalViewPr>
  <p:slideViewPr>
    <p:cSldViewPr snapToGrid="0" snapToObjects="1">
      <p:cViewPr varScale="1">
        <p:scale>
          <a:sx n="65" d="100"/>
          <a:sy n="65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F41FA-1B7F-44E1-BC12-2FD5BFAA5BCF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2E85A-B34F-49CF-B27D-3E5FCE60B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5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EC3E-70D6-4E60-A49C-48D394D35FB9}" type="datetimeFigureOut">
              <a:rPr lang="ko-KR" altLang="en-US" smtClean="0"/>
              <a:t>2022. 1. 24.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1906-6DAB-4517-A6E3-DBA88B557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02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F9C0-9F80-4B1A-B2A4-4FD934E21987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861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B0E-76F0-4251-80FB-7A4CD797694D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9429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EA47-CF4B-4D83-9150-303EBB80A1A7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565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F462-5CAE-480E-8886-0082954BA139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4654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942-8DAF-4B3B-B324-3FD7329FEFC0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9502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408C-2098-4906-8235-687A057CF3B4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83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F85-ACBE-4A9F-9F47-EBA9AA15E82F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5493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95F4-54D2-4397-9256-120966432B99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954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3A6-2FFD-4ABE-B6DD-7FF41DA5BDC6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77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DDBD-52D5-4BF9-A29A-2652A40CA86F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408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BA6B-227B-4356-A472-F8DCF3829781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700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9B9A-D3FC-4E1C-8725-F0CD0FE61DE7}" type="datetime1">
              <a:rPr kumimoji="1" lang="ko-KR" altLang="en-US" smtClean="0"/>
              <a:t>2022. 1. 24.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06CA-BE8E-AB40-AA15-B49E9C6D0625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7984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EC44F-B56B-7D45-8DB4-7EA1A6E4872B}"/>
              </a:ext>
            </a:extLst>
          </p:cNvPr>
          <p:cNvGrpSpPr/>
          <p:nvPr/>
        </p:nvGrpSpPr>
        <p:grpSpPr>
          <a:xfrm>
            <a:off x="-1" y="7685"/>
            <a:ext cx="6533147" cy="3000019"/>
            <a:chOff x="-1534" y="0"/>
            <a:chExt cx="7128000" cy="314859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11C7736-3921-5244-A236-7EDD14081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27" t="7535" r="11960" b="8015"/>
            <a:stretch/>
          </p:blipFill>
          <p:spPr>
            <a:xfrm>
              <a:off x="0" y="457"/>
              <a:ext cx="7091948" cy="3148140"/>
            </a:xfrm>
            <a:prstGeom prst="rect">
              <a:avLst/>
            </a:prstGeom>
          </p:spPr>
        </p:pic>
        <p:sp>
          <p:nvSpPr>
            <p:cNvPr id="2" name="직각 삼각형[R] 1">
              <a:extLst>
                <a:ext uri="{FF2B5EF4-FFF2-40B4-BE49-F238E27FC236}">
                  <a16:creationId xmlns:a16="http://schemas.microsoft.com/office/drawing/2014/main" id="{31FA1EE0-6A1E-B94A-9086-6D797D459E32}"/>
                </a:ext>
              </a:extLst>
            </p:cNvPr>
            <p:cNvSpPr/>
            <p:nvPr/>
          </p:nvSpPr>
          <p:spPr>
            <a:xfrm flipH="1">
              <a:off x="-1534" y="0"/>
              <a:ext cx="7128000" cy="3148597"/>
            </a:xfrm>
            <a:prstGeom prst="rtTriangle">
              <a:avLst/>
            </a:prstGeom>
            <a:solidFill>
              <a:srgbClr val="000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9030" y="2307478"/>
            <a:ext cx="688479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00" b="1" kern="0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2022 </a:t>
            </a:r>
            <a:r>
              <a:rPr lang="ko-KR" altLang="en-US" sz="4200" b="1" kern="0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팩토리핵 코리아</a:t>
            </a:r>
            <a:endParaRPr lang="en-US" sz="4200" b="1" spc="-113" dirty="0">
              <a:solidFill>
                <a:srgbClr val="FF9B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414" y="3472740"/>
            <a:ext cx="76360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팀</a:t>
            </a:r>
            <a:r>
              <a:rPr lang="en-US" altLang="ko-KR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박강스</a:t>
            </a:r>
            <a:r>
              <a:rPr lang="en-US" altLang="ko-KR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/ </a:t>
            </a:r>
            <a:r>
              <a:rPr lang="ko-KR" altLang="en-US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팀원</a:t>
            </a:r>
            <a:r>
              <a:rPr lang="en-US" altLang="ko-KR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박선재</a:t>
            </a:r>
            <a:r>
              <a:rPr lang="en-US" altLang="ko-KR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240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강지원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E13D08B-D9F8-A542-8C20-37070BFC4D69}"/>
              </a:ext>
            </a:extLst>
          </p:cNvPr>
          <p:cNvCxnSpPr/>
          <p:nvPr/>
        </p:nvCxnSpPr>
        <p:spPr>
          <a:xfrm>
            <a:off x="1629704" y="3154427"/>
            <a:ext cx="5883442" cy="0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9">
            <a:extLst>
              <a:ext uri="{FF2B5EF4-FFF2-40B4-BE49-F238E27FC236}">
                <a16:creationId xmlns:a16="http://schemas.microsoft.com/office/drawing/2014/main" id="{0BFA73A6-FB51-9F4A-BC80-CDD1EF697B4D}"/>
              </a:ext>
            </a:extLst>
          </p:cNvPr>
          <p:cNvSpPr txBox="1"/>
          <p:nvPr/>
        </p:nvSpPr>
        <p:spPr>
          <a:xfrm>
            <a:off x="753414" y="4305961"/>
            <a:ext cx="7636024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5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서울대학교 기계공학과 </a:t>
            </a:r>
            <a:r>
              <a:rPr lang="en-US" altLang="ko-KR" sz="135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SSDL (</a:t>
            </a:r>
            <a:r>
              <a:rPr lang="ko-KR" altLang="en-US" sz="1350" b="1" spc="-113" dirty="0" err="1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지도교수님</a:t>
            </a:r>
            <a:r>
              <a:rPr lang="en-US" altLang="ko-KR" sz="135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50" b="1" spc="-113" dirty="0" err="1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김도년</a:t>
            </a:r>
            <a:r>
              <a:rPr lang="en-US" altLang="ko-KR" sz="1350" b="1" spc="-113" dirty="0">
                <a:solidFill>
                  <a:srgbClr val="FF9B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1350" b="1" spc="-113" dirty="0">
              <a:solidFill>
                <a:srgbClr val="FF9B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69312B-1EAB-394F-93E9-F392258B4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05"/>
          <a:stretch/>
        </p:blipFill>
        <p:spPr>
          <a:xfrm flipH="1">
            <a:off x="2595034" y="3857982"/>
            <a:ext cx="6548966" cy="3000018"/>
          </a:xfrm>
          <a:prstGeom prst="rtTriangl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3.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알고리즘 설명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18369"/>
            <a:ext cx="87832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Boosting 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알고리즘과 </a:t>
            </a: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Stacking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기법을 이용한 추론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Stacking Tree-based Algorithms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9814"/>
            <a:ext cx="814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8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개의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Boosting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모델들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(+ KNN, </a:t>
            </a:r>
            <a:r>
              <a:rPr lang="en-US" altLang="ko-KR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Tabnet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)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과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3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개의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Stacking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기법들의 조합을 활용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7573" y="1473311"/>
            <a:ext cx="814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8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개의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Boosting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모델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34610"/>
              </p:ext>
            </p:extLst>
          </p:nvPr>
        </p:nvGraphicFramePr>
        <p:xfrm>
          <a:off x="984455" y="2113923"/>
          <a:ext cx="6740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92">
                  <a:extLst>
                    <a:ext uri="{9D8B030D-6E8A-4147-A177-3AD203B41FA5}">
                      <a16:colId xmlns:a16="http://schemas.microsoft.com/office/drawing/2014/main" val="469785377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325150466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1870833552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11590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2746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00563"/>
              </p:ext>
            </p:extLst>
          </p:nvPr>
        </p:nvGraphicFramePr>
        <p:xfrm>
          <a:off x="984455" y="2731835"/>
          <a:ext cx="6740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92">
                  <a:extLst>
                    <a:ext uri="{9D8B030D-6E8A-4147-A177-3AD203B41FA5}">
                      <a16:colId xmlns:a16="http://schemas.microsoft.com/office/drawing/2014/main" val="469785377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325150466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1870833552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11590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2746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79984"/>
              </p:ext>
            </p:extLst>
          </p:nvPr>
        </p:nvGraphicFramePr>
        <p:xfrm>
          <a:off x="1835843" y="5466385"/>
          <a:ext cx="50555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92">
                  <a:extLst>
                    <a:ext uri="{9D8B030D-6E8A-4147-A177-3AD203B41FA5}">
                      <a16:colId xmlns:a16="http://schemas.microsoft.com/office/drawing/2014/main" val="469785377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325150466"/>
                    </a:ext>
                  </a:extLst>
                </a:gridCol>
                <a:gridCol w="1685192">
                  <a:extLst>
                    <a:ext uri="{9D8B030D-6E8A-4147-A177-3AD203B41FA5}">
                      <a16:colId xmlns:a16="http://schemas.microsoft.com/office/drawing/2014/main" val="187083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Simple Stacking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Tabnet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27463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4436989" y="3469639"/>
            <a:ext cx="0" cy="1705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1831" y="4091661"/>
            <a:ext cx="11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Attention </a:t>
            </a:r>
            <a:r>
              <a:rPr lang="ko-KR" altLang="en-US" sz="1200" b="1" dirty="0">
                <a:solidFill>
                  <a:srgbClr val="FF0000"/>
                </a:solidFill>
              </a:rPr>
              <a:t>활용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4593" y="4055177"/>
            <a:ext cx="19743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/>
                </a:solidFill>
              </a:rPr>
              <a:t>회귀 </a:t>
            </a:r>
            <a:r>
              <a:rPr lang="ko-KR" altLang="en-US" sz="1200" b="1" dirty="0" err="1">
                <a:solidFill>
                  <a:schemeClr val="accent1"/>
                </a:solidFill>
              </a:rPr>
              <a:t>머신을</a:t>
            </a:r>
            <a:r>
              <a:rPr lang="ko-KR" altLang="en-US" sz="1200" b="1" dirty="0">
                <a:solidFill>
                  <a:schemeClr val="accent1"/>
                </a:solidFill>
              </a:rPr>
              <a:t> 이용한</a:t>
            </a:r>
            <a:endParaRPr lang="en-US" altLang="ko-KR" sz="1200" b="1" dirty="0">
              <a:solidFill>
                <a:schemeClr val="accent1"/>
              </a:solidFill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최적 계수 결정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010725" y="3457215"/>
            <a:ext cx="0" cy="1705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96026" y="3457215"/>
            <a:ext cx="0" cy="1705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175" y="4067853"/>
            <a:ext cx="191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Simple averaging</a:t>
            </a:r>
            <a:r>
              <a:rPr lang="ko-KR" altLang="en-US" sz="1200" b="1" dirty="0"/>
              <a:t>을 이용한</a:t>
            </a:r>
            <a:br>
              <a:rPr lang="en-US" altLang="ko-KR" sz="1200" b="1" dirty="0"/>
            </a:br>
            <a:r>
              <a:rPr lang="en-US" altLang="ko-KR" sz="1200" b="1" dirty="0"/>
              <a:t>Robust performance </a:t>
            </a:r>
            <a:r>
              <a:rPr lang="ko-KR" altLang="en-US" sz="1200" b="1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55709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3.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알고리즘 설명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</a:t>
            </a:r>
            <a:r>
              <a:rPr lang="ko-KR" altLang="en-US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딥러닝을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활용한 </a:t>
            </a: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Regression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모델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 err="1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TabNet</a:t>
            </a:r>
            <a:endParaRPr lang="en-US" altLang="x-none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TabNet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2" y="1793998"/>
            <a:ext cx="8783264" cy="2256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98113" y="4261063"/>
            <a:ext cx="77477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- Regression Part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ko-KR" altLang="en-US" sz="1400" b="1" dirty="0">
                <a:latin typeface="+mj-ea"/>
                <a:ea typeface="+mj-ea"/>
              </a:rPr>
              <a:t>각 </a:t>
            </a:r>
            <a:r>
              <a:rPr lang="en-US" altLang="ko-KR" sz="1400" b="1" dirty="0">
                <a:latin typeface="+mj-ea"/>
                <a:ea typeface="+mj-ea"/>
              </a:rPr>
              <a:t>decision step </a:t>
            </a:r>
            <a:r>
              <a:rPr lang="ko-KR" altLang="en-US" sz="1400" b="1" dirty="0">
                <a:latin typeface="+mj-ea"/>
                <a:ea typeface="+mj-ea"/>
              </a:rPr>
              <a:t>에서 </a:t>
            </a:r>
            <a:r>
              <a:rPr lang="en-US" altLang="ko-KR" sz="1400" b="1" dirty="0">
                <a:latin typeface="+mj-ea"/>
                <a:ea typeface="+mj-ea"/>
              </a:rPr>
              <a:t>sequential attention mechanism</a:t>
            </a:r>
            <a:r>
              <a:rPr lang="ko-KR" altLang="en-US" sz="1400" b="1" dirty="0">
                <a:latin typeface="+mj-ea"/>
                <a:ea typeface="+mj-ea"/>
              </a:rPr>
              <a:t>을 활용하여 합리적으로 변수를 선택하여 합리적인 결과 예측</a:t>
            </a:r>
            <a:br>
              <a:rPr lang="en-US" altLang="ko-KR" sz="1400" b="1" dirty="0">
                <a:latin typeface="+mj-ea"/>
                <a:ea typeface="+mj-ea"/>
              </a:rPr>
            </a:b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- Stacking Part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stacking </a:t>
            </a:r>
            <a:r>
              <a:rPr lang="ko-KR" altLang="en-US" sz="1400" b="1" dirty="0">
                <a:latin typeface="+mj-ea"/>
                <a:ea typeface="+mj-ea"/>
              </a:rPr>
              <a:t>과정에서 </a:t>
            </a:r>
            <a:r>
              <a:rPr lang="en-US" altLang="ko-KR" sz="1400" b="1" dirty="0" err="1">
                <a:latin typeface="+mj-ea"/>
                <a:ea typeface="+mj-ea"/>
              </a:rPr>
              <a:t>TabNet</a:t>
            </a:r>
            <a:r>
              <a:rPr lang="ko-KR" altLang="en-US" sz="1400" b="1" dirty="0">
                <a:latin typeface="+mj-ea"/>
                <a:ea typeface="+mj-ea"/>
              </a:rPr>
              <a:t>의 </a:t>
            </a:r>
            <a:r>
              <a:rPr lang="en-US" altLang="ko-KR" sz="1400" b="1" dirty="0">
                <a:latin typeface="+mj-ea"/>
                <a:ea typeface="+mj-ea"/>
              </a:rPr>
              <a:t>attention mechanism </a:t>
            </a:r>
            <a:r>
              <a:rPr lang="ko-KR" altLang="en-US" sz="1400" b="1" dirty="0">
                <a:latin typeface="+mj-ea"/>
                <a:ea typeface="+mj-ea"/>
              </a:rPr>
              <a:t>을 활용하여 추론한 결과들의 </a:t>
            </a:r>
            <a:r>
              <a:rPr lang="en-US" altLang="ko-KR" sz="1400" b="1" dirty="0">
                <a:latin typeface="+mj-ea"/>
                <a:ea typeface="+mj-ea"/>
              </a:rPr>
              <a:t>residual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ko-KR" altLang="en-US" sz="1400" b="1" dirty="0">
                <a:latin typeface="+mj-ea"/>
                <a:ea typeface="+mj-ea"/>
              </a:rPr>
              <a:t>을 학습하여 더욱 </a:t>
            </a:r>
            <a:r>
              <a:rPr lang="en-US" altLang="ko-KR" sz="1400" b="1" dirty="0">
                <a:latin typeface="+mj-ea"/>
                <a:ea typeface="+mj-ea"/>
              </a:rPr>
              <a:t>general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solution </a:t>
            </a:r>
            <a:r>
              <a:rPr lang="ko-KR" altLang="en-US" sz="1400" b="1" dirty="0">
                <a:latin typeface="+mj-ea"/>
                <a:ea typeface="+mj-ea"/>
              </a:rPr>
              <a:t>도출</a:t>
            </a:r>
          </a:p>
        </p:txBody>
      </p:sp>
    </p:spTree>
    <p:extLst>
      <p:ext uri="{BB962C8B-B14F-4D97-AF65-F5344CB8AC3E}">
        <p14:creationId xmlns:p14="http://schemas.microsoft.com/office/powerpoint/2010/main" val="297000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3.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알고리즘 설명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18369"/>
            <a:ext cx="87832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</a:t>
            </a:r>
            <a:r>
              <a:rPr lang="en-US" altLang="ko-KR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Optuna</a:t>
            </a: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, </a:t>
            </a:r>
            <a:r>
              <a:rPr lang="en-US" altLang="ko-KR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GridSearchCV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를 활용한 </a:t>
            </a: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Hyper-parameter Tuning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Hyper-parameter Tuning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Bayesian TPE</a:t>
            </a:r>
          </a:p>
        </p:txBody>
      </p:sp>
      <p:pic>
        <p:nvPicPr>
          <p:cNvPr id="1026" name="Picture 2" descr="https://miro.medium.com/max/770/1*bSLAe1LCj3mMKfaZsQWCr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" y="2630814"/>
            <a:ext cx="4227552" cy="20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231" y="1723738"/>
            <a:ext cx="3786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학습이 오래 걸리거나 복잡한 모델의 경우</a:t>
            </a:r>
            <a:br>
              <a:rPr lang="en-US" altLang="ko-KR" sz="1200" dirty="0"/>
            </a:br>
            <a:r>
              <a:rPr lang="ko-KR" altLang="en-US" sz="1200" dirty="0" err="1"/>
              <a:t>베이지안</a:t>
            </a:r>
            <a:r>
              <a:rPr lang="ko-KR" altLang="en-US" sz="1200" dirty="0"/>
              <a:t> 방법을 통한 </a:t>
            </a:r>
            <a:r>
              <a:rPr lang="en-US" altLang="ko-KR" sz="1200" dirty="0"/>
              <a:t>Hyper-parameter Tuning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296862" y="1181021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GridSearchCV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3161" y="1727903"/>
            <a:ext cx="742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간단한 모델의 경우 </a:t>
            </a:r>
            <a:r>
              <a:rPr lang="en-US" altLang="ko-KR" sz="1200" dirty="0" err="1"/>
              <a:t>GridSearch</a:t>
            </a:r>
            <a:r>
              <a:rPr lang="ko-KR" altLang="en-US" sz="1200" dirty="0"/>
              <a:t>를 </a:t>
            </a:r>
            <a:r>
              <a:rPr lang="en-US" altLang="ko-KR" sz="1200" dirty="0"/>
              <a:t>Hyper-parameter </a:t>
            </a:r>
            <a:r>
              <a:rPr lang="ko-KR" altLang="en-US" sz="1200" dirty="0"/>
              <a:t>탐색</a:t>
            </a:r>
          </a:p>
        </p:txBody>
      </p:sp>
      <p:pic>
        <p:nvPicPr>
          <p:cNvPr id="1028" name="Picture 4" descr="https://miro.medium.com/max/1400/0*yDmmJmvRowl0cSN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02" y="2756508"/>
            <a:ext cx="3500275" cy="17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4.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프로젝트 결과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Regression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결과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Evaluation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경화 깊이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G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8013"/>
              </p:ext>
            </p:extLst>
          </p:nvPr>
        </p:nvGraphicFramePr>
        <p:xfrm>
          <a:off x="168229" y="2158132"/>
          <a:ext cx="8859962" cy="23985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1702">
                  <a:extLst>
                    <a:ext uri="{9D8B030D-6E8A-4147-A177-3AD203B41FA5}">
                      <a16:colId xmlns:a16="http://schemas.microsoft.com/office/drawing/2014/main" val="2871708614"/>
                    </a:ext>
                  </a:extLst>
                </a:gridCol>
                <a:gridCol w="2548260">
                  <a:extLst>
                    <a:ext uri="{9D8B030D-6E8A-4147-A177-3AD203B41FA5}">
                      <a16:colId xmlns:a16="http://schemas.microsoft.com/office/drawing/2014/main" val="3157567043"/>
                    </a:ext>
                  </a:extLst>
                </a:gridCol>
              </a:tblGrid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Loss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73338"/>
                  </a:ext>
                </a:extLst>
              </a:tr>
              <a:tr h="53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CatBoost+XGBoost+LightGBM+TabNet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Linear Regression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0.1036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74185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RandomForest+DecisionTree+CatBoost+XGBoost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0.0983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60969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RandomForest+CatBoost+XGBoost+LightGBM</a:t>
                      </a:r>
                      <a:br>
                        <a:rPr lang="en-US" altLang="ko-KR" dirty="0"/>
                      </a:br>
                      <a:r>
                        <a:rPr lang="en-US" altLang="ko-KR" sz="1200" dirty="0"/>
                        <a:t>with </a:t>
                      </a:r>
                      <a:r>
                        <a:rPr lang="en-US" altLang="ko-KR" sz="1200" baseline="0" dirty="0"/>
                        <a:t>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0.0916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4.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프로젝트 결과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Regression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결과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Evaluation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경화 깊이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T1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60683"/>
              </p:ext>
            </p:extLst>
          </p:nvPr>
        </p:nvGraphicFramePr>
        <p:xfrm>
          <a:off x="168229" y="2158132"/>
          <a:ext cx="8859962" cy="23985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1702">
                  <a:extLst>
                    <a:ext uri="{9D8B030D-6E8A-4147-A177-3AD203B41FA5}">
                      <a16:colId xmlns:a16="http://schemas.microsoft.com/office/drawing/2014/main" val="2871708614"/>
                    </a:ext>
                  </a:extLst>
                </a:gridCol>
                <a:gridCol w="2548260">
                  <a:extLst>
                    <a:ext uri="{9D8B030D-6E8A-4147-A177-3AD203B41FA5}">
                      <a16:colId xmlns:a16="http://schemas.microsoft.com/office/drawing/2014/main" val="3157567043"/>
                    </a:ext>
                  </a:extLst>
                </a:gridCol>
              </a:tblGrid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Loss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73338"/>
                  </a:ext>
                </a:extLst>
              </a:tr>
              <a:tr h="53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RandomForest+AdaBoost+CatBoost+XGBoost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</a:t>
                      </a:r>
                      <a:r>
                        <a:rPr lang="en-US" altLang="ko-KR" sz="1200" baseline="0" dirty="0" err="1"/>
                        <a:t>TabNet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74185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KNN+DecisionTree+AdaBoost+XGBoost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0.1167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60969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RandomForest+CatBoost+XGBoost+LightGBM</a:t>
                      </a:r>
                      <a:br>
                        <a:rPr lang="en-US" altLang="ko-KR" dirty="0"/>
                      </a:br>
                      <a:r>
                        <a:rPr lang="en-US" altLang="ko-KR" sz="1200" dirty="0"/>
                        <a:t>with </a:t>
                      </a:r>
                      <a:r>
                        <a:rPr lang="en-US" altLang="ko-KR" sz="1200" baseline="0" dirty="0"/>
                        <a:t>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0.1116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4.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프로젝트 결과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Regression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결과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Evaluation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경화 깊이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T2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11822"/>
              </p:ext>
            </p:extLst>
          </p:nvPr>
        </p:nvGraphicFramePr>
        <p:xfrm>
          <a:off x="168229" y="2158132"/>
          <a:ext cx="8859962" cy="23985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1702">
                  <a:extLst>
                    <a:ext uri="{9D8B030D-6E8A-4147-A177-3AD203B41FA5}">
                      <a16:colId xmlns:a16="http://schemas.microsoft.com/office/drawing/2014/main" val="2871708614"/>
                    </a:ext>
                  </a:extLst>
                </a:gridCol>
                <a:gridCol w="2548260">
                  <a:extLst>
                    <a:ext uri="{9D8B030D-6E8A-4147-A177-3AD203B41FA5}">
                      <a16:colId xmlns:a16="http://schemas.microsoft.com/office/drawing/2014/main" val="3157567043"/>
                    </a:ext>
                  </a:extLst>
                </a:gridCol>
              </a:tblGrid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Loss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73338"/>
                  </a:ext>
                </a:extLst>
              </a:tr>
              <a:tr h="53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CatBoost+XGBoost+LightGBM+TabNet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74185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RandomForest+DecisionTree+CatBoost+XGBoost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0.0983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60969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RandomForest+CatBoost+XGBoost+LightGBM</a:t>
                      </a:r>
                      <a:br>
                        <a:rPr lang="en-US" altLang="ko-KR" dirty="0"/>
                      </a:br>
                      <a:r>
                        <a:rPr lang="en-US" altLang="ko-KR" sz="1200" dirty="0"/>
                        <a:t>with </a:t>
                      </a:r>
                      <a:r>
                        <a:rPr lang="en-US" altLang="ko-KR" sz="1200" baseline="0" dirty="0"/>
                        <a:t>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0.0916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9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4.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프로젝트 결과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Regression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결과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Evaluation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경화 깊이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W_L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64242"/>
              </p:ext>
            </p:extLst>
          </p:nvPr>
        </p:nvGraphicFramePr>
        <p:xfrm>
          <a:off x="168229" y="2158132"/>
          <a:ext cx="8859962" cy="23985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1702">
                  <a:extLst>
                    <a:ext uri="{9D8B030D-6E8A-4147-A177-3AD203B41FA5}">
                      <a16:colId xmlns:a16="http://schemas.microsoft.com/office/drawing/2014/main" val="2871708614"/>
                    </a:ext>
                  </a:extLst>
                </a:gridCol>
                <a:gridCol w="2548260">
                  <a:extLst>
                    <a:ext uri="{9D8B030D-6E8A-4147-A177-3AD203B41FA5}">
                      <a16:colId xmlns:a16="http://schemas.microsoft.com/office/drawing/2014/main" val="3157567043"/>
                    </a:ext>
                  </a:extLst>
                </a:gridCol>
              </a:tblGrid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Loss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73338"/>
                  </a:ext>
                </a:extLst>
              </a:tr>
              <a:tr h="53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KNN+RandomForest+AdaBoost+CatBoost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</a:t>
                      </a:r>
                      <a:r>
                        <a:rPr lang="en-US" altLang="ko-KR" sz="1200" baseline="0" dirty="0" err="1"/>
                        <a:t>TabNet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74185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RandomForest+DecisionTree+CatBoost+XGBoost+LGBM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</a:t>
                      </a:r>
                      <a:r>
                        <a:rPr lang="en-US" altLang="ko-KR" sz="1200" baseline="0" dirty="0" err="1"/>
                        <a:t>TabNet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0.0980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60969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KNN+AdaBoost+CatBoost+XGBoost</a:t>
                      </a:r>
                      <a:br>
                        <a:rPr lang="en-US" altLang="ko-KR" dirty="0"/>
                      </a:br>
                      <a:r>
                        <a:rPr lang="en-US" altLang="ko-KR" sz="1200" dirty="0"/>
                        <a:t>with </a:t>
                      </a:r>
                      <a:r>
                        <a:rPr lang="en-US" altLang="ko-KR" sz="1200" baseline="0" dirty="0"/>
                        <a:t>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0.0991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3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4.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프로젝트 결과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Regression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결과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Evaluation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경화 깊이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W_R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2820"/>
              </p:ext>
            </p:extLst>
          </p:nvPr>
        </p:nvGraphicFramePr>
        <p:xfrm>
          <a:off x="168229" y="2158132"/>
          <a:ext cx="8859962" cy="23985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1702">
                  <a:extLst>
                    <a:ext uri="{9D8B030D-6E8A-4147-A177-3AD203B41FA5}">
                      <a16:colId xmlns:a16="http://schemas.microsoft.com/office/drawing/2014/main" val="2871708614"/>
                    </a:ext>
                  </a:extLst>
                </a:gridCol>
                <a:gridCol w="2548260">
                  <a:extLst>
                    <a:ext uri="{9D8B030D-6E8A-4147-A177-3AD203B41FA5}">
                      <a16:colId xmlns:a16="http://schemas.microsoft.com/office/drawing/2014/main" val="3157567043"/>
                    </a:ext>
                  </a:extLst>
                </a:gridCol>
              </a:tblGrid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Loss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73338"/>
                  </a:ext>
                </a:extLst>
              </a:tr>
              <a:tr h="53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KNN+RandomForest+DecisionTree+AdaBoost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0.0966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74185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RandomForest+AdaBoost+CatBoost+XGBoost</a:t>
                      </a:r>
                      <a:br>
                        <a:rPr lang="en-US" altLang="ko-KR" baseline="0" dirty="0"/>
                      </a:br>
                      <a:r>
                        <a:rPr lang="en-US" altLang="ko-KR" sz="1200" baseline="0" dirty="0"/>
                        <a:t>with </a:t>
                      </a:r>
                      <a:r>
                        <a:rPr lang="en-US" altLang="ko-KR" sz="1200" baseline="0" dirty="0" err="1"/>
                        <a:t>TabNeet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0.0974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60969"/>
                  </a:ext>
                </a:extLst>
              </a:tr>
              <a:tr h="616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RandomForest+CatBoost+XGBoost+LightGBM</a:t>
                      </a:r>
                      <a:br>
                        <a:rPr lang="en-US" altLang="ko-KR" dirty="0"/>
                      </a:br>
                      <a:r>
                        <a:rPr lang="en-US" altLang="ko-KR" sz="1200" dirty="0"/>
                        <a:t>with </a:t>
                      </a:r>
                      <a:r>
                        <a:rPr lang="en-US" altLang="ko-KR" sz="1200" baseline="0" dirty="0"/>
                        <a:t>simple stacking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0.1044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06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1.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문제 풀이 진행 방향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Workflow</a:t>
            </a:r>
            <a:endParaRPr lang="en-US" altLang="x-none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902" y="890815"/>
            <a:ext cx="492369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1. Exploratory Data Analysis: Pandas Profiling </a:t>
            </a:r>
            <a:r>
              <a:rPr lang="ko-KR" altLang="en-US" sz="1500" b="1" dirty="0">
                <a:latin typeface="+mn-ea"/>
              </a:rPr>
              <a:t>활용</a:t>
            </a:r>
            <a:endParaRPr lang="en-US" altLang="ko-KR" sz="15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Column </a:t>
            </a:r>
            <a:r>
              <a:rPr lang="ko-KR" altLang="en-US" sz="1200" dirty="0">
                <a:latin typeface="+mn-ea"/>
              </a:rPr>
              <a:t>간 </a:t>
            </a:r>
            <a:r>
              <a:rPr lang="en-US" altLang="ko-KR" sz="1200" dirty="0">
                <a:latin typeface="+mn-ea"/>
              </a:rPr>
              <a:t>Multi-collinearity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+mn-ea"/>
              </a:rPr>
              <a:t>결측치</a:t>
            </a:r>
            <a:r>
              <a:rPr lang="ko-KR" altLang="en-US" sz="1200" dirty="0">
                <a:latin typeface="+mn-ea"/>
              </a:rPr>
              <a:t> 존재 및 이상치 탐지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0" y="1997493"/>
            <a:ext cx="4469789" cy="13826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47" y="1997493"/>
            <a:ext cx="4129126" cy="13869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28AB3-6EAF-CC44-9909-B6F607F950FD}"/>
              </a:ext>
            </a:extLst>
          </p:cNvPr>
          <p:cNvSpPr/>
          <p:nvPr/>
        </p:nvSpPr>
        <p:spPr>
          <a:xfrm>
            <a:off x="115808" y="1923189"/>
            <a:ext cx="8912383" cy="1567356"/>
          </a:xfrm>
          <a:prstGeom prst="rect">
            <a:avLst/>
          </a:prstGeom>
          <a:noFill/>
          <a:ln w="50800">
            <a:solidFill>
              <a:srgbClr val="000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51902" y="3615910"/>
            <a:ext cx="49236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2. </a:t>
            </a:r>
            <a:r>
              <a:rPr lang="en-US" altLang="ko-KR" sz="1500" b="1" dirty="0" err="1">
                <a:latin typeface="+mn-ea"/>
              </a:rPr>
              <a:t>NaN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값 처리</a:t>
            </a:r>
            <a:r>
              <a:rPr lang="en-US" altLang="ko-KR" sz="1500" b="1" dirty="0">
                <a:latin typeface="+mn-ea"/>
              </a:rPr>
              <a:t>, Outlier </a:t>
            </a:r>
            <a:r>
              <a:rPr lang="ko-KR" altLang="en-US" sz="1500" b="1" dirty="0">
                <a:latin typeface="+mn-ea"/>
              </a:rPr>
              <a:t>제거</a:t>
            </a:r>
            <a:r>
              <a:rPr lang="en-US" altLang="ko-KR" sz="1500" b="1" dirty="0">
                <a:latin typeface="+mn-ea"/>
              </a:rPr>
              <a:t>, Normalization </a:t>
            </a:r>
            <a:r>
              <a:rPr lang="ko-KR" altLang="en-US" sz="1500" b="1" dirty="0">
                <a:latin typeface="+mn-ea"/>
              </a:rPr>
              <a:t>진행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902" y="4135229"/>
            <a:ext cx="492369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3. Feature Engineering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Feature reduction: PCA, t-SNE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Feature selection: Step-wise Regression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379" y="4194732"/>
            <a:ext cx="4093889" cy="21115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F28AB3-6EAF-CC44-9909-B6F607F950FD}"/>
              </a:ext>
            </a:extLst>
          </p:cNvPr>
          <p:cNvSpPr/>
          <p:nvPr/>
        </p:nvSpPr>
        <p:spPr>
          <a:xfrm>
            <a:off x="4158762" y="4152813"/>
            <a:ext cx="4230521" cy="2195520"/>
          </a:xfrm>
          <a:prstGeom prst="rect">
            <a:avLst/>
          </a:prstGeom>
          <a:noFill/>
          <a:ln w="50800">
            <a:solidFill>
              <a:srgbClr val="000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400"/>
          </a:p>
        </p:txBody>
      </p:sp>
    </p:spTree>
    <p:extLst>
      <p:ext uri="{BB962C8B-B14F-4D97-AF65-F5344CB8AC3E}">
        <p14:creationId xmlns:p14="http://schemas.microsoft.com/office/powerpoint/2010/main" val="39235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1.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문제 풀이 진행 방향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Workflow</a:t>
            </a:r>
            <a:endParaRPr lang="en-US" altLang="x-none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901" y="890815"/>
            <a:ext cx="63368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4. Tree-based Machine Learning Algorithms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Decision Tree, Random Forest, </a:t>
            </a:r>
            <a:r>
              <a:rPr lang="en-US" altLang="ko-KR" sz="1200" dirty="0" err="1">
                <a:latin typeface="+mn-ea"/>
              </a:rPr>
              <a:t>AdaBoost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CatBoost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XGBoost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LightGBM</a:t>
            </a:r>
            <a:r>
              <a:rPr lang="en-US" altLang="ko-KR" sz="1200" dirty="0">
                <a:latin typeface="+mn-ea"/>
              </a:rPr>
              <a:t> + </a:t>
            </a:r>
            <a:r>
              <a:rPr lang="en-US" altLang="ko-KR" sz="1200" dirty="0" err="1">
                <a:latin typeface="+mn-ea"/>
              </a:rPr>
              <a:t>kNN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latin typeface="+mn-ea"/>
              </a:rPr>
              <a:t>X_train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 err="1">
                <a:latin typeface="+mn-ea"/>
              </a:rPr>
              <a:t>Y_train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값으로 학습을 진행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Y_prediction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값을 도출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401" y="1950010"/>
            <a:ext cx="4955197" cy="14989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F28AB3-6EAF-CC44-9909-B6F607F950FD}"/>
              </a:ext>
            </a:extLst>
          </p:cNvPr>
          <p:cNvSpPr/>
          <p:nvPr/>
        </p:nvSpPr>
        <p:spPr>
          <a:xfrm>
            <a:off x="2094401" y="1923632"/>
            <a:ext cx="4955197" cy="1567356"/>
          </a:xfrm>
          <a:prstGeom prst="rect">
            <a:avLst/>
          </a:prstGeom>
          <a:noFill/>
          <a:ln w="50800">
            <a:solidFill>
              <a:srgbClr val="000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151900" y="3585345"/>
            <a:ext cx="879959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5. Stacking Ensemble with </a:t>
            </a:r>
            <a:r>
              <a:rPr lang="en-US" altLang="ko-KR" sz="1500" b="1" dirty="0" err="1">
                <a:latin typeface="+mn-ea"/>
              </a:rPr>
              <a:t>TabNet</a:t>
            </a:r>
            <a:endParaRPr lang="en-US" altLang="ko-KR" sz="15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위의 </a:t>
            </a:r>
            <a:r>
              <a:rPr lang="en-US" altLang="ko-KR" sz="1200" dirty="0">
                <a:latin typeface="+mn-ea"/>
              </a:rPr>
              <a:t>7</a:t>
            </a:r>
            <a:r>
              <a:rPr lang="ko-KR" altLang="en-US" sz="1200" dirty="0">
                <a:latin typeface="+mn-ea"/>
              </a:rPr>
              <a:t>개의 알고리즘에서 추출한 </a:t>
            </a:r>
            <a:r>
              <a:rPr lang="en-US" altLang="ko-KR" sz="1200" dirty="0" err="1">
                <a:latin typeface="+mn-ea"/>
              </a:rPr>
              <a:t>Y_prediction</a:t>
            </a:r>
            <a:r>
              <a:rPr lang="en-US" altLang="ko-KR" sz="1200" dirty="0">
                <a:latin typeface="+mn-ea"/>
              </a:rPr>
              <a:t> 7</a:t>
            </a:r>
            <a:r>
              <a:rPr lang="ko-KR" altLang="en-US" sz="1200" dirty="0">
                <a:latin typeface="+mn-ea"/>
              </a:rPr>
              <a:t>개를 행 방향으로 </a:t>
            </a:r>
            <a:r>
              <a:rPr lang="en-US" altLang="ko-KR" sz="1200" dirty="0" err="1">
                <a:latin typeface="+mn-ea"/>
              </a:rPr>
              <a:t>Concat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하여 하나의 </a:t>
            </a:r>
            <a:r>
              <a:rPr lang="en-US" altLang="ko-KR" sz="1200" dirty="0">
                <a:latin typeface="+mn-ea"/>
              </a:rPr>
              <a:t>Concatenated Feature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Concatenated Feature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input, </a:t>
            </a:r>
            <a:r>
              <a:rPr lang="en-US" altLang="ko-KR" sz="1200" dirty="0" err="1">
                <a:latin typeface="+mn-ea"/>
              </a:rPr>
              <a:t>Y_train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ground truth</a:t>
            </a:r>
            <a:r>
              <a:rPr lang="ko-KR" altLang="en-US" sz="1200" dirty="0">
                <a:latin typeface="+mn-ea"/>
              </a:rPr>
              <a:t>로 </a:t>
            </a:r>
            <a:r>
              <a:rPr lang="ko-KR" altLang="en-US" sz="1200" dirty="0" err="1">
                <a:latin typeface="+mn-ea"/>
              </a:rPr>
              <a:t>딥러닝</a:t>
            </a:r>
            <a:r>
              <a:rPr lang="ko-KR" altLang="en-US" sz="1200" dirty="0">
                <a:latin typeface="+mn-ea"/>
              </a:rPr>
              <a:t> 모델인 </a:t>
            </a:r>
            <a:r>
              <a:rPr lang="en-US" altLang="ko-KR" sz="1200" dirty="0" err="1">
                <a:latin typeface="+mn-ea"/>
              </a:rPr>
              <a:t>TabNet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학습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172" y="4638822"/>
            <a:ext cx="3638550" cy="19907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28AB3-6EAF-CC44-9909-B6F607F950FD}"/>
              </a:ext>
            </a:extLst>
          </p:cNvPr>
          <p:cNvSpPr/>
          <p:nvPr/>
        </p:nvSpPr>
        <p:spPr>
          <a:xfrm>
            <a:off x="2774340" y="4621405"/>
            <a:ext cx="3749552" cy="2034518"/>
          </a:xfrm>
          <a:prstGeom prst="rect">
            <a:avLst/>
          </a:prstGeom>
          <a:noFill/>
          <a:ln w="50800">
            <a:solidFill>
              <a:srgbClr val="000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400"/>
          </a:p>
        </p:txBody>
      </p:sp>
    </p:spTree>
    <p:extLst>
      <p:ext uri="{BB962C8B-B14F-4D97-AF65-F5344CB8AC3E}">
        <p14:creationId xmlns:p14="http://schemas.microsoft.com/office/powerpoint/2010/main" val="15360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2.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 전처리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Outliers and Normalization</a:t>
            </a:r>
            <a:endParaRPr lang="en-US" altLang="x-none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902" y="890815"/>
            <a:ext cx="879959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1. Outliers </a:t>
            </a:r>
            <a:r>
              <a:rPr lang="ko-KR" altLang="en-US" sz="1500" b="1" dirty="0">
                <a:latin typeface="+mn-ea"/>
              </a:rPr>
              <a:t>제거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Standard Deviation Method, Inter-quartile Range Method, Local Outlier Factor (LOF)</a:t>
            </a:r>
            <a:r>
              <a:rPr lang="ko-KR" altLang="en-US" sz="1200" dirty="0">
                <a:latin typeface="+mn-ea"/>
              </a:rPr>
              <a:t>를 테스트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제일 좋은 결과를 보인 </a:t>
            </a:r>
            <a:r>
              <a:rPr lang="en-US" altLang="ko-KR" sz="1200" dirty="0">
                <a:latin typeface="+mn-ea"/>
              </a:rPr>
              <a:t>LOF </a:t>
            </a:r>
            <a:r>
              <a:rPr lang="ko-KR" altLang="en-US" sz="1200" dirty="0">
                <a:latin typeface="+mn-ea"/>
              </a:rPr>
              <a:t>방법 채택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84" y="1883394"/>
            <a:ext cx="4329479" cy="16345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28AB3-6EAF-CC44-9909-B6F607F950FD}"/>
              </a:ext>
            </a:extLst>
          </p:cNvPr>
          <p:cNvSpPr/>
          <p:nvPr/>
        </p:nvSpPr>
        <p:spPr>
          <a:xfrm>
            <a:off x="2094401" y="1875044"/>
            <a:ext cx="4578961" cy="1791348"/>
          </a:xfrm>
          <a:prstGeom prst="rect">
            <a:avLst/>
          </a:prstGeom>
          <a:noFill/>
          <a:ln w="50800">
            <a:solidFill>
              <a:srgbClr val="000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51902" y="3795208"/>
            <a:ext cx="879959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2. Data Normalization</a:t>
            </a:r>
            <a:endParaRPr lang="ko-KR" altLang="en-US" sz="15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Min-Max Normalization, Standardization</a:t>
            </a:r>
            <a:r>
              <a:rPr lang="ko-KR" altLang="en-US" sz="1200" dirty="0">
                <a:latin typeface="+mn-ea"/>
              </a:rPr>
              <a:t>을 테스트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제일 좋은 결과를 보인 </a:t>
            </a:r>
            <a:r>
              <a:rPr lang="en-US" altLang="ko-KR" sz="1200" dirty="0">
                <a:latin typeface="+mn-ea"/>
              </a:rPr>
              <a:t>Standardization </a:t>
            </a:r>
            <a:r>
              <a:rPr lang="ko-KR" altLang="en-US" sz="1200" dirty="0">
                <a:latin typeface="+mn-ea"/>
              </a:rPr>
              <a:t>방법 채택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5054331"/>
            <a:ext cx="6581775" cy="10477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F28AB3-6EAF-CC44-9909-B6F607F950FD}"/>
              </a:ext>
            </a:extLst>
          </p:cNvPr>
          <p:cNvSpPr/>
          <p:nvPr/>
        </p:nvSpPr>
        <p:spPr>
          <a:xfrm>
            <a:off x="1245944" y="5014868"/>
            <a:ext cx="6658342" cy="1148539"/>
          </a:xfrm>
          <a:prstGeom prst="rect">
            <a:avLst/>
          </a:prstGeom>
          <a:noFill/>
          <a:ln w="50800">
            <a:solidFill>
              <a:srgbClr val="000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400"/>
          </a:p>
        </p:txBody>
      </p:sp>
    </p:spTree>
    <p:extLst>
      <p:ext uri="{BB962C8B-B14F-4D97-AF65-F5344CB8AC3E}">
        <p14:creationId xmlns:p14="http://schemas.microsoft.com/office/powerpoint/2010/main" val="413748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2.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 전처리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18369"/>
            <a:ext cx="87832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기존 </a:t>
            </a: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Public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 대비 팩토리핵 데이터 셋 특징 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Dealing with NaN Values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9086" y="1321548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적은 데이터 개수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086" y="1637297"/>
            <a:ext cx="8143875" cy="44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굉장히 많은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columns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9086" y="1943865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 결측 정도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27812" y="3307031"/>
          <a:ext cx="1415425" cy="2454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085">
                  <a:extLst>
                    <a:ext uri="{9D8B030D-6E8A-4147-A177-3AD203B41FA5}">
                      <a16:colId xmlns:a16="http://schemas.microsoft.com/office/drawing/2014/main" val="2695290339"/>
                    </a:ext>
                  </a:extLst>
                </a:gridCol>
                <a:gridCol w="283085">
                  <a:extLst>
                    <a:ext uri="{9D8B030D-6E8A-4147-A177-3AD203B41FA5}">
                      <a16:colId xmlns:a16="http://schemas.microsoft.com/office/drawing/2014/main" val="2266956982"/>
                    </a:ext>
                  </a:extLst>
                </a:gridCol>
                <a:gridCol w="283085">
                  <a:extLst>
                    <a:ext uri="{9D8B030D-6E8A-4147-A177-3AD203B41FA5}">
                      <a16:colId xmlns:a16="http://schemas.microsoft.com/office/drawing/2014/main" val="124057078"/>
                    </a:ext>
                  </a:extLst>
                </a:gridCol>
                <a:gridCol w="283085">
                  <a:extLst>
                    <a:ext uri="{9D8B030D-6E8A-4147-A177-3AD203B41FA5}">
                      <a16:colId xmlns:a16="http://schemas.microsoft.com/office/drawing/2014/main" val="2504226112"/>
                    </a:ext>
                  </a:extLst>
                </a:gridCol>
                <a:gridCol w="283085">
                  <a:extLst>
                    <a:ext uri="{9D8B030D-6E8A-4147-A177-3AD203B41FA5}">
                      <a16:colId xmlns:a16="http://schemas.microsoft.com/office/drawing/2014/main" val="2262045514"/>
                    </a:ext>
                  </a:extLst>
                </a:gridCol>
              </a:tblGrid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6978336"/>
                  </a:ext>
                </a:extLst>
              </a:tr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874850"/>
                  </a:ext>
                </a:extLst>
              </a:tr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4568269"/>
                  </a:ext>
                </a:extLst>
              </a:tr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453491"/>
                  </a:ext>
                </a:extLst>
              </a:tr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703318"/>
                  </a:ext>
                </a:extLst>
              </a:tr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404403"/>
                  </a:ext>
                </a:extLst>
              </a:tr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809431"/>
                  </a:ext>
                </a:extLst>
              </a:tr>
              <a:tr h="30676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4186" marR="54186" marT="27093" marB="2709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4186" marR="54186" marT="27093" marB="2709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2083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624" y="5870424"/>
            <a:ext cx="461665" cy="5627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. . . .  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572000" y="3390533"/>
          <a:ext cx="3265290" cy="1325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3058">
                  <a:extLst>
                    <a:ext uri="{9D8B030D-6E8A-4147-A177-3AD203B41FA5}">
                      <a16:colId xmlns:a16="http://schemas.microsoft.com/office/drawing/2014/main" val="2695290339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266956982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124057078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504226112"/>
                    </a:ext>
                  </a:extLst>
                </a:gridCol>
                <a:gridCol w="653058">
                  <a:extLst>
                    <a:ext uri="{9D8B030D-6E8A-4147-A177-3AD203B41FA5}">
                      <a16:colId xmlns:a16="http://schemas.microsoft.com/office/drawing/2014/main" val="2262045514"/>
                    </a:ext>
                  </a:extLst>
                </a:gridCol>
              </a:tblGrid>
              <a:tr h="21681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6978336"/>
                  </a:ext>
                </a:extLst>
              </a:tr>
              <a:tr h="21681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874850"/>
                  </a:ext>
                </a:extLst>
              </a:tr>
              <a:tr h="21681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4568269"/>
                  </a:ext>
                </a:extLst>
              </a:tr>
              <a:tr h="21681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453491"/>
                  </a:ext>
                </a:extLst>
              </a:tr>
              <a:tr h="21681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703318"/>
                  </a:ext>
                </a:extLst>
              </a:tr>
              <a:tr h="21681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3209" marR="53209" marT="26605" marB="266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3209" marR="53209" marT="26605" marB="266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044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91168" y="3852297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 .</a:t>
            </a:r>
            <a:endParaRPr lang="ko-KR" altLang="en-US" dirty="0"/>
          </a:p>
        </p:txBody>
      </p:sp>
      <p:sp>
        <p:nvSpPr>
          <p:cNvPr id="12" name="왼쪽/오른쪽 화살표 11"/>
          <p:cNvSpPr/>
          <p:nvPr/>
        </p:nvSpPr>
        <p:spPr>
          <a:xfrm>
            <a:off x="3382401" y="3805895"/>
            <a:ext cx="1042318" cy="397253"/>
          </a:xfrm>
          <a:prstGeom prst="leftRightArrow">
            <a:avLst/>
          </a:prstGeom>
          <a:solidFill>
            <a:srgbClr val="FF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915477" y="1782554"/>
            <a:ext cx="305470" cy="2557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51048" y="1624127"/>
            <a:ext cx="5109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검증하기 어려우나 충분히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Data instance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간 구별이 가능할 정도로 풍부한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0267" y="2922425"/>
            <a:ext cx="170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Public</a:t>
            </a:r>
            <a:r>
              <a:rPr lang="en-US" altLang="ko-KR" sz="1400" b="1" dirty="0"/>
              <a:t> Dataset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36930" y="2921999"/>
            <a:ext cx="194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팩토리핵</a:t>
            </a:r>
            <a:r>
              <a:rPr lang="en-US" altLang="ko-KR" sz="1400" b="1" dirty="0"/>
              <a:t> Dataset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365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2.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 전처리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 데이터 전처리 방법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Dealing with NaN Values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9086" y="1321548"/>
            <a:ext cx="8143875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폐기한 </a:t>
            </a:r>
            <a:r>
              <a:rPr lang="en-US" altLang="ko-KR" sz="14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feature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7470" y="1895198"/>
          <a:ext cx="8547105" cy="307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161">
                  <a:extLst>
                    <a:ext uri="{9D8B030D-6E8A-4147-A177-3AD203B41FA5}">
                      <a16:colId xmlns:a16="http://schemas.microsoft.com/office/drawing/2014/main" val="1580406262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281797027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2970771944"/>
                    </a:ext>
                  </a:extLst>
                </a:gridCol>
                <a:gridCol w="1670002">
                  <a:extLst>
                    <a:ext uri="{9D8B030D-6E8A-4147-A177-3AD203B41FA5}">
                      <a16:colId xmlns:a16="http://schemas.microsoft.com/office/drawing/2014/main" val="3330235926"/>
                    </a:ext>
                  </a:extLst>
                </a:gridCol>
                <a:gridCol w="1890025">
                  <a:extLst>
                    <a:ext uri="{9D8B030D-6E8A-4147-A177-3AD203B41FA5}">
                      <a16:colId xmlns:a16="http://schemas.microsoft.com/office/drawing/2014/main" val="3000854050"/>
                    </a:ext>
                  </a:extLst>
                </a:gridCol>
                <a:gridCol w="1732463">
                  <a:extLst>
                    <a:ext uri="{9D8B030D-6E8A-4147-A177-3AD203B41FA5}">
                      <a16:colId xmlns:a16="http://schemas.microsoft.com/office/drawing/2014/main" val="4050238011"/>
                    </a:ext>
                  </a:extLst>
                </a:gridCol>
              </a:tblGrid>
              <a:tr h="30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Work 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Serial No.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Material 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SHANK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RUN OUT 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BOWL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경도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</a:rPr>
                        <a:t>HRc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심부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Part 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3987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11701" y="2347140"/>
            <a:ext cx="4649583" cy="772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경화 깊이와 무관한 데이터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,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성능 향상에 영향을 거의 끼치지 않는 데이터</a:t>
            </a:r>
            <a:b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</a:b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instance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전체에서 같은 값을 가지는 데이터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9086" y="3316504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Quenching Density, Surface Hardness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11700" y="3628377"/>
            <a:ext cx="4649583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결측치를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0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으로 채움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086" y="4089607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Material Heat No.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11701" y="4419884"/>
            <a:ext cx="4649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41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개의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Label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로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One-Hot encode</a:t>
            </a:r>
            <a:b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</a:b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용광로 특성이 경화 깊이에 영향을 끼칠 것이라고 판단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086" y="5178291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물성 데이터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11699" y="5491690"/>
            <a:ext cx="464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결측치를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</a:t>
            </a:r>
            <a:r>
              <a:rPr lang="ko-KR" altLang="en-US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최빈값으로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채움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2.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 전처리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62451"/>
            <a:ext cx="8783264" cy="55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 데이터 전처리 방법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Dealing with NaN Values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9086" y="1664447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Cold Forging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11700" y="1950957"/>
            <a:ext cx="4649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결측치를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0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으로 채움</a:t>
            </a:r>
            <a:b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</a:b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데이터가 거의 없는 경우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One-Hot encode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086" y="2750116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Normalizing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11699" y="3152983"/>
            <a:ext cx="464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결측치를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0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으로 채움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9086" y="3645988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~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표시가 포함된 범주 데이터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11698" y="4039972"/>
            <a:ext cx="4649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범주형 데이터는 중앙값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,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이 외 데이터는 </a:t>
            </a:r>
            <a:r>
              <a:rPr lang="ko-KR" altLang="en-US" sz="1200" b="1" kern="0" spc="-113" dirty="0" err="1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최빈값으로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대입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54839" y="1820720"/>
            <a:ext cx="7200000" cy="36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3.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데이터 분석 결과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18369"/>
            <a:ext cx="87832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 데이터 제거 시 </a:t>
            </a: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Feature Importance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 </a:t>
            </a:r>
            <a:endParaRPr lang="en-US" altLang="ko-KR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Feature Importance Test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2902" y="1181022"/>
            <a:ext cx="8143875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Tx/>
              <a:buChar char="-"/>
            </a:pP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Feature Importance Test</a:t>
            </a:r>
          </a:p>
        </p:txBody>
      </p:sp>
    </p:spTree>
    <p:extLst>
      <p:ext uri="{BB962C8B-B14F-4D97-AF65-F5344CB8AC3E}">
        <p14:creationId xmlns:p14="http://schemas.microsoft.com/office/powerpoint/2010/main" val="133830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99054" y="1041534"/>
            <a:ext cx="8071795" cy="5046830"/>
            <a:chOff x="168231" y="1283920"/>
            <a:chExt cx="8071795" cy="5046830"/>
          </a:xfrm>
        </p:grpSpPr>
        <p:pic>
          <p:nvPicPr>
            <p:cNvPr id="4" name="그림 3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7" t="6807" r="7849" b="462"/>
            <a:stretch/>
          </p:blipFill>
          <p:spPr>
            <a:xfrm>
              <a:off x="168231" y="1283920"/>
              <a:ext cx="8071795" cy="504683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5759671" y="4300383"/>
              <a:ext cx="2408384" cy="13262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4364" y="3574375"/>
              <a:ext cx="2215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보완된 결측 데이터</a:t>
              </a:r>
              <a:br>
                <a:rPr lang="en-US" altLang="ko-KR" b="1" dirty="0">
                  <a:solidFill>
                    <a:srgbClr val="FF0000"/>
                  </a:solidFill>
                </a:rPr>
              </a:br>
              <a:r>
                <a:rPr lang="en-US" altLang="ko-KR" b="1" dirty="0">
                  <a:solidFill>
                    <a:srgbClr val="FF0000"/>
                  </a:solidFill>
                </a:rPr>
                <a:t>Feature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Importances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0CA82-D9C3-C045-9919-AAC6B319DF11}"/>
              </a:ext>
            </a:extLst>
          </p:cNvPr>
          <p:cNvSpPr/>
          <p:nvPr/>
        </p:nvSpPr>
        <p:spPr>
          <a:xfrm>
            <a:off x="0" y="1"/>
            <a:ext cx="9144000" cy="775797"/>
          </a:xfrm>
          <a:prstGeom prst="rect">
            <a:avLst/>
          </a:prstGeom>
          <a:solidFill>
            <a:srgbClr val="00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917B763-33F6-4C4C-96FC-F693E74D9924}"/>
              </a:ext>
            </a:extLst>
          </p:cNvPr>
          <p:cNvSpPr txBox="1"/>
          <p:nvPr/>
        </p:nvSpPr>
        <p:spPr>
          <a:xfrm>
            <a:off x="151902" y="179239"/>
            <a:ext cx="3698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3. </a:t>
            </a:r>
            <a:r>
              <a:rPr lang="ko-KR" altLang="en-US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알고리즘 설명</a:t>
            </a:r>
            <a:endParaRPr lang="en-US" sz="2400" b="1" kern="0" spc="-113" dirty="0">
              <a:solidFill>
                <a:srgbClr val="FD8A6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  <p:sp>
        <p:nvSpPr>
          <p:cNvPr id="9" name="Object 44">
            <a:extLst>
              <a:ext uri="{FF2B5EF4-FFF2-40B4-BE49-F238E27FC236}">
                <a16:creationId xmlns:a16="http://schemas.microsoft.com/office/drawing/2014/main" id="{0B7A2358-6C33-5945-A032-53A84E4B046D}"/>
              </a:ext>
            </a:extLst>
          </p:cNvPr>
          <p:cNvSpPr txBox="1"/>
          <p:nvPr/>
        </p:nvSpPr>
        <p:spPr>
          <a:xfrm>
            <a:off x="168231" y="718369"/>
            <a:ext cx="87832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□ </a:t>
            </a:r>
            <a:r>
              <a:rPr lang="ko-KR" altLang="en-US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 데이터 보완 시 </a:t>
            </a:r>
            <a:r>
              <a:rPr lang="en-US" altLang="ko-KR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Feature Importance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81031-B165-3942-A5F4-70BDB2F1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6465643"/>
            <a:ext cx="1941592" cy="358158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D0ED3D3-90F2-6442-9C4F-02665E38D5E0}"/>
              </a:ext>
            </a:extLst>
          </p:cNvPr>
          <p:cNvCxnSpPr>
            <a:cxnSpLocks/>
          </p:cNvCxnSpPr>
          <p:nvPr/>
        </p:nvCxnSpPr>
        <p:spPr>
          <a:xfrm>
            <a:off x="3356401" y="99378"/>
            <a:ext cx="0" cy="612199"/>
          </a:xfrm>
          <a:prstGeom prst="line">
            <a:avLst/>
          </a:prstGeom>
          <a:ln w="25400">
            <a:solidFill>
              <a:srgbClr val="FF9B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44">
            <a:extLst>
              <a:ext uri="{FF2B5EF4-FFF2-40B4-BE49-F238E27FC236}">
                <a16:creationId xmlns:a16="http://schemas.microsoft.com/office/drawing/2014/main" id="{34FFA6FA-4C46-7440-96BD-1E90FB2B0043}"/>
              </a:ext>
            </a:extLst>
          </p:cNvPr>
          <p:cNvSpPr txBox="1"/>
          <p:nvPr/>
        </p:nvSpPr>
        <p:spPr>
          <a:xfrm>
            <a:off x="3415304" y="179239"/>
            <a:ext cx="5536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x-none" sz="2400" b="1" kern="0" spc="-113" dirty="0">
                <a:solidFill>
                  <a:srgbClr val="FD8A6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Feature Importance Test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10159" y="6088339"/>
            <a:ext cx="4649583" cy="40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결측 데이터 보완 시 </a:t>
            </a:r>
            <a:r>
              <a:rPr lang="en-US" altLang="ko-KR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regression </a:t>
            </a:r>
            <a:r>
              <a:rPr lang="ko-KR" altLang="en-US" sz="1200" b="1" kern="0" spc="-113" dirty="0">
                <a:latin typeface="Malgun Gothic" panose="020B0503020000020004" pitchFamily="34" charset="-127"/>
                <a:ea typeface="Malgun Gothic" panose="020B0503020000020004" pitchFamily="34" charset="-127"/>
                <a:cs typeface="Mplus 1p Light" pitchFamily="34" charset="0"/>
              </a:rPr>
              <a:t>성능 향상으로 이어짐</a:t>
            </a:r>
            <a:endParaRPr lang="en-US" altLang="ko-KR" sz="1200" b="1" kern="0" spc="-113" dirty="0">
              <a:latin typeface="Malgun Gothic" panose="020B0503020000020004" pitchFamily="34" charset="-127"/>
              <a:ea typeface="Malgun Gothic" panose="020B0503020000020004" pitchFamily="34" charset="-127"/>
              <a:cs typeface="Mplus 1p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</TotalTime>
  <Words>839</Words>
  <Application>Microsoft Macintosh PowerPoint</Application>
  <PresentationFormat>화면 슬라이드 쇼(4:3)</PresentationFormat>
  <Paragraphs>166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지원</dc:creator>
  <cp:lastModifiedBy>강 지원</cp:lastModifiedBy>
  <cp:revision>394</cp:revision>
  <dcterms:created xsi:type="dcterms:W3CDTF">2021-11-04T05:36:55Z</dcterms:created>
  <dcterms:modified xsi:type="dcterms:W3CDTF">2022-01-24T15:01:52Z</dcterms:modified>
</cp:coreProperties>
</file>