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8" r:id="rId3"/>
    <p:sldId id="259" r:id="rId4"/>
    <p:sldId id="280" r:id="rId5"/>
    <p:sldId id="261" r:id="rId6"/>
    <p:sldId id="281" r:id="rId7"/>
    <p:sldId id="282" r:id="rId8"/>
    <p:sldId id="27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C61"/>
    <a:srgbClr val="2E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08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79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4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5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7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1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6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35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885"/>
            <a:ext cx="12192000" cy="4877936"/>
          </a:xfrm>
          <a:prstGeom prst="rect">
            <a:avLst/>
          </a:prstGeom>
          <a:solidFill>
            <a:srgbClr val="252C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1928727" y="731441"/>
            <a:ext cx="8334546" cy="3428823"/>
            <a:chOff x="764071" y="1452980"/>
            <a:chExt cx="7742957" cy="3185444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4071" y="1452980"/>
              <a:ext cx="7742956" cy="3185444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764071" y="2829678"/>
              <a:ext cx="423553" cy="45909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086910" y="2826248"/>
              <a:ext cx="420118" cy="46252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0" y="5213788"/>
            <a:ext cx="12192000" cy="1033881"/>
            <a:chOff x="2123728" y="4747948"/>
            <a:chExt cx="4859437" cy="1033881"/>
          </a:xfrm>
        </p:grpSpPr>
        <p:sp>
          <p:nvSpPr>
            <p:cNvPr id="26" name="TextBox 25"/>
            <p:cNvSpPr txBox="1"/>
            <p:nvPr/>
          </p:nvSpPr>
          <p:spPr>
            <a:xfrm>
              <a:off x="2123728" y="5273998"/>
              <a:ext cx="485943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MS-PhD Program of Mechanical Engineering</a:t>
              </a:r>
            </a:p>
            <a:p>
              <a:pPr algn="ctr"/>
              <a:endParaRPr lang="en-US" altLang="ko-KR" sz="3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 smtClean="0"/>
                <a:t>Seoul National University, South Korea</a:t>
              </a:r>
              <a:endParaRPr lang="en-US" altLang="ko-KR" sz="1600" b="1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23728" y="4747948"/>
              <a:ext cx="4859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err="1" smtClean="0"/>
                <a:t>Jiwon</a:t>
              </a:r>
              <a:r>
                <a:rPr lang="en-US" altLang="ko-KR" sz="2000" b="1" dirty="0" smtClean="0"/>
                <a:t> Kang</a:t>
              </a:r>
              <a:endParaRPr lang="ko-KR" altLang="en-US" sz="2000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1" y="4347626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PINN Papers Summary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96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336130"/>
              </p:ext>
            </p:extLst>
          </p:nvPr>
        </p:nvGraphicFramePr>
        <p:xfrm>
          <a:off x="137788" y="1724024"/>
          <a:ext cx="1189971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양쪽 모서리가 둥근 사각형 8"/>
          <p:cNvSpPr/>
          <p:nvPr/>
        </p:nvSpPr>
        <p:spPr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1. PPINN 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622" y="1724024"/>
            <a:ext cx="7128526" cy="22873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924" y="4128326"/>
            <a:ext cx="1168062" cy="13140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610" y="4128326"/>
            <a:ext cx="1778802" cy="131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92351"/>
              </p:ext>
            </p:extLst>
          </p:nvPr>
        </p:nvGraphicFramePr>
        <p:xfrm>
          <a:off x="137788" y="1724024"/>
          <a:ext cx="1189971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1628341" y="137183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Main Idea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1. PPINN 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6002" y="1385018"/>
            <a:ext cx="4686716" cy="3617253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922" y="1383576"/>
            <a:ext cx="4242608" cy="361869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266672" y="5383034"/>
            <a:ext cx="233238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long time </a:t>
            </a:r>
            <a:r>
              <a:rPr lang="en-US" altLang="ko-KR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problem</a:t>
            </a:r>
            <a:endParaRPr lang="en-US" altLang="ko-KR" kern="0" dirty="0">
              <a:solidFill>
                <a:srgbClr val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47888" y="4959999"/>
            <a:ext cx="427873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many independent short time problem</a:t>
            </a:r>
            <a:endParaRPr lang="en-US" altLang="ko-KR" kern="0" dirty="0">
              <a:solidFill>
                <a:srgbClr val="000000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959541" y="5552029"/>
            <a:ext cx="540691" cy="22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60717" y="5429200"/>
            <a:ext cx="593541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- parallelized computing on </a:t>
            </a:r>
            <a:r>
              <a:rPr lang="en-US" altLang="ko-KR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multiple </a:t>
            </a:r>
            <a:r>
              <a:rPr lang="en-US" altLang="ko-KR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cores -&gt; faster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- Fast CG PINN + short time comparted PINNs</a:t>
            </a:r>
            <a:endParaRPr lang="en-US" altLang="ko-KR" kern="0" dirty="0">
              <a:solidFill>
                <a:srgbClr val="000000"/>
              </a:solidFill>
            </a:endParaRPr>
          </a:p>
        </p:txBody>
      </p:sp>
      <p:pic>
        <p:nvPicPr>
          <p:cNvPr id="15" name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35036" y="6293894"/>
            <a:ext cx="634825" cy="35142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6" name="Picture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59261" y="6293894"/>
            <a:ext cx="678942" cy="40009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629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786818"/>
              </p:ext>
            </p:extLst>
          </p:nvPr>
        </p:nvGraphicFramePr>
        <p:xfrm>
          <a:off x="137788" y="1724024"/>
          <a:ext cx="1189971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1628341" y="137183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Methodology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1. PPINN 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pic>
        <p:nvPicPr>
          <p:cNvPr id="13" name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4122" y="1146780"/>
            <a:ext cx="7416800" cy="297927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2621704" y="4176124"/>
            <a:ext cx="82220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smtClean="0"/>
              <a:t>Simplify</a:t>
            </a:r>
            <a:r>
              <a:rPr lang="en-US" altLang="ko-KR" dirty="0" smtClean="0"/>
              <a:t> the </a:t>
            </a:r>
            <a:r>
              <a:rPr lang="en-US" altLang="ko-KR" b="1" dirty="0" smtClean="0"/>
              <a:t>PDE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sPDE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smtClean="0"/>
              <a:t>CG PINN </a:t>
            </a:r>
            <a:r>
              <a:rPr lang="en-US" altLang="ko-KR" dirty="0" smtClean="0"/>
              <a:t>solve </a:t>
            </a:r>
            <a:r>
              <a:rPr lang="en-US" altLang="ko-KR" dirty="0" err="1" smtClean="0"/>
              <a:t>sPDE</a:t>
            </a:r>
            <a:r>
              <a:rPr lang="en-US" altLang="ko-KR" dirty="0" smtClean="0"/>
              <a:t> for the </a:t>
            </a:r>
            <a:r>
              <a:rPr lang="en-US" altLang="ko-KR" b="1" dirty="0" smtClean="0"/>
              <a:t>entire time </a:t>
            </a:r>
            <a:r>
              <a:rPr lang="en-US" altLang="ko-KR" dirty="0" smtClean="0"/>
              <a:t>domain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smtClean="0"/>
              <a:t>Decompose</a:t>
            </a:r>
            <a:r>
              <a:rPr lang="en-US" altLang="ko-KR" dirty="0" smtClean="0"/>
              <a:t> time domain into N </a:t>
            </a:r>
            <a:r>
              <a:rPr lang="en-US" altLang="ko-KR" b="1" dirty="0" smtClean="0"/>
              <a:t>subdomains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Use solutions from CG PINN as IC to run N </a:t>
            </a:r>
            <a:r>
              <a:rPr lang="en-US" altLang="ko-KR" b="1" dirty="0" smtClean="0"/>
              <a:t>fine PINNs </a:t>
            </a:r>
            <a:r>
              <a:rPr lang="en-US" altLang="ko-KR" dirty="0" smtClean="0"/>
              <a:t>in </a:t>
            </a:r>
            <a:r>
              <a:rPr lang="en-US" altLang="ko-KR" b="1" dirty="0" smtClean="0"/>
              <a:t>parallel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Obtain the </a:t>
            </a:r>
            <a:r>
              <a:rPr lang="en-US" altLang="ko-KR" b="1" dirty="0" smtClean="0"/>
              <a:t>discrepancy</a:t>
            </a:r>
            <a:r>
              <a:rPr lang="en-US" altLang="ko-KR" dirty="0" smtClean="0"/>
              <a:t> and use as a </a:t>
            </a:r>
            <a:r>
              <a:rPr lang="en-US" altLang="ko-KR" b="1" dirty="0" smtClean="0"/>
              <a:t>correction</a:t>
            </a:r>
            <a:r>
              <a:rPr lang="en-US" altLang="ko-KR" dirty="0" smtClean="0"/>
              <a:t> for next iteration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Continue iteration until satisfying the criterion </a:t>
            </a:r>
            <a:r>
              <a:rPr lang="en-US" altLang="ko-KR" b="1" dirty="0" smtClean="0"/>
              <a:t>-&gt; transfer learning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7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574852"/>
              </p:ext>
            </p:extLst>
          </p:nvPr>
        </p:nvGraphicFramePr>
        <p:xfrm>
          <a:off x="137788" y="1724024"/>
          <a:ext cx="1189971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1628341" y="137183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Example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Case: Deterministic ODE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1. PPINN 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1455" y="1287637"/>
            <a:ext cx="2089427" cy="5893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88118" y="1423273"/>
            <a:ext cx="1249273" cy="300751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4" name="그룹 3"/>
          <p:cNvGrpSpPr/>
          <p:nvPr/>
        </p:nvGrpSpPr>
        <p:grpSpPr>
          <a:xfrm>
            <a:off x="6476105" y="1456345"/>
            <a:ext cx="844390" cy="488253"/>
            <a:chOff x="5326824" y="1484128"/>
            <a:chExt cx="844390" cy="488253"/>
          </a:xfrm>
        </p:grpSpPr>
        <p:sp>
          <p:nvSpPr>
            <p:cNvPr id="2" name="오른쪽 화살표 1"/>
            <p:cNvSpPr/>
            <p:nvPr/>
          </p:nvSpPr>
          <p:spPr>
            <a:xfrm>
              <a:off x="5479224" y="1484128"/>
              <a:ext cx="539589" cy="1968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326824" y="1695382"/>
              <a:ext cx="8443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simplify</a:t>
              </a:r>
              <a:endParaRPr lang="ko-KR" altLang="en-US" sz="1200" dirty="0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206" y="2151105"/>
            <a:ext cx="1044470" cy="235848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6476104" y="2104106"/>
            <a:ext cx="844390" cy="488253"/>
            <a:chOff x="5326824" y="1484128"/>
            <a:chExt cx="844390" cy="488253"/>
          </a:xfrm>
        </p:grpSpPr>
        <p:sp>
          <p:nvSpPr>
            <p:cNvPr id="17" name="오른쪽 화살표 16"/>
            <p:cNvSpPr/>
            <p:nvPr/>
          </p:nvSpPr>
          <p:spPr>
            <a:xfrm>
              <a:off x="5479224" y="1484128"/>
              <a:ext cx="539589" cy="1968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26824" y="1695382"/>
              <a:ext cx="8443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compart</a:t>
              </a:r>
              <a:endParaRPr lang="ko-KR" altLang="en-US" sz="12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918693" y="2107446"/>
            <a:ext cx="21203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10 subdomains</a:t>
            </a:r>
            <a:endParaRPr lang="ko-KR" altLang="en-US" sz="1500" dirty="0"/>
          </a:p>
        </p:txBody>
      </p:sp>
      <p:sp>
        <p:nvSpPr>
          <p:cNvPr id="12" name="직사각형 11"/>
          <p:cNvSpPr/>
          <p:nvPr/>
        </p:nvSpPr>
        <p:spPr>
          <a:xfrm>
            <a:off x="2377211" y="2779658"/>
            <a:ext cx="7286041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1</a:t>
            </a:r>
            <a:r>
              <a:rPr lang="en-US" altLang="ko-KR" b="1" kern="0" baseline="30000" dirty="0">
                <a:solidFill>
                  <a:srgbClr val="000000"/>
                </a:solidFill>
                <a:ea typeface="함초롬바탕" panose="02030604000101010101" pitchFamily="18" charset="-127"/>
              </a:rPr>
              <a:t>st</a:t>
            </a:r>
            <a:r>
              <a:rPr lang="en-US" altLang="ko-KR" b="1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 </a:t>
            </a:r>
            <a:r>
              <a:rPr lang="en-US" altLang="ko-KR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iteration (k=0)</a:t>
            </a:r>
            <a:endParaRPr lang="en-US" altLang="ko-KR" b="1" kern="0" dirty="0">
              <a:solidFill>
                <a:srgbClr val="000000"/>
              </a:solidFill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- Train </a:t>
            </a:r>
            <a:r>
              <a:rPr lang="en-US" altLang="ko-KR" sz="15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the CG </a:t>
            </a: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PINN -&gt; </a:t>
            </a:r>
            <a:r>
              <a:rPr lang="en-US" altLang="ko-KR" sz="15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obtain </a:t>
            </a: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whole prediction </a:t>
            </a:r>
            <a:r>
              <a:rPr lang="en-US" altLang="ko-KR" sz="15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of the solution </a:t>
            </a: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G(k=0)</a:t>
            </a:r>
            <a:endParaRPr lang="en-US" altLang="ko-KR" sz="1500" kern="0" dirty="0">
              <a:solidFill>
                <a:srgbClr val="000000"/>
              </a:solidFill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- Use G(k=0) as IC -&gt; Train 10 fine PINNs in parallel F(k=0)</a:t>
            </a:r>
            <a:endParaRPr lang="en-US" altLang="ko-KR" sz="1500" kern="0" dirty="0">
              <a:solidFill>
                <a:srgbClr val="000000"/>
              </a:solidFill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- Calculate </a:t>
            </a:r>
            <a:r>
              <a:rPr lang="en-US" altLang="ko-KR" sz="15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the deviation</a:t>
            </a:r>
            <a:endParaRPr lang="en-US" altLang="ko-KR" sz="1500" kern="0" dirty="0">
              <a:solidFill>
                <a:srgbClr val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77211" y="4504117"/>
            <a:ext cx="9576249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2</a:t>
            </a:r>
            <a:r>
              <a:rPr lang="en-US" altLang="ko-KR" b="1" kern="0" baseline="30000" dirty="0">
                <a:solidFill>
                  <a:srgbClr val="000000"/>
                </a:solidFill>
                <a:ea typeface="함초롬바탕" panose="02030604000101010101" pitchFamily="18" charset="-127"/>
              </a:rPr>
              <a:t>nd</a:t>
            </a:r>
            <a:r>
              <a:rPr lang="en-US" altLang="ko-KR" b="1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 </a:t>
            </a:r>
            <a:r>
              <a:rPr lang="en-US" altLang="ko-KR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iteration (k=1)</a:t>
            </a:r>
            <a:endParaRPr lang="en-US" altLang="ko-KR" b="1" kern="0" dirty="0">
              <a:solidFill>
                <a:srgbClr val="000000"/>
              </a:solidFill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- Train the CG PINN (same parameters from 1</a:t>
            </a:r>
            <a:r>
              <a:rPr lang="en-US" altLang="ko-KR" sz="1500" kern="0" baseline="3000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st</a:t>
            </a: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 iteration) -&gt; update with deviation -&gt; </a:t>
            </a:r>
            <a:r>
              <a:rPr lang="en-US" altLang="ko-KR" sz="15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obtain G(k=1</a:t>
            </a: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)</a:t>
            </a:r>
          </a:p>
          <a:p>
            <a:pPr lvl="0" algn="just" fontAlgn="base">
              <a:lnSpc>
                <a:spcPct val="160000"/>
              </a:lnSpc>
            </a:pP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- G(k=1</a:t>
            </a:r>
            <a:r>
              <a:rPr lang="en-US" altLang="ko-KR" sz="15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) + G,F(k=0) -&gt; obtain </a:t>
            </a: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F(k=1)</a:t>
            </a:r>
          </a:p>
          <a:p>
            <a:pPr lvl="0" algn="just" fontAlgn="base">
              <a:lnSpc>
                <a:spcPct val="160000"/>
              </a:lnSpc>
            </a:pP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- Calculate deviation</a:t>
            </a:r>
            <a:endParaRPr lang="en-US" altLang="ko-KR" sz="1500" kern="0" dirty="0">
              <a:solidFill>
                <a:srgbClr val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77211" y="6133977"/>
            <a:ext cx="267733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3</a:t>
            </a:r>
            <a:r>
              <a:rPr lang="en-US" altLang="ko-KR" b="1" kern="0" baseline="3000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rd</a:t>
            </a:r>
            <a:r>
              <a:rPr lang="en-US" altLang="ko-KR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 </a:t>
            </a:r>
            <a:r>
              <a:rPr lang="en-US" altLang="ko-KR" b="1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iteration </a:t>
            </a:r>
            <a:r>
              <a:rPr lang="en-US" altLang="ko-KR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and so on</a:t>
            </a:r>
            <a:endParaRPr lang="en-US" altLang="ko-KR" b="1" kern="0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93756" y="1139687"/>
            <a:ext cx="6069496" cy="15590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1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770295"/>
              </p:ext>
            </p:extLst>
          </p:nvPr>
        </p:nvGraphicFramePr>
        <p:xfrm>
          <a:off x="137788" y="1724024"/>
          <a:ext cx="1189971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1628341" y="137183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Example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Case: Deterministic ODE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1. PPINN 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361" y="1311136"/>
            <a:ext cx="4789005" cy="3818261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3631095" y="5129397"/>
            <a:ext cx="2994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&lt;Convergence of PPINN&gt;</a:t>
            </a:r>
            <a:endParaRPr lang="ko-KR" altLang="en-US" sz="12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794" y="1405257"/>
            <a:ext cx="4553442" cy="3630017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8044068" y="5129396"/>
            <a:ext cx="3127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&lt;Speed up with various CG solvers&gt;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520069" y="5706158"/>
            <a:ext cx="5168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Use other </a:t>
            </a:r>
            <a:r>
              <a:rPr lang="en-US" altLang="ko-KR" b="1" dirty="0" smtClean="0"/>
              <a:t>numerical</a:t>
            </a:r>
            <a:r>
              <a:rPr lang="en-US" altLang="ko-KR" dirty="0" smtClean="0"/>
              <a:t> methods for CG solver</a:t>
            </a:r>
          </a:p>
          <a:p>
            <a:pPr algn="ctr"/>
            <a:r>
              <a:rPr lang="en-US" altLang="ko-KR" dirty="0" smtClean="0"/>
              <a:t>FDM, Analytic solution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334835" y="5747255"/>
            <a:ext cx="20690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simplified</a:t>
            </a:r>
            <a:r>
              <a:rPr lang="en-US" altLang="ko-KR" dirty="0"/>
              <a:t> </a:t>
            </a:r>
            <a:r>
              <a:rPr lang="en-US" altLang="ko-KR" dirty="0" smtClean="0"/>
              <a:t>ODE</a:t>
            </a:r>
          </a:p>
          <a:p>
            <a:pPr algn="ctr"/>
            <a:r>
              <a:rPr lang="en-US" altLang="ko-KR" dirty="0" smtClean="0"/>
              <a:t>solved </a:t>
            </a:r>
            <a:r>
              <a:rPr lang="en-US" altLang="ko-KR" dirty="0"/>
              <a:t>analytically</a:t>
            </a:r>
            <a:endParaRPr lang="ko-KR" altLang="en-US" dirty="0"/>
          </a:p>
        </p:txBody>
      </p:sp>
      <p:sp>
        <p:nvSpPr>
          <p:cNvPr id="28" name="오른쪽 화살표 27"/>
          <p:cNvSpPr/>
          <p:nvPr/>
        </p:nvSpPr>
        <p:spPr>
          <a:xfrm>
            <a:off x="5253982" y="5916679"/>
            <a:ext cx="540691" cy="22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48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032"/>
              </p:ext>
            </p:extLst>
          </p:nvPr>
        </p:nvGraphicFramePr>
        <p:xfrm>
          <a:off x="137788" y="1724024"/>
          <a:ext cx="1189971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1628341" y="137183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Example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Case: Stochastic ODE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1. PPINN 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25078" y="6257138"/>
            <a:ext cx="2994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&lt;Convergence of PPINN&gt;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938051" y="6257137"/>
            <a:ext cx="3127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&lt;Speed up with various CG solvers&gt;</a:t>
            </a:r>
            <a:endParaRPr lang="ko-KR" altLang="en-US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718" y="2532998"/>
            <a:ext cx="4674983" cy="3724139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619" y="2532998"/>
            <a:ext cx="4478592" cy="3630017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712" y="1513966"/>
            <a:ext cx="3337770" cy="5770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037" y="1555933"/>
            <a:ext cx="1145486" cy="555898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6732718" y="1623578"/>
            <a:ext cx="844390" cy="488253"/>
            <a:chOff x="5326824" y="1484128"/>
            <a:chExt cx="844390" cy="488253"/>
          </a:xfrm>
        </p:grpSpPr>
        <p:sp>
          <p:nvSpPr>
            <p:cNvPr id="22" name="오른쪽 화살표 21"/>
            <p:cNvSpPr/>
            <p:nvPr/>
          </p:nvSpPr>
          <p:spPr>
            <a:xfrm>
              <a:off x="5479224" y="1484128"/>
              <a:ext cx="539589" cy="1968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26824" y="1695382"/>
              <a:ext cx="8443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simplify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084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971699"/>
              </p:ext>
            </p:extLst>
          </p:nvPr>
        </p:nvGraphicFramePr>
        <p:xfrm>
          <a:off x="137788" y="1724024"/>
          <a:ext cx="1189971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1628341" y="137183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Pros and Cons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1. PPINN 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6637" y="1373017"/>
            <a:ext cx="379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Pros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53478" y="1803062"/>
            <a:ext cx="91506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Reduce training cost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	CG solver serve as IC for the fine PINNs -&gt; PINNs run in parallel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Linear </a:t>
            </a:r>
            <a:r>
              <a:rPr lang="en-US" altLang="ko-KR" dirty="0"/>
              <a:t>speed up with bigger numbers of </a:t>
            </a:r>
            <a:r>
              <a:rPr lang="en-US" altLang="ko-KR" dirty="0" smtClean="0"/>
              <a:t>sub-domains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CG solver can be any efficient numerical method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Break a big data set into multiple small data sets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	can train a PINN on CPU resources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2153478" y="5202351"/>
            <a:ext cx="915062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In-continuous solution along the boundaries of sub-domains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6637" y="4772306"/>
            <a:ext cx="379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813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3095</TotalTime>
  <Words>276</Words>
  <Application>Microsoft Office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함초롬바탕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930</cp:revision>
  <dcterms:created xsi:type="dcterms:W3CDTF">2020-12-15T02:52:31Z</dcterms:created>
  <dcterms:modified xsi:type="dcterms:W3CDTF">2021-05-07T08:29:56Z</dcterms:modified>
</cp:coreProperties>
</file>