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5noTqt6rWfKI9yyJHvywZ+kxU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FAB189-107B-4DCA-AC0C-B1535774B036}">
  <a:tblStyle styleId="{69FAB189-107B-4DCA-AC0C-B1535774B03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36.png"/><Relationship Id="rId6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885"/>
            <a:ext cx="12192000" cy="4877936"/>
          </a:xfrm>
          <a:prstGeom prst="rect">
            <a:avLst/>
          </a:prstGeom>
          <a:solidFill>
            <a:srgbClr val="252C6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928727" y="731441"/>
            <a:ext cx="8334546" cy="3428823"/>
            <a:chOff x="764071" y="1452980"/>
            <a:chExt cx="7742957" cy="3185444"/>
          </a:xfrm>
        </p:grpSpPr>
        <p:pic>
          <p:nvPicPr>
            <p:cNvPr id="86" name="Google Shape;8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4071" y="1452980"/>
              <a:ext cx="7742956" cy="3185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"/>
            <p:cNvSpPr/>
            <p:nvPr/>
          </p:nvSpPr>
          <p:spPr>
            <a:xfrm>
              <a:off x="764071" y="2829678"/>
              <a:ext cx="423553" cy="45909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086910" y="2826248"/>
              <a:ext cx="420118" cy="46252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0" y="5213788"/>
            <a:ext cx="12192000" cy="1033881"/>
            <a:chOff x="2123728" y="4747948"/>
            <a:chExt cx="4859437" cy="1033881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123728" y="5273998"/>
              <a:ext cx="485943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MS-PhD Program of Mechanical Engineering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Seoul National University, South Korea</a:t>
              </a:r>
              <a:endPara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23728" y="4747948"/>
              <a:ext cx="485943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Jiwon Kang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-1" y="434762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PINN Papers Summary</a:t>
            </a:r>
            <a:endParaRPr b="1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" name="Google Shape;240;p10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10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 Case: Klein Gordon equation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0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617" y="1279330"/>
            <a:ext cx="5685401" cy="110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7616" y="2296575"/>
            <a:ext cx="3579092" cy="3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9490" y="2895218"/>
            <a:ext cx="4880483" cy="313410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5846" y="2895218"/>
            <a:ext cx="4832284" cy="313410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10"/>
          <p:cNvSpPr/>
          <p:nvPr/>
        </p:nvSpPr>
        <p:spPr>
          <a:xfrm>
            <a:off x="1809490" y="1279330"/>
            <a:ext cx="5713528" cy="1362495"/>
          </a:xfrm>
          <a:prstGeom prst="rect">
            <a:avLst/>
          </a:prstGeom>
          <a:noFill/>
          <a:ln cap="flat" cmpd="sng" w="381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3591896" y="6171880"/>
            <a:ext cx="62552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M2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shows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less discrepancy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between the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compared to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M1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5" name="Google Shape;255;p11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11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 Case: Klein Gordon equation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1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507" y="1187413"/>
            <a:ext cx="8956422" cy="239097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507" y="3734434"/>
            <a:ext cx="8956422" cy="241772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1" name="Google Shape;261;p11"/>
          <p:cNvSpPr/>
          <p:nvPr/>
        </p:nvSpPr>
        <p:spPr>
          <a:xfrm>
            <a:off x="4339471" y="6208324"/>
            <a:ext cx="4538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M3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shows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better performance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compared to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M1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7" name="Google Shape;267;p12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12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 Case: Flow in a lid driven cavity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2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531" y="1197891"/>
            <a:ext cx="2606974" cy="1461309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7833" y="2874818"/>
            <a:ext cx="4785393" cy="294534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6681" y="2874818"/>
            <a:ext cx="4785393" cy="297613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12"/>
          <p:cNvSpPr/>
          <p:nvPr/>
        </p:nvSpPr>
        <p:spPr>
          <a:xfrm>
            <a:off x="2836697" y="6066567"/>
            <a:ext cx="7654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M4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(right bottom corner) shows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better performance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compared to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M1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(left up corner)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0" name="Google Shape;280;p13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13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 and Cons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3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1628341" y="1114501"/>
            <a:ext cx="668773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1628341" y="2749337"/>
            <a:ext cx="723275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1628341" y="4384173"/>
            <a:ext cx="1863011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Future Outlook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1717446" y="1603325"/>
            <a:ext cx="34083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More stable gradient flow system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1717446" y="3238161"/>
            <a:ext cx="47179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Increase of computational cost</a:t>
            </a:r>
            <a:endParaRPr/>
          </a:p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Different hyper-parameters for different dataset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1717446" y="4880791"/>
            <a:ext cx="103717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PINN papers are starting to apply various DNN structures such as GANs, Attention, ResNet and so on.</a:t>
            </a:r>
            <a:endParaRPr/>
          </a:p>
          <a:p>
            <a:pPr indent="-285750" lvl="0" marL="28575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algun Gothic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 of the main problems of PINN is the lack of dataset. There has been one paper applying generative models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 PINN and planning to take that as a start point.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p2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2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121" y="1155988"/>
            <a:ext cx="7635838" cy="487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3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Idea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637158" y="2305724"/>
            <a:ext cx="2246128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Training failure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of 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Previous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PINNs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030664" y="1248958"/>
            <a:ext cx="4445448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Inaccurate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around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boundary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conditions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678" y="1771648"/>
            <a:ext cx="7167418" cy="1986419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3"/>
          <p:cNvSpPr/>
          <p:nvPr/>
        </p:nvSpPr>
        <p:spPr>
          <a:xfrm>
            <a:off x="4003799" y="2650993"/>
            <a:ext cx="554182" cy="227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8116725" y="3993484"/>
            <a:ext cx="336818" cy="2215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4313106" y="4246235"/>
            <a:ext cx="3958135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Learning rate annealing algorithm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8925621" y="4251283"/>
            <a:ext cx="3065263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Novel Neural Architecture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863" y="4845229"/>
            <a:ext cx="6714352" cy="183397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3"/>
          <p:cNvSpPr/>
          <p:nvPr/>
        </p:nvSpPr>
        <p:spPr>
          <a:xfrm>
            <a:off x="8439123" y="4396619"/>
            <a:ext cx="318616" cy="29295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557590" y="5111059"/>
            <a:ext cx="3147016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Solve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Unbalanced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 propagation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gradients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4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628341" y="1114501"/>
            <a:ext cx="3289683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 Imbalance in PINN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492" y="2175593"/>
            <a:ext cx="6192451" cy="112030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8541" y="3973369"/>
            <a:ext cx="1916545" cy="31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8541" y="4358779"/>
            <a:ext cx="1649283" cy="24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4639" y="3730263"/>
            <a:ext cx="4783356" cy="87360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4"/>
          <p:cNvSpPr/>
          <p:nvPr/>
        </p:nvSpPr>
        <p:spPr>
          <a:xfrm>
            <a:off x="2610981" y="3429000"/>
            <a:ext cx="1324402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we assume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3603631" y="1694982"/>
            <a:ext cx="2638864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previous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 function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5142771" y="4016796"/>
            <a:ext cx="554182" cy="227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4838613" y="4204596"/>
            <a:ext cx="1162498" cy="347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Proof omitted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2508076" y="5316377"/>
            <a:ext cx="1913332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 C is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large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5696953" y="5153221"/>
            <a:ext cx="6096000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large imbalance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between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residual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boundary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loss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5117797" y="5498490"/>
            <a:ext cx="554182" cy="227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7" name="Google Shape;147;p5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5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5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628341" y="1114501"/>
            <a:ext cx="2967479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Stability analysis in PINN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636" y="1922498"/>
            <a:ext cx="3011054" cy="7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0875" y="1970047"/>
            <a:ext cx="2842568" cy="63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3215" y="3135864"/>
            <a:ext cx="6599006" cy="372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46092" y="4140885"/>
            <a:ext cx="5373250" cy="75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34746" y="4892647"/>
            <a:ext cx="6195942" cy="9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6365214" y="2173435"/>
            <a:ext cx="554182" cy="227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6024189" y="2401161"/>
            <a:ext cx="12362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Representation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Hessian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75055" y="3554087"/>
            <a:ext cx="83153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2433776" y="5820689"/>
            <a:ext cx="120097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large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eigenvalues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4658412" y="5826851"/>
            <a:ext cx="254909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Fail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decrease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the loss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 in the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 direction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8024466" y="5820689"/>
            <a:ext cx="3156633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Current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PINN’s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 descent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can be a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poor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choice for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training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3963529" y="6146312"/>
            <a:ext cx="349776" cy="1801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7441099" y="6146312"/>
            <a:ext cx="349776" cy="1801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2575055" y="3020291"/>
            <a:ext cx="8315325" cy="2780382"/>
          </a:xfrm>
          <a:prstGeom prst="rect">
            <a:avLst/>
          </a:prstGeom>
          <a:noFill/>
          <a:ln cap="flat" cmpd="sng" w="381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1" name="Google Shape;171;p6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6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6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628341" y="1114501"/>
            <a:ext cx="3995004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Learning rate Annealing algorithm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985" y="1729966"/>
            <a:ext cx="2632615" cy="81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7985" y="2552956"/>
            <a:ext cx="3842908" cy="111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5508" y="1722382"/>
            <a:ext cx="3057446" cy="8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5508" y="2544823"/>
            <a:ext cx="4093278" cy="111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0868" y="4245775"/>
            <a:ext cx="3856058" cy="74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7590" y="4999097"/>
            <a:ext cx="3962614" cy="396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1799" y="5495694"/>
            <a:ext cx="4081045" cy="7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/>
          <p:nvPr/>
        </p:nvSpPr>
        <p:spPr>
          <a:xfrm>
            <a:off x="6438360" y="2660443"/>
            <a:ext cx="475058" cy="2544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421591" y="3595741"/>
            <a:ext cx="3028393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Current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PINN parameter update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7582610" y="3595741"/>
            <a:ext cx="3280065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 with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regularization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parameter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2861829" y="6253973"/>
            <a:ext cx="3106941" cy="39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Algorithm to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choose parameters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329278" y="4245775"/>
            <a:ext cx="4213548" cy="2042808"/>
          </a:xfrm>
          <a:prstGeom prst="rect">
            <a:avLst/>
          </a:prstGeom>
          <a:noFill/>
          <a:ln cap="flat" cmpd="sng" w="381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7744306" y="5197227"/>
            <a:ext cx="373531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Balance the gradient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values between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Residual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point loss and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IC/BC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point loss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675251" y="5120827"/>
            <a:ext cx="475058" cy="2544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6890450" y="5069983"/>
            <a:ext cx="475058" cy="2544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7936667" y="4618369"/>
            <a:ext cx="3350597" cy="41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Learning rate Annealing algorithm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7713132" y="4605119"/>
            <a:ext cx="3745654" cy="1376938"/>
          </a:xfrm>
          <a:prstGeom prst="rect">
            <a:avLst/>
          </a:prstGeom>
          <a:noFill/>
          <a:ln cap="flat" cmpd="sng" w="381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8" name="Google Shape;198;p7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7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7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1628341" y="1114501"/>
            <a:ext cx="3995004" cy="4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Learning rate Annealing algorithm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342" y="4261401"/>
            <a:ext cx="6690772" cy="244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8341" y="1788251"/>
            <a:ext cx="6690772" cy="24731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/>
          <p:nvPr/>
        </p:nvSpPr>
        <p:spPr>
          <a:xfrm>
            <a:off x="8434597" y="4808294"/>
            <a:ext cx="3597460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Enhanced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PINN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discrepancy between residual and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BC/IC loss gradient has reduced.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8489095" y="2459285"/>
            <a:ext cx="3488455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Previous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PINN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Boundary loss gradient is almost zero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the second layer.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8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Methodology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8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1628341" y="1114501"/>
            <a:ext cx="3482043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Improved Neural Architecture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872" y="2113739"/>
            <a:ext cx="4864807" cy="193178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8872" y="4318485"/>
            <a:ext cx="6653250" cy="1849928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8"/>
          <p:cNvSpPr/>
          <p:nvPr/>
        </p:nvSpPr>
        <p:spPr>
          <a:xfrm>
            <a:off x="7947310" y="1957934"/>
            <a:ext cx="3280065" cy="780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Inspired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by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Attention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mechanism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Residual Connection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structure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7196303" y="2891815"/>
            <a:ext cx="47820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only using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shallow fully connected networks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Papers with Various approaches </a:t>
            </a:r>
            <a:endParaRPr/>
          </a:p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of using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diverse DNN networks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/>
          <p:nvPr/>
        </p:nvSpPr>
        <p:spPr>
          <a:xfrm>
            <a:off x="0" y="0"/>
            <a:ext cx="1327759" cy="6858000"/>
          </a:xfrm>
          <a:prstGeom prst="round1Rect">
            <a:avLst>
              <a:gd fmla="val 19541" name="adj"/>
            </a:avLst>
          </a:prstGeom>
          <a:solidFill>
            <a:srgbClr val="1F2C59"/>
          </a:solidFill>
          <a:ln>
            <a:noFill/>
          </a:ln>
          <a:effectLst>
            <a:outerShdw blurRad="114300" sx="95000" rotWithShape="0" algn="l" dist="127000" sy="95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6" name="Google Shape;226;p9"/>
          <p:cNvGraphicFramePr/>
          <p:nvPr/>
        </p:nvGraphicFramePr>
        <p:xfrm>
          <a:off x="137788" y="172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{69FAB189-107B-4DCA-AC0C-B1535774B036}</a:tableStyleId>
              </a:tblPr>
              <a:tblGrid>
                <a:gridCol w="1189975"/>
              </a:tblGrid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solidFill>
                          <a:srgbClr val="8294D4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9"/>
          <p:cNvSpPr/>
          <p:nvPr/>
        </p:nvSpPr>
        <p:spPr>
          <a:xfrm>
            <a:off x="1628341" y="137183"/>
            <a:ext cx="10208755" cy="7786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15900" sx="95000" rotWithShape="0" algn="t" dir="5400000" dist="241300" sy="95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Example Case: Helmholtz equation</a:t>
            </a:r>
            <a:endParaRPr b="1" i="1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9"/>
          <p:cNvSpPr/>
          <p:nvPr/>
        </p:nvSpPr>
        <p:spPr>
          <a:xfrm rot="-5400000">
            <a:off x="475599" y="1496072"/>
            <a:ext cx="514350" cy="1189971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DA9DB"/>
          </a:solidFill>
          <a:ln>
            <a:noFill/>
          </a:ln>
          <a:effectLst>
            <a:outerShdw blurRad="50800" rotWithShape="0" algn="tr" dir="810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162873" y="1858969"/>
            <a:ext cx="1164863" cy="464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Mitigating Gradeint </a:t>
            </a:r>
            <a:endParaRPr b="1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563" y="2063125"/>
            <a:ext cx="7985490" cy="218117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0563" y="1253981"/>
            <a:ext cx="5144654" cy="64006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0563" y="4413380"/>
            <a:ext cx="5886671" cy="223960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9"/>
          <p:cNvSpPr/>
          <p:nvPr/>
        </p:nvSpPr>
        <p:spPr>
          <a:xfrm>
            <a:off x="8602540" y="4459664"/>
            <a:ext cx="25923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M1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previous PINN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M2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learning rate annealing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M3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novel Neural network</a:t>
            </a:r>
            <a:endParaRPr/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M4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both</a:t>
            </a:r>
            <a:endParaRPr b="0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7829899" y="6039057"/>
            <a:ext cx="41376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M4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shows much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less error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compared to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M1</a:t>
            </a:r>
            <a:r>
              <a:rPr b="0" i="0" lang="en-US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2020-12-15T02:52:31Z</dcterms:created>
  <dc:creator>조현석</dc:creator>
</cp:coreProperties>
</file>