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8" r:id="rId4"/>
    <p:sldId id="260" r:id="rId5"/>
    <p:sldId id="280" r:id="rId6"/>
    <p:sldId id="281" r:id="rId7"/>
    <p:sldId id="261" r:id="rId8"/>
    <p:sldId id="282" r:id="rId9"/>
    <p:sldId id="283" r:id="rId10"/>
    <p:sldId id="273" r:id="rId11"/>
    <p:sldId id="274" r:id="rId12"/>
    <p:sldId id="279" r:id="rId13"/>
    <p:sldId id="275" r:id="rId14"/>
    <p:sldId id="276" r:id="rId15"/>
    <p:sldId id="285" r:id="rId16"/>
    <p:sldId id="28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61"/>
    <a:srgbClr val="2E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5" autoAdjust="0"/>
    <p:restoredTop sz="94660"/>
  </p:normalViewPr>
  <p:slideViewPr>
    <p:cSldViewPr snapToGrid="0">
      <p:cViewPr>
        <p:scale>
          <a:sx n="75" d="100"/>
          <a:sy n="75" d="100"/>
        </p:scale>
        <p:origin x="14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071" y="1452980"/>
              <a:ext cx="7742956" cy="318544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0" y="5213788"/>
            <a:ext cx="12192000" cy="1033881"/>
            <a:chOff x="2123728" y="4747948"/>
            <a:chExt cx="4859437" cy="1033881"/>
          </a:xfrm>
        </p:grpSpPr>
        <p:sp>
          <p:nvSpPr>
            <p:cNvPr id="26" name="TextBox 25"/>
            <p:cNvSpPr txBox="1"/>
            <p:nvPr/>
          </p:nvSpPr>
          <p:spPr>
            <a:xfrm>
              <a:off x="2123728" y="5273998"/>
              <a:ext cx="48594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MS-PhD Program of Mechanical Engineering</a:t>
              </a:r>
            </a:p>
            <a:p>
              <a:pPr algn="ctr"/>
              <a:endParaRPr lang="en-US" altLang="ko-KR" sz="3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/>
                <a:t>Seoul National University, South Korea</a:t>
              </a:r>
              <a:endParaRPr lang="en-US" altLang="ko-KR" sz="1600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3728" y="4747948"/>
              <a:ext cx="4859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/>
                <a:t>Jiwon</a:t>
              </a:r>
              <a:r>
                <a:rPr lang="en-US" altLang="ko-KR" sz="2000" b="1" dirty="0" smtClean="0"/>
                <a:t> Kang</a:t>
              </a:r>
              <a:endParaRPr lang="ko-KR" altLang="en-US" sz="20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1" y="43476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PINN Papers Summary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14808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Pros and Cons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341" y="3876674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5040" y="1693647"/>
            <a:ext cx="708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Faster computation compared to conventional PDE solver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Compute values in continuous domains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5039" y="4360647"/>
            <a:ext cx="708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Experiments only on simulations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Hard to find the optimum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81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1366837"/>
            <a:ext cx="7166382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Idea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Physics Informed conditional GAN (</a:t>
            </a:r>
            <a:r>
              <a:rPr lang="en-US" altLang="ko-KR" b="1" dirty="0" err="1" smtClean="0"/>
              <a:t>cGAN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0" name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041" y="1870001"/>
            <a:ext cx="4950259" cy="3320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7832688" y="5479046"/>
            <a:ext cx="2369559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Use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Physics constraints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as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conditions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in </a:t>
            </a:r>
            <a:r>
              <a:rPr lang="en-US" altLang="ko-KR" sz="1500" kern="0" dirty="0" err="1" smtClean="0">
                <a:solidFill>
                  <a:srgbClr val="000000"/>
                </a:solidFill>
                <a:ea typeface="함초롬바탕" panose="02030604000101010101" pitchFamily="18" charset="-127"/>
              </a:rPr>
              <a:t>cGAN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pic>
        <p:nvPicPr>
          <p:cNvPr id="11" name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6980" y="2108873"/>
            <a:ext cx="4687316" cy="77609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12" name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1346" y="3782344"/>
            <a:ext cx="5121783" cy="3530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145589" y="2897092"/>
            <a:ext cx="448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Problem formulation of </a:t>
            </a:r>
            <a:r>
              <a:rPr lang="en-US" altLang="ko-KR" sz="1200" b="1" dirty="0" smtClean="0"/>
              <a:t>conventional GAN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60458" y="4208951"/>
            <a:ext cx="448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Problem formulation of </a:t>
            </a:r>
            <a:r>
              <a:rPr lang="en-US" altLang="ko-KR" sz="1200" b="1" dirty="0" smtClean="0"/>
              <a:t>conditional GAN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022974" y="5484392"/>
            <a:ext cx="30171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Conditional GAN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Architecture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additional condition y imposed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00974" y="5743754"/>
            <a:ext cx="559484" cy="28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63483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9" name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8508" y="1252123"/>
            <a:ext cx="8761292" cy="314507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501551" y="4929085"/>
                <a:ext cx="2742826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160000"/>
                  </a:lnSpc>
                </a:pPr>
                <a:r>
                  <a:rPr lang="en-US" altLang="ko-KR" sz="1500" b="1" kern="0" dirty="0" smtClean="0">
                    <a:solidFill>
                      <a:srgbClr val="000000"/>
                    </a:solidFill>
                    <a:ea typeface="함초롬바탕" panose="02030604000101010101" pitchFamily="18" charset="-127"/>
                  </a:rPr>
                  <a:t>Generator</a:t>
                </a:r>
              </a:p>
              <a:p>
                <a:pPr algn="ctr" fontAlgn="base">
                  <a:lnSpc>
                    <a:spcPct val="160000"/>
                  </a:lnSpc>
                </a:pPr>
                <a:r>
                  <a:rPr lang="en-US" altLang="ko-KR" sz="1500" kern="0" dirty="0" smtClean="0">
                    <a:solidFill>
                      <a:srgbClr val="000000"/>
                    </a:solidFill>
                    <a:ea typeface="함초롬바탕" panose="02030604000101010101" pitchFamily="18" charset="-127"/>
                  </a:rPr>
                  <a:t>Input: x, z(noise vector)</a:t>
                </a:r>
              </a:p>
              <a:p>
                <a:pPr algn="ctr" fontAlgn="base">
                  <a:lnSpc>
                    <a:spcPct val="160000"/>
                  </a:lnSpc>
                </a:pPr>
                <a:r>
                  <a:rPr lang="en-US" altLang="ko-KR" sz="1500" kern="0" dirty="0" smtClean="0">
                    <a:solidFill>
                      <a:srgbClr val="000000"/>
                    </a:solidFill>
                    <a:ea typeface="함초롬바탕" panose="02030604000101010101" pitchFamily="18" charset="-127"/>
                  </a:rPr>
                  <a:t>Output: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함초롬바탕" panose="02030604000101010101" pitchFamily="18" charset="-127"/>
                          </a:rPr>
                        </m:ctrlPr>
                      </m:accPr>
                      <m:e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함초롬바탕" panose="02030604000101010101" pitchFamily="18" charset="-127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51" y="4929085"/>
                <a:ext cx="2742826" cy="1274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덧셈 기호 1"/>
          <p:cNvSpPr/>
          <p:nvPr/>
        </p:nvSpPr>
        <p:spPr>
          <a:xfrm>
            <a:off x="4175370" y="5410172"/>
            <a:ext cx="292100" cy="3120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43127" y="5347465"/>
            <a:ext cx="3890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likelihood score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of generated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sample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1(same to real data) if physics loss is 0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0(100% fake data) if physics loss is infinite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47940" y="5013400"/>
            <a:ext cx="2881182" cy="314325"/>
            <a:chOff x="5272218" y="4861194"/>
            <a:chExt cx="2881182" cy="314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218" y="4861194"/>
              <a:ext cx="960438" cy="31432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600" y="4861194"/>
              <a:ext cx="1828800" cy="295275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5835950" y="4510600"/>
            <a:ext cx="1305165" cy="41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Physics Loss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sp>
        <p:nvSpPr>
          <p:cNvPr id="21" name="덧셈 기호 20"/>
          <p:cNvSpPr/>
          <p:nvPr/>
        </p:nvSpPr>
        <p:spPr>
          <a:xfrm>
            <a:off x="8559353" y="5410173"/>
            <a:ext cx="292100" cy="3120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34340" y="5154917"/>
            <a:ext cx="2202847" cy="41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Additional Network </a:t>
            </a: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Q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71" y="5566183"/>
            <a:ext cx="2917786" cy="41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stabilize the training procedure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50584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1. Synthetic </a:t>
            </a:r>
            <a:r>
              <a:rPr lang="en-US" altLang="ko-KR" b="1" dirty="0"/>
              <a:t>toy dataset</a:t>
            </a:r>
          </a:p>
        </p:txBody>
      </p:sp>
      <p:pic>
        <p:nvPicPr>
          <p:cNvPr id="10" name="Picture 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229" y="1729144"/>
            <a:ext cx="3307160" cy="225366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11" name="Picture 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92" y="4567201"/>
            <a:ext cx="2318819" cy="3744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091882" y="4086357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2D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wave: Target Function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1117" y="5111920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Sphere: Physical Constraint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pic>
        <p:nvPicPr>
          <p:cNvPr id="13" name="Picture 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7663" y="5573585"/>
            <a:ext cx="1902627" cy="3936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2157515" y="6066792"/>
            <a:ext cx="2414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Input: (x, y) -&gt; Output z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pic>
        <p:nvPicPr>
          <p:cNvPr id="15" name="Picture 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66634" y="1696986"/>
            <a:ext cx="6819582" cy="229597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206840" y="4499753"/>
            <a:ext cx="4939173" cy="1149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x, y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: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10000 random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points between the interval [-2, 2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]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sz="1500" dirty="0" smtClean="0"/>
              <a:t>Select points near intersection </a:t>
            </a:r>
            <a:r>
              <a:rPr lang="en-US" altLang="ko-KR" sz="1500" dirty="0"/>
              <a:t>of the 2 curves </a:t>
            </a:r>
            <a:endParaRPr lang="en-US" altLang="ko-KR" sz="1500" dirty="0" smtClean="0"/>
          </a:p>
          <a:p>
            <a:pPr algn="ctr" fontAlgn="base">
              <a:lnSpc>
                <a:spcPct val="160000"/>
              </a:lnSpc>
            </a:pPr>
            <a:r>
              <a:rPr lang="en-US" altLang="ko-KR" sz="1500" dirty="0" smtClean="0"/>
              <a:t>with tolerance </a:t>
            </a:r>
            <a:r>
              <a:rPr lang="en-US" altLang="ko-KR" sz="1500" dirty="0"/>
              <a:t>value of </a:t>
            </a:r>
            <a:r>
              <a:rPr lang="en-US" altLang="ko-KR" sz="1500" dirty="0" smtClean="0"/>
              <a:t>0.00001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364874" y="5649683"/>
            <a:ext cx="3298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dirty="0"/>
              <a:t>300 </a:t>
            </a:r>
            <a:r>
              <a:rPr lang="en-US" altLang="ko-KR" sz="1500" b="1" dirty="0" smtClean="0"/>
              <a:t>(x, y) </a:t>
            </a:r>
            <a:r>
              <a:rPr lang="en-US" altLang="ko-KR" sz="1500" dirty="0" smtClean="0"/>
              <a:t>points for certain </a:t>
            </a:r>
            <a:r>
              <a:rPr lang="en-US" altLang="ko-KR" sz="1500" b="1" dirty="0" smtClean="0"/>
              <a:t>z</a:t>
            </a:r>
            <a:r>
              <a:rPr lang="en-US" altLang="ko-KR" sz="1500" dirty="0" smtClean="0"/>
              <a:t> value</a:t>
            </a:r>
            <a:endParaRPr lang="en-US" altLang="ko-KR" sz="1500" dirty="0"/>
          </a:p>
        </p:txBody>
      </p:sp>
      <p:sp>
        <p:nvSpPr>
          <p:cNvPr id="17" name="오른쪽 화살표 16"/>
          <p:cNvSpPr/>
          <p:nvPr/>
        </p:nvSpPr>
        <p:spPr>
          <a:xfrm>
            <a:off x="6978315" y="5823603"/>
            <a:ext cx="315782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76753" y="6243530"/>
            <a:ext cx="5799345" cy="41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dirty="0" smtClean="0"/>
              <a:t>2 Experiments</a:t>
            </a:r>
            <a:r>
              <a:rPr lang="en-US" altLang="ko-KR" sz="1500" dirty="0" smtClean="0"/>
              <a:t>: Train/Test </a:t>
            </a:r>
            <a:r>
              <a:rPr lang="en-US" altLang="ko-KR" sz="1500" b="1" dirty="0" smtClean="0"/>
              <a:t>in distribution </a:t>
            </a:r>
            <a:r>
              <a:rPr lang="en-US" altLang="ko-KR" sz="1500" dirty="0" smtClean="0"/>
              <a:t>or </a:t>
            </a:r>
            <a:r>
              <a:rPr lang="en-US" altLang="ko-KR" sz="1500" b="1" dirty="0" smtClean="0"/>
              <a:t>out of distribution</a:t>
            </a:r>
            <a:endParaRPr lang="en-US" altLang="ko-KR" sz="1500" b="1" dirty="0"/>
          </a:p>
        </p:txBody>
      </p:sp>
      <p:sp>
        <p:nvSpPr>
          <p:cNvPr id="20" name="직사각형 19"/>
          <p:cNvSpPr/>
          <p:nvPr/>
        </p:nvSpPr>
        <p:spPr>
          <a:xfrm>
            <a:off x="6392257" y="4079917"/>
            <a:ext cx="1172116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In distribution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1194" y="4079917"/>
            <a:ext cx="149752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Out of distribution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8340" y="1212399"/>
            <a:ext cx="867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2. Collision Experiment dataset </a:t>
            </a:r>
            <a:r>
              <a:rPr lang="en-US" altLang="ko-KR" sz="1500" dirty="0" smtClean="0"/>
              <a:t>(</a:t>
            </a:r>
            <a:r>
              <a:rPr lang="en-US" altLang="ko-KR" sz="1500" dirty="0"/>
              <a:t>Simulation dataset from another </a:t>
            </a:r>
            <a:r>
              <a:rPr lang="en-US" altLang="ko-KR" sz="1500" dirty="0" smtClean="0"/>
              <a:t>paper)</a:t>
            </a:r>
            <a:endParaRPr lang="en-US" altLang="ko-KR" sz="1500" dirty="0"/>
          </a:p>
        </p:txBody>
      </p:sp>
      <p:pic>
        <p:nvPicPr>
          <p:cNvPr id="10" name="Pictur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6399" y="1898695"/>
            <a:ext cx="2293942" cy="3598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2721" y="1930190"/>
            <a:ext cx="951214" cy="3217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2036341" y="1843031"/>
            <a:ext cx="3927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input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x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: Speed/Mass/Distance 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of 2 objects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 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79610" y="1898695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D</a:t>
            </a:r>
            <a:endParaRPr lang="ko-KR" altLang="en-US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2648688" y="2532998"/>
            <a:ext cx="27029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Output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: speed after collision</a:t>
            </a:r>
            <a:endParaRPr lang="ko-KR" altLang="en-US" sz="1500" dirty="0"/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71499" y="2493460"/>
            <a:ext cx="1151222" cy="412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572646" y="3047349"/>
            <a:ext cx="5554726" cy="41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Apply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Physics Loss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from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energy and momentum equations</a:t>
            </a:r>
            <a:endParaRPr lang="en-US" altLang="ko-KR" sz="1500" b="1" kern="0" dirty="0">
              <a:solidFill>
                <a:srgbClr val="000000"/>
              </a:solidFill>
            </a:endParaRPr>
          </a:p>
        </p:txBody>
      </p:sp>
      <p:pic>
        <p:nvPicPr>
          <p:cNvPr id="18" name="Picture 5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9860" y="3473856"/>
            <a:ext cx="3593078" cy="9327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64439" y="4646792"/>
            <a:ext cx="867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3. Metrics and Comparison</a:t>
            </a:r>
            <a:endParaRPr lang="en-US" altLang="ko-KR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2124660" y="5177160"/>
            <a:ext cx="29418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Metrics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smtClean="0"/>
              <a:t>RMSE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smtClean="0"/>
              <a:t>Mean physical inconsistency</a:t>
            </a:r>
            <a:endParaRPr lang="en-US" altLang="ko-KR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5403171" y="4599534"/>
            <a:ext cx="67072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Comparison with 3 other baselines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smtClean="0"/>
              <a:t>Standard </a:t>
            </a:r>
            <a:r>
              <a:rPr lang="en-US" altLang="ko-KR" sz="1500" dirty="0" err="1" smtClean="0"/>
              <a:t>cGAN</a:t>
            </a:r>
            <a:endParaRPr lang="en-US" altLang="ko-KR" sz="1500" dirty="0" smtClean="0"/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smtClean="0"/>
              <a:t>Standard </a:t>
            </a:r>
            <a:r>
              <a:rPr lang="en-US" altLang="ko-KR" sz="1500" dirty="0" err="1" smtClean="0"/>
              <a:t>cGAN</a:t>
            </a:r>
            <a:r>
              <a:rPr lang="en-US" altLang="ko-KR" sz="1500" dirty="0" smtClean="0"/>
              <a:t> + physics loss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smtClean="0"/>
              <a:t>MLP + physics loss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dirty="0" err="1" smtClean="0"/>
              <a:t>cGAN</a:t>
            </a:r>
            <a:r>
              <a:rPr lang="en-US" altLang="ko-KR" sz="1500" dirty="0" smtClean="0"/>
              <a:t> + physics loss + modified discriminator + network Q (proposed)</a:t>
            </a:r>
          </a:p>
        </p:txBody>
      </p:sp>
    </p:spTree>
    <p:extLst>
      <p:ext uri="{BB962C8B-B14F-4D97-AF65-F5344CB8AC3E}">
        <p14:creationId xmlns:p14="http://schemas.microsoft.com/office/powerpoint/2010/main" val="5848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20" name="Pictur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598" y="1833882"/>
            <a:ext cx="8934240" cy="183643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628341" y="3991023"/>
            <a:ext cx="867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2. Collision Experiment dataset </a:t>
            </a:r>
            <a:r>
              <a:rPr lang="en-US" altLang="ko-KR" sz="1500" dirty="0" smtClean="0"/>
              <a:t>(</a:t>
            </a:r>
            <a:r>
              <a:rPr lang="en-US" altLang="ko-KR" sz="1500" dirty="0"/>
              <a:t>Simulation dataset from another </a:t>
            </a:r>
            <a:r>
              <a:rPr lang="en-US" altLang="ko-KR" sz="1500" dirty="0" smtClean="0"/>
              <a:t>paper)</a:t>
            </a:r>
            <a:endParaRPr lang="en-US" altLang="ko-KR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1. Synthetic </a:t>
            </a:r>
            <a:r>
              <a:rPr lang="en-US" altLang="ko-KR" b="1" dirty="0"/>
              <a:t>toy dataset</a:t>
            </a:r>
          </a:p>
        </p:txBody>
      </p:sp>
      <p:pic>
        <p:nvPicPr>
          <p:cNvPr id="24" name="Picture 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4141" y="4580071"/>
            <a:ext cx="6897153" cy="1921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05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12647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Pros and Cons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8341" y="3876674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5040" y="1693647"/>
            <a:ext cx="101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Show the potential of </a:t>
            </a:r>
            <a:r>
              <a:rPr lang="en-US" altLang="ko-KR" dirty="0" err="1" smtClean="0"/>
              <a:t>cGAN</a:t>
            </a:r>
            <a:r>
              <a:rPr lang="en-US" altLang="ko-KR" dirty="0" smtClean="0"/>
              <a:t> in PINN applications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Similar to Super resolution methods -&gt; might be applicable on super resolution missions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5039" y="4360647"/>
            <a:ext cx="70838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Conducted experiments on only mathematical datasets</a:t>
            </a:r>
          </a:p>
        </p:txBody>
      </p:sp>
    </p:spTree>
    <p:extLst>
      <p:ext uri="{BB962C8B-B14F-4D97-AF65-F5344CB8AC3E}">
        <p14:creationId xmlns:p14="http://schemas.microsoft.com/office/powerpoint/2010/main" val="7606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32" y="2081531"/>
            <a:ext cx="9166690" cy="28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Idea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8" name="Pictur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1549" y="1889414"/>
            <a:ext cx="4645475" cy="174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Rayleigh </a:t>
            </a:r>
            <a:r>
              <a:rPr lang="en-US" altLang="ko-KR" b="1" dirty="0" err="1" smtClean="0"/>
              <a:t>Benard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convection instability problem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8969" y="1535564"/>
            <a:ext cx="3440430" cy="4493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625963" y="5890824"/>
            <a:ext cx="166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Typical solution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9643" y="5557481"/>
            <a:ext cx="5009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Get </a:t>
            </a:r>
            <a:r>
              <a:rPr lang="en-US" altLang="ko-KR" sz="1500" b="1" dirty="0" smtClean="0"/>
              <a:t>T</a:t>
            </a:r>
            <a:r>
              <a:rPr lang="en-US" altLang="ko-KR" sz="1500" dirty="0" smtClean="0"/>
              <a:t>emperature, </a:t>
            </a:r>
            <a:r>
              <a:rPr lang="en-US" altLang="ko-KR" sz="1500" b="1" dirty="0" smtClean="0"/>
              <a:t>P</a:t>
            </a:r>
            <a:r>
              <a:rPr lang="en-US" altLang="ko-KR" sz="1500" dirty="0" smtClean="0"/>
              <a:t>ressure, 2 velocity components </a:t>
            </a:r>
            <a:r>
              <a:rPr lang="en-US" altLang="ko-KR" sz="1500" b="1" dirty="0" smtClean="0"/>
              <a:t>u, w</a:t>
            </a:r>
            <a:endParaRPr lang="ko-KR" altLang="en-US" sz="1500" b="1" dirty="0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3345" y="3770939"/>
            <a:ext cx="4241881" cy="16544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07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34162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Mesh free Flow-Net</a:t>
            </a:r>
            <a:endParaRPr lang="ko-KR" altLang="en-US" dirty="0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8341" y="1832146"/>
            <a:ext cx="6499121" cy="434005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8360618" y="1733548"/>
            <a:ext cx="3291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calculate </a:t>
            </a: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LR data</a:t>
            </a:r>
            <a:r>
              <a:rPr lang="en-US" altLang="ko-KR" sz="15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with a PDE solver</a:t>
            </a:r>
            <a:endParaRPr lang="en-US" altLang="ko-KR" sz="1500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52979" y="4032340"/>
            <a:ext cx="290656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MLP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generate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physical output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(T, P, u, w for grid points)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52603" y="2572471"/>
            <a:ext cx="330731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U-Net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generate </a:t>
            </a:r>
            <a:r>
              <a:rPr lang="en-US" altLang="ko-KR" sz="15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latent context 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grid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(latent context vectors at each grid)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(* Just like in GAN methods)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53606" y="5215210"/>
            <a:ext cx="3105337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Trilinear interpolation 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to get </a:t>
            </a: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physical output</a:t>
            </a: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(T, P, u, w) for given query points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9915202" y="2265133"/>
            <a:ext cx="182118" cy="237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9915202" y="3720527"/>
            <a:ext cx="182118" cy="237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9915202" y="4899572"/>
            <a:ext cx="182118" cy="237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Context generation network (1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part)</a:t>
            </a:r>
            <a:endParaRPr lang="ko-KR" altLang="en-US" dirty="0"/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273" y="1724024"/>
            <a:ext cx="9876722" cy="223410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283794" y="4092693"/>
            <a:ext cx="45397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LR</a:t>
            </a:r>
            <a:endParaRPr lang="en-US" altLang="ko-KR" b="1" kern="0" dirty="0">
              <a:solidFill>
                <a:srgbClr val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1936" y="4085237"/>
            <a:ext cx="21836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Latent context grid</a:t>
            </a:r>
          </a:p>
          <a:p>
            <a:pPr algn="ctr" fontAlgn="base"/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(contain 16 latent items)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480663" y="4286430"/>
            <a:ext cx="488373" cy="148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20081" y="4639235"/>
            <a:ext cx="3872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Network structure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3D variant of the U-Net architecture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Replace the 2D convolutions with 3D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Use residual structural (dotted arrows)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13147" y="4639235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Dataset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3-dimensional (x, z, t)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endParaRPr lang="en-US" altLang="ko-KR" sz="15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3147" y="5467892"/>
            <a:ext cx="4315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Metrics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NMSE, R2 score for 9 physical quantities</a:t>
            </a: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en-US" altLang="ko-KR" sz="15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Physical quantities function of T, P, u, w</a:t>
            </a:r>
          </a:p>
        </p:txBody>
      </p:sp>
    </p:spTree>
    <p:extLst>
      <p:ext uri="{BB962C8B-B14F-4D97-AF65-F5344CB8AC3E}">
        <p14:creationId xmlns:p14="http://schemas.microsoft.com/office/powerpoint/2010/main" val="41446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Continuous decoding network (2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part)</a:t>
            </a:r>
            <a:endParaRPr lang="ko-KR" alt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299" y="1832145"/>
            <a:ext cx="4109827" cy="31508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1618" y="1832146"/>
            <a:ext cx="4408621" cy="31508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921513" y="5160226"/>
            <a:ext cx="2223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Latent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context grid</a:t>
            </a:r>
          </a:p>
          <a:p>
            <a:pPr algn="ctr" fontAlgn="base"/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(contain 16 latent items)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374841" y="5363197"/>
            <a:ext cx="488373" cy="148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2669" y="5160225"/>
            <a:ext cx="2424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Discrete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context grid</a:t>
            </a:r>
          </a:p>
          <a:p>
            <a:pPr algn="ctr" fontAlgn="base"/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(contain 4 items: T, P, u, w)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56344" y="5511252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12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MLP</a:t>
            </a:r>
            <a:endParaRPr lang="en-US" altLang="ko-KR" sz="1200" b="1" kern="0" dirty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5865" y="5649751"/>
            <a:ext cx="27927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Continuous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context grid</a:t>
            </a:r>
          </a:p>
          <a:p>
            <a:pPr algn="ctr" fontAlgn="base"/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(contain 4 items: T, P, u, w)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783302" y="5778695"/>
            <a:ext cx="488373" cy="148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50618" y="5926750"/>
            <a:ext cx="1135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1200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Interpolation</a:t>
            </a:r>
            <a:endParaRPr lang="en-US" altLang="ko-KR" sz="1200" b="1" kern="0" dirty="0">
              <a:solidFill>
                <a:srgbClr val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8271" y="5991224"/>
            <a:ext cx="1572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Query</a:t>
            </a:r>
            <a:r>
              <a:rPr lang="en-US" altLang="ko-KR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points</a:t>
            </a:r>
          </a:p>
          <a:p>
            <a:pPr algn="ctr" fontAlgn="base"/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(manual selection)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6045576" y="5735244"/>
            <a:ext cx="330200" cy="33000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16434"/>
              </p:ext>
            </p:extLst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Loss Function</a:t>
            </a:r>
            <a:endParaRPr lang="ko-KR" altLang="en-US" dirty="0"/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597" y="3586535"/>
            <a:ext cx="4071321" cy="944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3624" y="3586535"/>
            <a:ext cx="4559421" cy="944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11" name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9849" y="5402533"/>
            <a:ext cx="2064932" cy="516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12" name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3465" y="2284443"/>
            <a:ext cx="4378850" cy="47414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23465" y="1816945"/>
            <a:ext cx="5806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Predictions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3465" y="3126651"/>
            <a:ext cx="5806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Prediction Loss = Pixel wise Loss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6773624" y="3126651"/>
            <a:ext cx="5806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Equation Loss = Physics Loss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539" y="4991299"/>
            <a:ext cx="1513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Total Loss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109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12" name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399" y="1458905"/>
            <a:ext cx="4253659" cy="266253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856940" y="1778210"/>
            <a:ext cx="3400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Baseline 1: </a:t>
            </a:r>
            <a:r>
              <a:rPr lang="en-US" altLang="ko-KR" sz="1500" dirty="0" smtClean="0"/>
              <a:t>pure interpolation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6940" y="2204249"/>
            <a:ext cx="4988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Baseline 2: </a:t>
            </a:r>
            <a:r>
              <a:rPr lang="en-US" altLang="ko-KR" sz="1500" dirty="0" smtClean="0"/>
              <a:t>pure decoder (no interpolation/ FC layer)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788461" y="3260368"/>
            <a:ext cx="4988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Proposed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method</a:t>
            </a:r>
          </a:p>
          <a:p>
            <a:pPr algn="ctr"/>
            <a:r>
              <a:rPr lang="en-US" altLang="ko-KR" sz="1500" dirty="0" smtClean="0"/>
              <a:t>encoding/decoding + FC + interpolation</a:t>
            </a:r>
            <a:endParaRPr lang="ko-KR" altLang="en-US" sz="1500" dirty="0"/>
          </a:p>
        </p:txBody>
      </p:sp>
      <p:pic>
        <p:nvPicPr>
          <p:cNvPr id="17" name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6940" y="4370940"/>
            <a:ext cx="9370166" cy="207221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b="1" dirty="0"/>
              <a:t>Mesh free Flow-Net </a:t>
            </a:r>
            <a:r>
              <a:rPr lang="en-US" altLang="ko-KR" dirty="0"/>
              <a:t>vs </a:t>
            </a:r>
            <a:r>
              <a:rPr lang="en-US" altLang="ko-KR" b="1" dirty="0"/>
              <a:t>Baseline</a:t>
            </a:r>
            <a:r>
              <a:rPr lang="en-US" altLang="ko-KR" dirty="0"/>
              <a:t>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7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37788" y="1724024"/>
          <a:ext cx="118997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2</a:t>
            </a:r>
            <a:r>
              <a:rPr lang="en-US" altLang="ko-KR" sz="900" b="1" dirty="0" smtClean="0">
                <a:solidFill>
                  <a:prstClr val="white"/>
                </a:solidFill>
              </a:rPr>
              <a:t>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cGAN</a:t>
            </a:r>
            <a:r>
              <a:rPr lang="en-US" altLang="ko-KR" sz="900" b="1" dirty="0" smtClean="0">
                <a:solidFill>
                  <a:prstClr val="white"/>
                </a:solidFill>
              </a:rPr>
              <a:t>-PID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1. </a:t>
            </a:r>
            <a:r>
              <a:rPr lang="en-US" altLang="ko-KR" sz="900" b="1" dirty="0" err="1" smtClean="0">
                <a:solidFill>
                  <a:prstClr val="white"/>
                </a:solidFill>
              </a:rPr>
              <a:t>FlowNet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341" y="1212399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Prediction</a:t>
            </a:r>
            <a:r>
              <a:rPr lang="en-US" altLang="ko-KR" dirty="0" smtClean="0"/>
              <a:t> Loss vs </a:t>
            </a:r>
            <a:r>
              <a:rPr lang="en-US" altLang="ko-KR" b="1" dirty="0" smtClean="0"/>
              <a:t>Equation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20441" y="1724024"/>
                <a:ext cx="3400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 smtClean="0"/>
                  <a:t>Varying</a:t>
                </a:r>
                <a:r>
                  <a:rPr lang="en-US" altLang="ko-KR" sz="15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sz="1500" dirty="0" smtClean="0"/>
                  <a:t>in the total loss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41" y="1724024"/>
                <a:ext cx="3400859" cy="369332"/>
              </a:xfrm>
              <a:prstGeom prst="rect">
                <a:avLst/>
              </a:prstGeom>
              <a:blipFill>
                <a:blip r:embed="rId2"/>
                <a:stretch>
                  <a:fillRect l="-71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화살표 9"/>
          <p:cNvSpPr/>
          <p:nvPr/>
        </p:nvSpPr>
        <p:spPr>
          <a:xfrm>
            <a:off x="4940300" y="1841381"/>
            <a:ext cx="381000" cy="13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13981" y="1724024"/>
            <a:ext cx="53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Use of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both</a:t>
            </a:r>
            <a:r>
              <a:rPr lang="en-US" altLang="ko-KR" sz="1500" dirty="0" smtClean="0"/>
              <a:t> shows the best performance: optimum 0.05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1628341" y="2275528"/>
            <a:ext cx="667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b="1" dirty="0" smtClean="0"/>
              <a:t>Evaluation</a:t>
            </a:r>
            <a:r>
              <a:rPr lang="en-US" altLang="ko-KR" dirty="0" smtClean="0"/>
              <a:t> on </a:t>
            </a:r>
            <a:r>
              <a:rPr lang="en-US" altLang="ko-KR" b="1" dirty="0" smtClean="0"/>
              <a:t>unseen</a:t>
            </a:r>
            <a:r>
              <a:rPr lang="en-US" altLang="ko-KR" dirty="0" smtClean="0"/>
              <a:t> physical initial/boundary </a:t>
            </a:r>
            <a:r>
              <a:rPr lang="en-US" altLang="ko-KR" b="1" dirty="0" smtClean="0"/>
              <a:t>conditions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0441" y="2644860"/>
            <a:ext cx="6855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- Model can </a:t>
            </a:r>
            <a:r>
              <a:rPr lang="en-US" altLang="ko-KR" sz="1500" b="1" dirty="0" smtClean="0"/>
              <a:t>generalize</a:t>
            </a:r>
            <a:r>
              <a:rPr lang="en-US" altLang="ko-KR" sz="1500" dirty="0" smtClean="0"/>
              <a:t> well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en-US" altLang="ko-KR" sz="1500" b="1" dirty="0" smtClean="0"/>
              <a:t>Improvements</a:t>
            </a:r>
            <a:r>
              <a:rPr lang="en-US" altLang="ko-KR" sz="1500" dirty="0" smtClean="0"/>
              <a:t> by training on </a:t>
            </a:r>
            <a:r>
              <a:rPr lang="en-US" altLang="ko-KR" sz="1500" b="1" dirty="0" smtClean="0"/>
              <a:t>diverse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conditions</a:t>
            </a:r>
            <a:endParaRPr lang="ko-KR" altLang="en-US" sz="1500" b="1" dirty="0"/>
          </a:p>
        </p:txBody>
      </p:sp>
      <p:pic>
        <p:nvPicPr>
          <p:cNvPr id="13" name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1041" y="4481110"/>
            <a:ext cx="10151766" cy="207118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628341" y="3586068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b="1" dirty="0" smtClean="0"/>
              <a:t>Scalability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3670" y="3955400"/>
            <a:ext cx="685526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- Huge improvements with multi GPUs</a:t>
            </a:r>
          </a:p>
        </p:txBody>
      </p:sp>
    </p:spTree>
    <p:extLst>
      <p:ext uri="{BB962C8B-B14F-4D97-AF65-F5344CB8AC3E}">
        <p14:creationId xmlns:p14="http://schemas.microsoft.com/office/powerpoint/2010/main" val="2988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747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함초롬바탕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1005</cp:revision>
  <dcterms:created xsi:type="dcterms:W3CDTF">2020-12-15T02:52:31Z</dcterms:created>
  <dcterms:modified xsi:type="dcterms:W3CDTF">2021-06-04T07:42:51Z</dcterms:modified>
</cp:coreProperties>
</file>