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  <p:sldId r:id="rId13" id="264"/>
    <p:sldId r:id="rId14" id="265"/>
    <p:sldId r:id="rId15" id="266"/>
    <p:sldId r:id="rId16" id="267"/>
    <p:sldId r:id="rId17" id="268"/>
    <p:sldId r:id="rId18" id="269"/>
    <p:sldId r:id="rId19" id="270"/>
    <p:sldId r:id="rId20" id="271"/>
    <p:sldId r:id="rId21" id="272"/>
    <p:sldId r:id="rId22" id="273"/>
  </p:sldIdLst>
  <p:sldSz cx="12192000" cy="68580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ko-KR">
        <a:uFillTx/>
      </a:defRPr>
    </a:defPPr>
    <a:lvl1pPr algn="l" defTabSz="914400" eaLnBrk="1" hangingPunct="1" latinLnBrk="1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howPr showNarration="1">
    <p:present/>
    <p:sldAll/>
    <p:penCl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horzBarState="maximized">
    <p:restoredLeft autoAdjust="0" sz="9865"/>
    <p:restoredTop sz="94660"/>
  </p:normalViewPr>
  <p:slide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84"/>
          <a:sy d="100" n="84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96" y="780"/>
      </p:cViewPr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" n="1"/>
        <a:sy d="1" n="1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slides/slide9.xml" Type="http://schemas.openxmlformats.org/officeDocument/2006/relationships/slide"></Relationship><Relationship Id="rId14" Target="slides/slide10.xml" Type="http://schemas.openxmlformats.org/officeDocument/2006/relationships/slide"></Relationship><Relationship Id="rId15" Target="slides/slide11.xml" Type="http://schemas.openxmlformats.org/officeDocument/2006/relationships/slide"></Relationship><Relationship Id="rId16" Target="slides/slide12.xml" Type="http://schemas.openxmlformats.org/officeDocument/2006/relationships/slide"></Relationship><Relationship Id="rId17" Target="slides/slide13.xml" Type="http://schemas.openxmlformats.org/officeDocument/2006/relationships/slide"></Relationship><Relationship Id="rId18" Target="slides/slide14.xml" Type="http://schemas.openxmlformats.org/officeDocument/2006/relationships/slide"></Relationship><Relationship Id="rId19" Target="slides/slide15.xml" Type="http://schemas.openxmlformats.org/officeDocument/2006/relationships/slide"></Relationship><Relationship Id="rId20" Target="slides/slide16.xml" Type="http://schemas.openxmlformats.org/officeDocument/2006/relationships/slide"></Relationship><Relationship Id="rId21" Target="slides/slide17.xml" Type="http://schemas.openxmlformats.org/officeDocument/2006/relationships/slide"></Relationship><Relationship Id="rId22" Target="slides/slide18.xml" Type="http://schemas.openxmlformats.org/officeDocument/2006/relationships/slide"></Relationship><Relationship Id="rId23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제목 슬라이드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1122363"/>
            <a:ext cx="9144000" cy="2387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부제목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3602038"/>
            <a:ext cx="9144000" cy="1655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ctr" indent="0" marL="0">
              <a:buNone/>
              <a:defRPr sz="2400">
                <a:uFillTx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altLang="en-US" lang="ko-KR">
                <a:uFillTx/>
              </a:rPr>
              <a:t>클릭하여 마스터 부제목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날짜 개체 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76BE8F7-8EF6-4880-9F1A-6D10965A8681}" type="datetimeFigureOut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2021-07-09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바닥글 개체 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슬라이드 번호 개체 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2A3BBB8-EBE5-4A2B-AB70-89540E1C96C3}" type="slidenum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제목 및 세로 텍스트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ko-KR">
                <a:uFillTx/>
              </a:rPr>
              <a:t>마스터 제목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세로 텍스트 개체 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날짜 개체 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76BE8F7-8EF6-4880-9F1A-6D10965A8681}" type="datetimeFigureOut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2021-07-09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바닥글 개체 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슬라이드 번호 개체 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2A3BBB8-EBE5-4A2B-AB70-89540E1C96C3}" type="slidenum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세로 제목 및 텍스트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세로 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724900" y="365125"/>
            <a:ext cx="2628900" cy="58118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r>
              <a:rPr altLang="en-US" lang="ko-KR">
                <a:uFillTx/>
              </a:rPr>
              <a:t>마스터 제목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세로 텍스트 개체 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7734300" cy="58118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날짜 개체 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76BE8F7-8EF6-4880-9F1A-6D10965A8681}" type="datetimeFigureOut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2021-07-09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바닥글 개체 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슬라이드 번호 개체 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2A3BBB8-EBE5-4A2B-AB70-89540E1C96C3}" type="slidenum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제목 및 내용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ko-KR">
                <a:uFillTx/>
              </a:rPr>
              <a:t>마스터 제목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내용 개체 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날짜 개체 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76BE8F7-8EF6-4880-9F1A-6D10965A8681}" type="datetimeFigureOut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2021-07-09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바닥글 개체 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슬라이드 번호 개체 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2A3BBB8-EBE5-4A2B-AB70-89540E1C96C3}" type="slidenum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구역 머리글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1850" y="1709738"/>
            <a:ext cx="10515600" cy="285273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6000"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텍스트 개체 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1850" y="4589463"/>
            <a:ext cx="10515600" cy="150018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날짜 개체 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76BE8F7-8EF6-4880-9F1A-6D10965A8681}" type="datetimeFigureOut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2021-07-09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바닥글 개체 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슬라이드 번호 개체 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2A3BBB8-EBE5-4A2B-AB70-89540E1C96C3}" type="slidenum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콘텐츠 2개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ko-KR">
                <a:uFillTx/>
              </a:rPr>
              <a:t>마스터 제목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내용 개체 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5181600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내용 개체 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1825625"/>
            <a:ext cx="5181600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날짜 개체 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76BE8F7-8EF6-4880-9F1A-6D10965A8681}" type="datetimeFigureOut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2021-07-09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바닥글 개체 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슬라이드 번호 개체 틀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2A3BBB8-EBE5-4A2B-AB70-89540E1C96C3}" type="slidenum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비교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365125"/>
            <a:ext cx="10515600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ko-KR">
                <a:uFillTx/>
              </a:rPr>
              <a:t>마스터 제목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텍스트 개체 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1681163"/>
            <a:ext cx="5157787" cy="8239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내용 개체 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505075"/>
            <a:ext cx="5157787" cy="3684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텍스트 개체 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1681163"/>
            <a:ext cx="5183188" cy="8239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내용 개체 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2505075"/>
            <a:ext cx="5183188" cy="3684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날짜 개체 틀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76BE8F7-8EF6-4880-9F1A-6D10965A8681}" type="datetimeFigureOut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2021-07-09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바닥글 개체 틀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슬라이드 번호 개체 틀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2A3BBB8-EBE5-4A2B-AB70-89540E1C96C3}" type="slidenum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제목만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ko-KR">
                <a:uFillTx/>
              </a:rPr>
              <a:t>마스터 제목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날짜 개체 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76BE8F7-8EF6-4880-9F1A-6D10965A8681}" type="datetimeFigureOut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2021-07-09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바닥글 개체 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슬라이드 번호 개체 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2A3BBB8-EBE5-4A2B-AB70-89540E1C96C3}" type="slidenum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빈 화면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날짜 개체 틀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76BE8F7-8EF6-4880-9F1A-6D10965A8681}" type="datetimeFigureOut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2021-07-09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바닥글 개체 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슬라이드 번호 개체 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2A3BBB8-EBE5-4A2B-AB70-89540E1C96C3}" type="slidenum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캡션 있는 콘텐츠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457200"/>
            <a:ext cx="3932237" cy="1600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3200"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내용 개체 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3188" y="987425"/>
            <a:ext cx="6172200" cy="48736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텍스트 개체 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057400"/>
            <a:ext cx="3932237" cy="3811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날짜 개체 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76BE8F7-8EF6-4880-9F1A-6D10965A8681}" type="datetimeFigureOut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2021-07-09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바닥글 개체 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슬라이드 번호 개체 틀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2A3BBB8-EBE5-4A2B-AB70-89540E1C96C3}" type="slidenum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캡션 있는 그림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457200"/>
            <a:ext cx="3932237" cy="1600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3200"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그림 개체 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3188" y="987425"/>
            <a:ext cx="6172200" cy="48736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altLang="en-US" dirty="0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텍스트 개체 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057400"/>
            <a:ext cx="3932237" cy="3811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날짜 개체 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476BE8F7-8EF6-4880-9F1A-6D10965A8681}" type="datetimeFigureOut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2021-07-09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바닥글 개체 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슬라이드 번호 개체 틀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2A3BBB8-EBE5-4A2B-AB70-89540E1C96C3}" type="slidenum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개체 틀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/>
          <a:p>
            <a:r>
              <a:rPr altLang="en-US" lang="ko-KR">
                <a:uFillTx/>
              </a:rPr>
              <a:t>마스터 제목 스타일 편집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텍스트 개체 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10515600" cy="435133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날짜 개체 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476BE8F7-8EF6-4880-9F1A-6D10965A8681}" type="datetimeFigureOut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2021-07-09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바닥글 개체 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슬라이드 번호 개체 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2A3BBB8-EBE5-4A2B-AB70-89540E1C96C3}" type="slidenum">
              <a:rPr altLang="en-US" lang="ko-KR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altLang="en-US" dirty="0" lang="ko-KR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latinLnBrk="1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228600" latinLnBrk="1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28600" latinLnBrk="1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ko-KR">
          <a:uFillTx/>
        </a:defRPr>
      </a:defPPr>
      <a:lvl1pPr algn="l" defTabSz="914400" eaLnBrk="1" hangingPunct="1" latinLnBrk="1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4.png" Type="http://schemas.openxmlformats.org/officeDocument/2006/relationships/image"></Relationship><Relationship Id="rId3" Target="../media/image15.png" Type="http://schemas.openxmlformats.org/officeDocument/2006/relationships/image"></Relationship><Relationship Id="rId4" Target="../media/image16.png" Type="http://schemas.openxmlformats.org/officeDocument/2006/relationships/imag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7.png" Type="http://schemas.openxmlformats.org/officeDocument/2006/relationships/image"></Relationship><Relationship Id="rId3" Target="../media/image18.png" Type="http://schemas.openxmlformats.org/officeDocument/2006/relationships/image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9.png" Type="http://schemas.openxmlformats.org/officeDocument/2006/relationships/image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0.png" Type="http://schemas.openxmlformats.org/officeDocument/2006/relationships/image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1.png" Type="http://schemas.openxmlformats.org/officeDocument/2006/relationships/image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2.png" Type="http://schemas.openxmlformats.org/officeDocument/2006/relationships/image"></Relationship><Relationship Id="rId3" Target="../media/image23.png" Type="http://schemas.openxmlformats.org/officeDocument/2006/relationships/image"></Relationship><Relationship Id="rId4" Target="../media/image24.png" Type="http://schemas.openxmlformats.org/officeDocument/2006/relationships/image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5.png" Type="http://schemas.openxmlformats.org/officeDocument/2006/relationships/image"></Relationship><Relationship Id="rId3" Target="../media/image26.png" Type="http://schemas.openxmlformats.org/officeDocument/2006/relationships/image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.png" Type="http://schemas.openxmlformats.org/officeDocument/2006/relationships/image"></Relationship><Relationship Id="rId3" Target="../media/image3.png" Type="http://schemas.openxmlformats.org/officeDocument/2006/relationships/image"></Relationship><Relationship Id="rId4" Target="../media/image4.pn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.png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6.png" Type="http://schemas.openxmlformats.org/officeDocument/2006/relationships/image"></Relationship><Relationship Id="rId3" Target="../media/image7.pn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8.pn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9.pn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0.png" Type="http://schemas.openxmlformats.org/officeDocument/2006/relationships/image"></Relationship><Relationship Id="rId3" Target="../media/image11.png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2.png" Type="http://schemas.openxmlformats.org/officeDocument/2006/relationships/image"></Relationship><Relationship Id="rId3" Target="../media/image13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직사각형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6885"/>
            <a:ext cx="12192000" cy="4877936"/>
          </a:xfrm>
          <a:prstGeom prst="rect">
            <a:avLst/>
          </a:prstGeom>
          <a:solidFill>
            <a:srgbClr val="252C61"/>
          </a:solidFill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그룹 1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28727" y="731441"/>
            <a:ext cx="8334546" cy="3428823"/>
            <a:chOff x="764071" y="1452980"/>
            <a:chExt cx="7742957" cy="3185444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그림 20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2"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64071" y="1452980"/>
              <a:ext cx="7742956" cy="3185444"/>
            </a:xfrm>
            <a:prstGeom prst="rect">
              <a:avLst/>
            </a:prstGeom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직사각형 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64071" y="2829678"/>
              <a:ext cx="423553" cy="45909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altLang="en-US" lang="ko-KR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직사각형 2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8086910" y="2826248"/>
              <a:ext cx="420118" cy="46252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altLang="en-US" lang="ko-KR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그룹 2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060173" y="5302135"/>
            <a:ext cx="12192000" cy="1033881"/>
            <a:chOff x="2123728" y="4747948"/>
            <a:chExt cx="4859437" cy="1033881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TextBox 2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123728" y="5273998"/>
              <a:ext cx="4859437" cy="507831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altLang="ko-KR" b="1" dirty="0" lang="en-US" smtClean="0" sz="1200">
                  <a:uFillTx/>
                </a:rPr>
                <a:t>MS-PhD Program of Mechanical Engineering</a:t>
              </a:r>
            </a:p>
            <a:p>
              <a:pPr algn="ctr"/>
              <a:endParaRPr altLang="ko-KR" b="1" dirty="0" lang="en-US" sz="300">
                <a:solidFill>
                  <a:schemeClr val="bg1"/>
                </a:solidFill>
                <a:uFillTx/>
              </a:endParaRPr>
            </a:p>
            <a:p>
              <a:pPr algn="ctr"/>
              <a:r>
                <a:rPr altLang="ko-KR" b="1" dirty="0" lang="en-US" smtClean="0" sz="1200">
                  <a:uFillTx/>
                </a:rPr>
                <a:t>Seoul National University, South Korea</a:t>
              </a:r>
              <a:endParaRPr altLang="ko-KR" b="1" dirty="0" lang="en-US" smtClean="0" sz="16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TextBox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123728" y="4747948"/>
              <a:ext cx="4859437" cy="400110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altLang="ko-KR" b="1" dirty="0" err="1" lang="en-US" smtClean="0" sz="2000">
                  <a:uFillTx/>
                </a:rPr>
                <a:t>Jiwon</a:t>
              </a:r>
              <a:r>
                <a:rPr altLang="ko-KR" b="1" dirty="0" lang="en-US" smtClean="0" sz="2000">
                  <a:uFillTx/>
                </a:rPr>
                <a:t> Kang</a:t>
              </a:r>
              <a:endParaRPr altLang="en-US" b="1" dirty="0" lang="ko-KR" sz="20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Box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4347626"/>
            <a:ext cx="12192000" cy="40011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altLang="ko-KR" b="1" dirty="0" lang="en-US" smtClean="0" sz="2000">
                <a:solidFill>
                  <a:schemeClr val="bg1"/>
                </a:solidFill>
                <a:uFillTx/>
              </a:rPr>
              <a:t>PINN Papers Summary</a:t>
            </a:r>
            <a:endParaRPr altLang="en-US" b="1" dirty="0" lang="ko-KR" sz="2000">
              <a:solidFill>
                <a:schemeClr val="bg1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모서리가 둥근 직사각형 4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algn="t" blurRad="215900" dir="5400000" dist="241300" rotWithShape="0" sx="95000" sy="95000">
              <a:srgbClr val="000000">
                <a:alpha val="5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latinLnBrk="0" lvl="2">
              <a:lnSpc>
                <a:spcPct val="150000"/>
              </a:lnSpc>
              <a:defRPr>
                <a:uFillTx/>
              </a:defRPr>
            </a:pPr>
            <a:r>
              <a:rPr altLang="ko-KR" b="1" dirty="0" i="1" kern="0" lang="en-US" smtClean="0" sz="2400">
                <a:solidFill>
                  <a:srgbClr val="000000">
                    <a:lumMod val="75000"/>
                    <a:lumOff val="25000"/>
                  </a:srgbClr>
                </a:solidFill>
                <a:uFillTx/>
              </a:rPr>
              <a:t>Result</a:t>
            </a:r>
            <a:endParaRPr altLang="ko-KR" b="1" dirty="0" i="1" kern="0" lang="en-US" sz="240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양쪽 모서리가 둥근 사각형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양쪽 모서리가 둥근 사각형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TO+GAN 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그림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276463"/>
            <a:ext cx="5130689" cy="955063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직사각형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95551" y="2325320"/>
            <a:ext cx="4396268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algn="ctr"/>
            <a:r>
              <a:rPr altLang="ko-KR" dirty="0" lang="en-US" sz="1500">
                <a:uFillTx/>
              </a:rPr>
              <a:t>TO </a:t>
            </a:r>
            <a:r>
              <a:rPr altLang="ko-KR" b="1" dirty="0" lang="en-US" sz="1500">
                <a:uFillTx/>
              </a:rPr>
              <a:t>without the reference </a:t>
            </a:r>
            <a:r>
              <a:rPr altLang="ko-KR" dirty="0" lang="en-US" smtClean="0" sz="1500">
                <a:uFillTx/>
              </a:rPr>
              <a:t>designs from stage 1</a:t>
            </a:r>
            <a:endParaRPr altLang="en-US" dirty="0" lang="ko-KR" sz="15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그림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423817" y="1598165"/>
            <a:ext cx="4325281" cy="4251134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직사각형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56629" y="6013531"/>
            <a:ext cx="4530664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algn="ctr"/>
            <a:r>
              <a:rPr altLang="ko-KR" dirty="0" lang="en-US" smtClean="0" sz="1500">
                <a:uFillTx/>
              </a:rPr>
              <a:t>TO </a:t>
            </a:r>
            <a:r>
              <a:rPr altLang="ko-KR" b="1" dirty="0" lang="en-US" smtClean="0" sz="1500">
                <a:uFillTx/>
              </a:rPr>
              <a:t>without BEGAN </a:t>
            </a:r>
            <a:r>
              <a:rPr altLang="ko-KR" dirty="0" lang="en-US" smtClean="0" sz="1500">
                <a:uFillTx/>
              </a:rPr>
              <a:t>(reference only from stage 1)</a:t>
            </a:r>
            <a:endParaRPr altLang="en-US" dirty="0" lang="ko-KR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직사각형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409342" y="3055735"/>
            <a:ext cx="3730958" cy="45429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altLang="ko-KR" dirty="0" lang="en-US">
                <a:uFillTx/>
              </a:rPr>
              <a:t>cannot yield </a:t>
            </a:r>
            <a:r>
              <a:rPr altLang="ko-KR" b="1" dirty="0" lang="en-US">
                <a:uFillTx/>
              </a:rPr>
              <a:t>aesthetical</a:t>
            </a:r>
            <a:r>
              <a:rPr altLang="ko-KR" dirty="0" lang="en-US">
                <a:uFillTx/>
              </a:rPr>
              <a:t> </a:t>
            </a:r>
            <a:r>
              <a:rPr altLang="ko-KR" b="1" dirty="0" lang="en-US">
                <a:uFillTx/>
              </a:rPr>
              <a:t>diversity</a:t>
            </a:r>
            <a:endParaRPr altLang="ko-KR" b="1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왼쪽 화살표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9692924">
            <a:off x="6356588" y="2854672"/>
            <a:ext cx="430627" cy="227834"/>
          </a:xfrm>
          <a:prstGeom prst="left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그림 1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1505" y="3876674"/>
            <a:ext cx="5218151" cy="197262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아래쪽 화살표 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69135" y="5955870"/>
            <a:ext cx="234285" cy="260076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직사각형 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58833" y="6216968"/>
            <a:ext cx="4827347" cy="50783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altLang="ko-KR" b="1" dirty="0" lang="en-US" smtClean="0">
                <a:uFillTx/>
              </a:rPr>
              <a:t>Poor</a:t>
            </a:r>
            <a:r>
              <a:rPr altLang="ko-KR" dirty="0" lang="en-US" smtClean="0">
                <a:uFillTx/>
              </a:rPr>
              <a:t> Results from </a:t>
            </a:r>
            <a:r>
              <a:rPr altLang="ko-KR" b="1" dirty="0" lang="en-US" smtClean="0">
                <a:uFillTx/>
              </a:rPr>
              <a:t>other</a:t>
            </a:r>
            <a:r>
              <a:rPr altLang="ko-KR" dirty="0" lang="en-US" smtClean="0">
                <a:uFillTx/>
              </a:rPr>
              <a:t> </a:t>
            </a:r>
            <a:r>
              <a:rPr altLang="ko-KR" b="1" dirty="0" lang="en-US" smtClean="0">
                <a:uFillTx/>
              </a:rPr>
              <a:t>generative</a:t>
            </a:r>
            <a:r>
              <a:rPr altLang="ko-KR" dirty="0" lang="en-US" smtClean="0">
                <a:uFillTx/>
              </a:rPr>
              <a:t> models</a:t>
            </a:r>
            <a:endParaRPr altLang="ko-KR" b="1"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모서리가 둥근 직사각형 4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algn="t" blurRad="215900" dir="5400000" dist="241300" rotWithShape="0" sx="95000" sy="95000">
              <a:srgbClr val="000000">
                <a:alpha val="5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latinLnBrk="0" lvl="2">
              <a:lnSpc>
                <a:spcPct val="150000"/>
              </a:lnSpc>
              <a:defRPr>
                <a:uFillTx/>
              </a:defRPr>
            </a:pPr>
            <a:r>
              <a:rPr altLang="ko-KR" b="1" dirty="0" i="1" kern="0" lang="en-US" smtClean="0" sz="2400">
                <a:solidFill>
                  <a:srgbClr val="000000">
                    <a:lumMod val="75000"/>
                    <a:lumOff val="25000"/>
                  </a:srgbClr>
                </a:solidFill>
                <a:uFillTx/>
              </a:rPr>
              <a:t>Pros and Cons</a:t>
            </a:r>
            <a:endParaRPr altLang="ko-KR" b="1" dirty="0" i="1" kern="0" lang="en-US" sz="240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양쪽 모서리가 둥근 사각형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양쪽 모서리가 둥근 사각형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TO+GAN 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직사각형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19300" y="1679197"/>
            <a:ext cx="8404860" cy="182357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Considers </a:t>
            </a:r>
            <a:r>
              <a:rPr altLang="ko-KR" b="1" dirty="0" lang="en-US" sz="1500">
                <a:uFillTx/>
              </a:rPr>
              <a:t>engineering</a:t>
            </a:r>
            <a:r>
              <a:rPr altLang="ko-KR" dirty="0" lang="en-US" sz="1500">
                <a:uFillTx/>
              </a:rPr>
              <a:t> performance and also </a:t>
            </a:r>
            <a:r>
              <a:rPr altLang="ko-KR" b="1" dirty="0" lang="en-US" sz="1500">
                <a:uFillTx/>
              </a:rPr>
              <a:t>aesthetics</a:t>
            </a:r>
            <a:r>
              <a:rPr altLang="ko-KR" dirty="0" lang="en-US" sz="1500">
                <a:uFillTx/>
              </a:rPr>
              <a:t> (novelty)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</a:t>
            </a:r>
            <a:r>
              <a:rPr altLang="ko-KR" b="1" dirty="0" lang="en-US" smtClean="0" sz="1500">
                <a:uFillTx/>
              </a:rPr>
              <a:t>Large </a:t>
            </a:r>
            <a:r>
              <a:rPr altLang="ko-KR" b="1" dirty="0" lang="en-US" sz="1500">
                <a:uFillTx/>
              </a:rPr>
              <a:t>number of designs </a:t>
            </a:r>
            <a:r>
              <a:rPr altLang="ko-KR" dirty="0" lang="en-US" sz="1500">
                <a:uFillTx/>
              </a:rPr>
              <a:t>starting from a small number of designs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</a:t>
            </a:r>
            <a:r>
              <a:rPr altLang="ko-KR" b="1" dirty="0" lang="en-US" smtClean="0" sz="1500">
                <a:uFillTx/>
              </a:rPr>
              <a:t>Diversity</a:t>
            </a:r>
            <a:r>
              <a:rPr altLang="ko-KR" dirty="0" lang="en-US" smtClean="0" sz="1500">
                <a:uFillTx/>
              </a:rPr>
              <a:t> </a:t>
            </a:r>
            <a:r>
              <a:rPr altLang="ko-KR" dirty="0" lang="en-US" sz="1500">
                <a:uFillTx/>
              </a:rPr>
              <a:t>of designs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Data generated from BEGAN passes TO </a:t>
            </a:r>
            <a:r>
              <a:rPr altLang="ko-KR" dirty="0" lang="en-US" sz="1500">
                <a:uFillTx/>
              </a:rPr>
              <a:t>→</a:t>
            </a:r>
            <a:r>
              <a:rPr altLang="ko-KR" dirty="0" lang="en-US" smtClean="0" sz="1500">
                <a:uFillTx/>
              </a:rPr>
              <a:t> instability of generative models are solved 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→ </a:t>
            </a:r>
            <a:r>
              <a:rPr altLang="ko-KR" b="1" dirty="0" lang="en-US" smtClean="0" sz="1500">
                <a:uFillTx/>
              </a:rPr>
              <a:t>robustness </a:t>
            </a:r>
            <a:r>
              <a:rPr altLang="ko-KR" b="1" dirty="0" lang="en-US" sz="1500">
                <a:uFillTx/>
              </a:rPr>
              <a:t>of the quality </a:t>
            </a:r>
            <a:r>
              <a:rPr altLang="ko-KR" dirty="0" lang="en-US" smtClean="0" sz="1500">
                <a:uFillTx/>
              </a:rPr>
              <a:t>can be guaranteed</a:t>
            </a:r>
            <a:endParaRPr altLang="ko-KR" dirty="0" lang="en-US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직사각형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34526" y="1234317"/>
            <a:ext cx="8158164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ko-KR" b="1" dirty="0" lang="en-US" smtClean="0">
                <a:uFillTx/>
              </a:rPr>
              <a:t>Pros</a:t>
            </a:r>
            <a:endParaRPr altLang="ko-KR" b="1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직사각형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34526" y="3936831"/>
            <a:ext cx="8158164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ko-KR" b="1" dirty="0" lang="en-US" smtClean="0">
                <a:uFillTx/>
              </a:rPr>
              <a:t>Cons</a:t>
            </a:r>
            <a:endParaRPr altLang="ko-KR" b="1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직사각형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19300" y="4286066"/>
            <a:ext cx="8404860" cy="78483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Gray area (density not 1 or 0) still exists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Disconnections still exist</a:t>
            </a:r>
            <a:endParaRPr altLang="ko-KR" dirty="0" lang="en-US" sz="15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mtClean="0" sz="900">
                          <a:solidFill>
                            <a:srgbClr val="8294D4"/>
                          </a:solidFill>
                          <a:uFillTx/>
                        </a:rPr>
                        <a:t>2. GOALS</a:t>
                      </a:r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양쪽 모서리가 둥근 사각형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양쪽 모서리가 둥근 사각형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1. 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TO+GAN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그림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70822" y="2348233"/>
            <a:ext cx="8435239" cy="1167765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그림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67172" y="3598546"/>
            <a:ext cx="6242538" cy="7620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모서리가 둥근 직사각형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45495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algn="t" blurRad="215900" dir="5400000" dist="241300" rotWithShape="0" sx="95000" sy="95000">
              <a:srgbClr val="000000">
                <a:alpha val="5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latinLnBrk="0" lvl="2">
              <a:lnSpc>
                <a:spcPct val="150000"/>
              </a:lnSpc>
              <a:defRPr>
                <a:uFillTx/>
              </a:defRPr>
            </a:pPr>
            <a:r>
              <a:rPr altLang="ko-KR" b="1" dirty="0" i="1" kern="0" lang="en-US" smtClean="0" sz="2400">
                <a:solidFill>
                  <a:srgbClr val="000000">
                    <a:lumMod val="75000"/>
                    <a:lumOff val="25000"/>
                  </a:srgbClr>
                </a:solidFill>
                <a:uFillTx/>
              </a:rPr>
              <a:t>Main Idea</a:t>
            </a:r>
            <a:endParaRPr altLang="ko-KR" b="1" dirty="0" i="1" kern="0" lang="en-US" sz="240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양쪽 모서리가 둥근 사각형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양쪽 모서리가 둥근 사각형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1. 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TO+GAN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직사각형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39199" y="1268342"/>
            <a:ext cx="7227570" cy="113107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b="1" dirty="0" lang="en-US" smtClean="0" sz="1500">
                <a:uFillTx/>
              </a:rPr>
              <a:t>Drawbacks in previous DL applied Generative Design (TO)</a:t>
            </a:r>
            <a:endParaRPr altLang="ko-KR" b="1" dirty="0" lang="en-US" sz="1500">
              <a:uFillTx/>
            </a:endParaRP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Use NNs only to accelerate topology optimization 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-&gt; This work directly execute TO using NNs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그림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5685" y="2532998"/>
            <a:ext cx="5842635" cy="4199923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모서리가 둥근 직사각형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45495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algn="t" blurRad="215900" dir="5400000" dist="241300" rotWithShape="0" sx="95000" sy="95000">
              <a:srgbClr val="000000">
                <a:alpha val="5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latinLnBrk="0" lvl="2">
              <a:lnSpc>
                <a:spcPct val="150000"/>
              </a:lnSpc>
              <a:defRPr>
                <a:uFillTx/>
              </a:defRPr>
            </a:pPr>
            <a:r>
              <a:rPr altLang="ko-KR" b="1" dirty="0" i="1" kern="0" lang="en-US" smtClean="0" sz="2400">
                <a:solidFill>
                  <a:srgbClr val="000000">
                    <a:lumMod val="75000"/>
                    <a:lumOff val="25000"/>
                  </a:srgbClr>
                </a:solidFill>
                <a:uFillTx/>
              </a:rPr>
              <a:t>Methodology</a:t>
            </a:r>
            <a:endParaRPr altLang="ko-KR" b="1" dirty="0" i="1" kern="0" lang="en-US" sz="240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양쪽 모서리가 둥근 사각형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양쪽 모서리가 둥근 사각형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1. 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TO+GAN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직사각형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095218"/>
            <a:ext cx="6096000" cy="147732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altLang="ko-KR" b="1" dirty="0" lang="en-US" smtClean="0" sz="1500">
                <a:uFillTx/>
              </a:rPr>
              <a:t> Neural </a:t>
            </a:r>
            <a:r>
              <a:rPr altLang="ko-KR" b="1" dirty="0" lang="en-US" sz="1500">
                <a:uFillTx/>
              </a:rPr>
              <a:t>Network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output </a:t>
            </a:r>
            <a:r>
              <a:rPr altLang="ko-KR" dirty="0" lang="en-US" sz="1500">
                <a:uFillTx/>
              </a:rPr>
              <a:t>of NN: density value at a point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</a:t>
            </a:r>
            <a:r>
              <a:rPr altLang="ko-KR" dirty="0" err="1" lang="en-US" smtClean="0" sz="1500">
                <a:uFillTx/>
              </a:rPr>
              <a:t>softmax</a:t>
            </a:r>
            <a:r>
              <a:rPr altLang="ko-KR" dirty="0" lang="en-US" smtClean="0" sz="1500">
                <a:uFillTx/>
              </a:rPr>
              <a:t> </a:t>
            </a:r>
            <a:r>
              <a:rPr altLang="ko-KR" dirty="0" lang="en-US" sz="1500">
                <a:uFillTx/>
              </a:rPr>
              <a:t>at the end to ensure the density to lie between 0 and 1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</a:t>
            </a:r>
            <a:r>
              <a:rPr altLang="ko-KR" dirty="0" err="1" lang="en-US" smtClean="0" sz="1500">
                <a:uFillTx/>
              </a:rPr>
              <a:t>Glorot</a:t>
            </a:r>
            <a:r>
              <a:rPr altLang="ko-KR" dirty="0" lang="en-US" smtClean="0" sz="1500">
                <a:uFillTx/>
              </a:rPr>
              <a:t> </a:t>
            </a:r>
            <a:r>
              <a:rPr altLang="ko-KR" dirty="0" lang="en-US" sz="1500">
                <a:uFillTx/>
              </a:rPr>
              <a:t>normal initialization for weight/bias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직사각형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0" y="2743635"/>
            <a:ext cx="9493049" cy="21698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startAt="2" type="arabicPeriod"/>
            </a:pPr>
            <a:r>
              <a:rPr altLang="ko-KR" b="1" dirty="0" lang="en-US" smtClean="0" sz="1500">
                <a:uFillTx/>
              </a:rPr>
              <a:t> FEA </a:t>
            </a:r>
            <a:r>
              <a:rPr altLang="ko-KR" b="1" dirty="0" lang="en-US" sz="1500">
                <a:uFillTx/>
              </a:rPr>
              <a:t>(Finite element analysis)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regular </a:t>
            </a:r>
            <a:r>
              <a:rPr altLang="ko-KR" dirty="0" lang="en-US" sz="1500">
                <a:uFillTx/>
              </a:rPr>
              <a:t>4 node quad </a:t>
            </a:r>
            <a:r>
              <a:rPr altLang="ko-KR" dirty="0" lang="en-US" smtClean="0" sz="1500">
                <a:uFillTx/>
              </a:rPr>
              <a:t>element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fast </a:t>
            </a:r>
            <a:r>
              <a:rPr altLang="ko-KR" dirty="0" err="1" lang="en-US" sz="1500">
                <a:uFillTx/>
              </a:rPr>
              <a:t>Cholesky</a:t>
            </a:r>
            <a:r>
              <a:rPr altLang="ko-KR" dirty="0" lang="en-US" sz="1500">
                <a:uFillTx/>
              </a:rPr>
              <a:t> factorization based on the CVXOPT library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compute </a:t>
            </a:r>
            <a:r>
              <a:rPr altLang="ko-KR" dirty="0" lang="en-US" sz="1500">
                <a:uFillTx/>
              </a:rPr>
              <a:t>the stiffness matrix for each element based on the density at the center of the element </a:t>
            </a:r>
            <a:endParaRPr altLang="ko-KR" dirty="0" lang="en-US" smtClean="0" sz="1500">
              <a:uFillTx/>
            </a:endParaRP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→ </a:t>
            </a:r>
            <a:r>
              <a:rPr altLang="ko-KR" dirty="0" lang="en-US" sz="1500">
                <a:uFillTx/>
              </a:rPr>
              <a:t>assemble global stiffness matrix → compute displacement vector u, compliance of each element </a:t>
            </a:r>
            <a:endParaRPr altLang="ko-KR" dirty="0" lang="en-US" smtClean="0" sz="1500">
              <a:uFillTx/>
            </a:endParaRP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→ </a:t>
            </a:r>
            <a:r>
              <a:rPr altLang="ko-KR" dirty="0" lang="en-US" sz="1500">
                <a:uFillTx/>
              </a:rPr>
              <a:t>compute total compliance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직사각형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4884753"/>
            <a:ext cx="6096000" cy="113107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altLang="ko-KR" b="1" dirty="0" lang="en-US" smtClean="0" sz="1500">
                <a:uFillTx/>
              </a:rPr>
              <a:t>3. Loss function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alpha: </a:t>
            </a:r>
            <a:r>
              <a:rPr altLang="ko-KR" dirty="0" lang="en-US" sz="1500">
                <a:uFillTx/>
              </a:rPr>
              <a:t>penalty parameter, </a:t>
            </a:r>
            <a:r>
              <a:rPr altLang="ko-KR" dirty="0" lang="en-US" smtClean="0" sz="1500">
                <a:uFillTx/>
              </a:rPr>
              <a:t>J0: initial </a:t>
            </a:r>
            <a:r>
              <a:rPr altLang="ko-KR" dirty="0" lang="en-US" sz="1500">
                <a:uFillTx/>
              </a:rPr>
              <a:t>compliance</a:t>
            </a:r>
          </a:p>
          <a:p>
            <a:pPr>
              <a:lnSpc>
                <a:spcPct val="150000"/>
              </a:lnSpc>
            </a:pPr>
            <a:r>
              <a:rPr altLang="ko-KR" dirty="0" lang="en-US" sz="1500">
                <a:uFillTx/>
              </a:rPr>
              <a:t>a</a:t>
            </a:r>
            <a:r>
              <a:rPr altLang="ko-KR" dirty="0" lang="en-US" smtClean="0" sz="1500">
                <a:uFillTx/>
              </a:rPr>
              <a:t>lpha → </a:t>
            </a:r>
            <a:r>
              <a:rPr altLang="ko-KR" dirty="0" lang="en-US" sz="1500">
                <a:uFillTx/>
              </a:rPr>
              <a:t>start from a small positive value → increase iteratively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그림 1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24341" y="5084549"/>
            <a:ext cx="3533775" cy="10668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모서리가 둥근 직사각형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45495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algn="t" blurRad="215900" dir="5400000" dist="241300" rotWithShape="0" sx="95000" sy="95000">
              <a:srgbClr val="000000">
                <a:alpha val="5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latinLnBrk="0" lvl="2">
              <a:lnSpc>
                <a:spcPct val="150000"/>
              </a:lnSpc>
              <a:defRPr>
                <a:uFillTx/>
              </a:defRPr>
            </a:pPr>
            <a:r>
              <a:rPr altLang="ko-KR" b="1" dirty="0" i="1" kern="0" lang="en-US" smtClean="0" sz="2400">
                <a:solidFill>
                  <a:srgbClr val="000000">
                    <a:lumMod val="75000"/>
                    <a:lumOff val="25000"/>
                  </a:srgbClr>
                </a:solidFill>
                <a:uFillTx/>
              </a:rPr>
              <a:t>Methodology</a:t>
            </a:r>
            <a:endParaRPr altLang="ko-KR" b="1" dirty="0" i="1" kern="0" lang="en-US" sz="240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양쪽 모서리가 둥근 사각형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양쪽 모서리가 둥근 사각형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1. 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TO+GAN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직사각형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095218"/>
            <a:ext cx="6096000" cy="39395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altLang="ko-KR" b="1" dirty="0" lang="en-US" smtClean="0" sz="1500">
                <a:uFillTx/>
              </a:rPr>
              <a:t>Algorithm</a:t>
            </a:r>
            <a:endParaRPr altLang="ko-KR" b="1" dirty="0" lang="en-US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직사각형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33700" y="4446538"/>
            <a:ext cx="8176260" cy="21698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initialize </a:t>
            </a:r>
            <a:r>
              <a:rPr altLang="ko-KR" dirty="0" lang="en-US" sz="1500">
                <a:uFillTx/>
              </a:rPr>
              <a:t>the penalty parameter </a:t>
            </a:r>
            <a:r>
              <a:rPr altLang="ko-KR" dirty="0" lang="en-US" smtClean="0" sz="1500">
                <a:uFillTx/>
              </a:rPr>
              <a:t>alpha, </a:t>
            </a:r>
            <a:r>
              <a:rPr altLang="ko-KR" dirty="0" lang="en-US" sz="1500">
                <a:uFillTx/>
              </a:rPr>
              <a:t>SIMP parameter p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compute </a:t>
            </a:r>
            <a:r>
              <a:rPr altLang="ko-KR" dirty="0" lang="en-US" sz="1500">
                <a:uFillTx/>
              </a:rPr>
              <a:t>element densities with NN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FE </a:t>
            </a:r>
            <a:r>
              <a:rPr altLang="ko-KR" dirty="0" lang="en-US" sz="1500">
                <a:uFillTx/>
              </a:rPr>
              <a:t>solve to calculate compliances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compute </a:t>
            </a:r>
            <a:r>
              <a:rPr altLang="ko-KR" dirty="0" lang="en-US" sz="1500">
                <a:uFillTx/>
              </a:rPr>
              <a:t>the loss function and the gradients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update </a:t>
            </a:r>
            <a:r>
              <a:rPr altLang="ko-KR" dirty="0" lang="en-US" sz="1500">
                <a:uFillTx/>
              </a:rPr>
              <a:t>weight/bias and the parameters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repeat </a:t>
            </a:r>
            <a:r>
              <a:rPr altLang="ko-KR" dirty="0" lang="en-US" sz="1500">
                <a:uFillTx/>
              </a:rPr>
              <a:t>until termination → when the percentage of gray elements is less than a threshold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그림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33700" y="1200835"/>
            <a:ext cx="7858880" cy="3178676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모서리가 둥근 직사각형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45495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algn="t" blurRad="215900" dir="5400000" dist="241300" rotWithShape="0" sx="95000" sy="95000">
              <a:srgbClr val="000000">
                <a:alpha val="5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latinLnBrk="0" lvl="2">
              <a:lnSpc>
                <a:spcPct val="150000"/>
              </a:lnSpc>
              <a:defRPr>
                <a:uFillTx/>
              </a:defRPr>
            </a:pPr>
            <a:r>
              <a:rPr altLang="ko-KR" b="1" dirty="0" i="1" kern="0" lang="en-US" smtClean="0" sz="2400">
                <a:solidFill>
                  <a:srgbClr val="000000">
                    <a:lumMod val="75000"/>
                    <a:lumOff val="25000"/>
                  </a:srgbClr>
                </a:solidFill>
                <a:uFillTx/>
              </a:rPr>
              <a:t>Experiments</a:t>
            </a:r>
            <a:endParaRPr altLang="ko-KR" b="1" dirty="0" i="1" kern="0" lang="en-US" sz="240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양쪽 모서리가 둥근 사각형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양쪽 모서리가 둥근 사각형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1. 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TO+GAN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그림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70698" y="1283970"/>
            <a:ext cx="3697558" cy="540258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그림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911193" y="1564898"/>
            <a:ext cx="5925903" cy="129322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직사각형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18333" y="1283970"/>
            <a:ext cx="1851212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ko-KR" dirty="0" lang="en-US" smtClean="0" sz="1500">
                <a:uFillTx/>
              </a:rPr>
              <a:t>Effect </a:t>
            </a:r>
            <a:r>
              <a:rPr altLang="ko-KR" dirty="0" lang="en-US" sz="1500">
                <a:uFillTx/>
              </a:rPr>
              <a:t>of </a:t>
            </a:r>
            <a:r>
              <a:rPr altLang="ko-KR" b="1" dirty="0" lang="en-US" sz="1500">
                <a:uFillTx/>
              </a:rPr>
              <a:t>mesh</a:t>
            </a:r>
            <a:r>
              <a:rPr altLang="ko-KR" dirty="0" lang="en-US" sz="1500">
                <a:uFillTx/>
              </a:rPr>
              <a:t> </a:t>
            </a:r>
            <a:r>
              <a:rPr altLang="ko-KR" b="1" dirty="0" lang="en-US" sz="1500">
                <a:uFillTx/>
              </a:rPr>
              <a:t>size</a:t>
            </a:r>
            <a:endParaRPr altLang="en-US" b="1" dirty="0" lang="ko-KR" sz="15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그림 1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08939" y="3657600"/>
            <a:ext cx="6379226" cy="281178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직사각형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911193" y="3429000"/>
            <a:ext cx="3220305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ko-KR" dirty="0" lang="en-US" smtClean="0" sz="1500">
                <a:uFillTx/>
              </a:rPr>
              <a:t>Expandability to </a:t>
            </a:r>
            <a:r>
              <a:rPr altLang="ko-KR" b="1" dirty="0" lang="en-US" smtClean="0" sz="1500">
                <a:uFillTx/>
              </a:rPr>
              <a:t>higher resolution</a:t>
            </a:r>
            <a:endParaRPr altLang="en-US" b="1" dirty="0" lang="ko-KR" sz="15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모서리가 둥근 직사각형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45495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algn="t" blurRad="215900" dir="5400000" dist="241300" rotWithShape="0" sx="95000" sy="95000">
              <a:srgbClr val="000000">
                <a:alpha val="5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latinLnBrk="0" lvl="2">
              <a:lnSpc>
                <a:spcPct val="150000"/>
              </a:lnSpc>
              <a:defRPr>
                <a:uFillTx/>
              </a:defRPr>
            </a:pPr>
            <a:r>
              <a:rPr altLang="ko-KR" b="1" dirty="0" i="1" kern="0" lang="en-US" smtClean="0" sz="2400">
                <a:solidFill>
                  <a:srgbClr val="000000">
                    <a:lumMod val="75000"/>
                    <a:lumOff val="25000"/>
                  </a:srgbClr>
                </a:solidFill>
                <a:uFillTx/>
              </a:rPr>
              <a:t>Experiments</a:t>
            </a:r>
            <a:endParaRPr altLang="ko-KR" b="1" dirty="0" i="1" kern="0" lang="en-US" sz="240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양쪽 모서리가 둥근 사각형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양쪽 모서리가 둥근 사각형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1. 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TO+GAN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직사각형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215390"/>
            <a:ext cx="1711494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ko-KR" b="1" dirty="0" lang="en-US" smtClean="0" sz="1500">
                <a:uFillTx/>
              </a:rPr>
              <a:t>Extensions</a:t>
            </a:r>
            <a:r>
              <a:rPr altLang="ko-KR" dirty="0" lang="en-US" smtClean="0" sz="1500">
                <a:uFillTx/>
              </a:rPr>
              <a:t> to 3D</a:t>
            </a:r>
            <a:endParaRPr altLang="en-US" b="1" dirty="0" lang="ko-KR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직사각형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4994910"/>
            <a:ext cx="4910383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ko-KR" dirty="0" lang="en-US" smtClean="0" sz="1500">
                <a:uFillTx/>
              </a:rPr>
              <a:t>Ease of additional </a:t>
            </a:r>
            <a:r>
              <a:rPr altLang="ko-KR" b="1" dirty="0" lang="en-US" smtClean="0" sz="1500">
                <a:uFillTx/>
              </a:rPr>
              <a:t>design/manufacturing constraints</a:t>
            </a:r>
            <a:endParaRPr altLang="en-US" b="1" dirty="0" lang="ko-KR" sz="15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그림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632242"/>
            <a:ext cx="6019800" cy="318135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그림 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393632" y="5499393"/>
            <a:ext cx="8853511" cy="371476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직사각형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22850" y="5890604"/>
            <a:ext cx="1057021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ko-KR" dirty="0" lang="en-US" smtClean="0" sz="1500">
                <a:uFillTx/>
              </a:rPr>
              <a:t>Symmetry</a:t>
            </a:r>
            <a:endParaRPr altLang="en-US" dirty="0" lang="ko-KR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직사각형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14584" y="5842293"/>
            <a:ext cx="1836273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algn="ctr"/>
            <a:r>
              <a:rPr altLang="ko-KR" dirty="0" lang="en-US" smtClean="0" sz="1500">
                <a:uFillTx/>
              </a:rPr>
              <a:t>Non-design region</a:t>
            </a:r>
            <a:endParaRPr altLang="en-US" dirty="0" lang="ko-KR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직사각형 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895814" y="5866513"/>
            <a:ext cx="974947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algn="ctr"/>
            <a:r>
              <a:rPr altLang="ko-KR" dirty="0" lang="en-US" smtClean="0" sz="1500">
                <a:uFillTx/>
              </a:rPr>
              <a:t>Extrusion</a:t>
            </a:r>
            <a:endParaRPr altLang="en-US" dirty="0" lang="ko-KR" sz="15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모서리가 둥근 직사각형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45495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algn="t" blurRad="215900" dir="5400000" dist="241300" rotWithShape="0" sx="95000" sy="95000">
              <a:srgbClr val="000000">
                <a:alpha val="5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latinLnBrk="0" lvl="2">
              <a:lnSpc>
                <a:spcPct val="150000"/>
              </a:lnSpc>
              <a:defRPr>
                <a:uFillTx/>
              </a:defRPr>
            </a:pPr>
            <a:r>
              <a:rPr altLang="ko-KR" b="1" dirty="0" i="1" kern="0" lang="en-US" smtClean="0" sz="2400">
                <a:solidFill>
                  <a:srgbClr val="000000">
                    <a:lumMod val="75000"/>
                    <a:lumOff val="25000"/>
                  </a:srgbClr>
                </a:solidFill>
                <a:uFillTx/>
              </a:rPr>
              <a:t>Pros and Cons</a:t>
            </a:r>
            <a:endParaRPr altLang="ko-KR" b="1" dirty="0" i="1" kern="0" lang="en-US" sz="240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양쪽 모서리가 둥근 사각형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양쪽 모서리가 둥근 사각형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1. 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TO+GAN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직사각형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19300" y="1679197"/>
            <a:ext cx="8404860" cy="147732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Ease application to </a:t>
            </a:r>
            <a:r>
              <a:rPr altLang="ko-KR" b="1" dirty="0" lang="en-US" smtClean="0" sz="1500">
                <a:uFillTx/>
              </a:rPr>
              <a:t>higher</a:t>
            </a:r>
            <a:r>
              <a:rPr altLang="ko-KR" dirty="0" lang="en-US" smtClean="0" sz="1500">
                <a:uFillTx/>
              </a:rPr>
              <a:t> resolution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Extensions to </a:t>
            </a:r>
            <a:r>
              <a:rPr altLang="ko-KR" b="1" dirty="0" lang="en-US" smtClean="0" sz="1500">
                <a:uFillTx/>
              </a:rPr>
              <a:t>3D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Ease of additional </a:t>
            </a:r>
            <a:r>
              <a:rPr altLang="ko-KR" b="1" dirty="0" lang="en-US" smtClean="0" sz="1500">
                <a:uFillTx/>
              </a:rPr>
              <a:t>constraints</a:t>
            </a:r>
          </a:p>
          <a:p>
            <a:pPr indent="-285750" marL="285750">
              <a:lnSpc>
                <a:spcPct val="150000"/>
              </a:lnSpc>
              <a:buFontTx/>
              <a:buChar char="-"/>
            </a:pPr>
            <a:endParaRPr altLang="ko-KR" dirty="0" lang="en-US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직사각형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34526" y="1234317"/>
            <a:ext cx="8158164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ko-KR" b="1" dirty="0" lang="en-US" smtClean="0">
                <a:uFillTx/>
              </a:rPr>
              <a:t>Pros</a:t>
            </a:r>
            <a:endParaRPr altLang="ko-KR" b="1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직사각형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34526" y="3936831"/>
            <a:ext cx="8158164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ko-KR" b="1" dirty="0" lang="en-US" smtClean="0">
                <a:uFillTx/>
              </a:rPr>
              <a:t>Cons</a:t>
            </a:r>
            <a:endParaRPr altLang="ko-KR" b="1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직사각형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19300" y="4286066"/>
            <a:ext cx="8404860" cy="113107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Fail to converge for </a:t>
            </a:r>
            <a:r>
              <a:rPr altLang="ko-KR" b="1" dirty="0" lang="en-US" smtClean="0" sz="1500">
                <a:uFillTx/>
              </a:rPr>
              <a:t>distributed</a:t>
            </a:r>
            <a:r>
              <a:rPr altLang="ko-KR" dirty="0" lang="en-US" smtClean="0" sz="1500">
                <a:uFillTx/>
              </a:rPr>
              <a:t> </a:t>
            </a:r>
            <a:r>
              <a:rPr altLang="ko-KR" b="1" dirty="0" lang="en-US" smtClean="0" sz="1500">
                <a:uFillTx/>
              </a:rPr>
              <a:t>load</a:t>
            </a:r>
            <a:r>
              <a:rPr altLang="ko-KR" dirty="0" lang="en-US" smtClean="0" sz="1500">
                <a:uFillTx/>
              </a:rPr>
              <a:t> problem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Twice </a:t>
            </a:r>
            <a:r>
              <a:rPr altLang="ko-KR" b="1" dirty="0" lang="en-US" smtClean="0" sz="1500">
                <a:uFillTx/>
              </a:rPr>
              <a:t>computational</a:t>
            </a:r>
            <a:r>
              <a:rPr altLang="ko-KR" dirty="0" lang="en-US" smtClean="0" sz="1500">
                <a:uFillTx/>
              </a:rPr>
              <a:t> </a:t>
            </a:r>
            <a:r>
              <a:rPr altLang="ko-KR" b="1" dirty="0" lang="en-US" smtClean="0" sz="1500">
                <a:uFillTx/>
              </a:rPr>
              <a:t>cost</a:t>
            </a:r>
            <a:r>
              <a:rPr altLang="ko-KR" dirty="0" lang="en-US" smtClean="0" sz="1500">
                <a:uFillTx/>
              </a:rPr>
              <a:t> compared to SIMP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Lack of </a:t>
            </a:r>
            <a:r>
              <a:rPr altLang="ko-KR" b="1" dirty="0" lang="en-US" smtClean="0" sz="1500">
                <a:uFillTx/>
              </a:rPr>
              <a:t>detailed</a:t>
            </a:r>
            <a:r>
              <a:rPr altLang="ko-KR" dirty="0" lang="en-US" smtClean="0" sz="1500">
                <a:uFillTx/>
              </a:rPr>
              <a:t> features</a:t>
            </a:r>
            <a:endParaRPr altLang="ko-KR" dirty="0" lang="en-US" sz="15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mtClean="0" sz="900">
                          <a:solidFill>
                            <a:srgbClr val="8294D4"/>
                          </a:solidFill>
                          <a:uFillTx/>
                        </a:rPr>
                        <a:t>2. GOALS</a:t>
                      </a:r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양쪽 모서리가 둥근 사각형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양쪽 모서리가 둥근 사각형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TO+GAN 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그림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47184" y="1515842"/>
            <a:ext cx="5351802" cy="2034311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그림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70829" y="5382536"/>
            <a:ext cx="2941264" cy="415025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그림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70829" y="3518124"/>
            <a:ext cx="2844670" cy="1864412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모서리가 둥근 직사각형 4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algn="t" blurRad="215900" dir="5400000" dist="241300" rotWithShape="0" sx="95000" sy="95000">
              <a:srgbClr val="000000">
                <a:alpha val="5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latinLnBrk="0" lvl="2">
              <a:lnSpc>
                <a:spcPct val="150000"/>
              </a:lnSpc>
              <a:defRPr>
                <a:uFillTx/>
              </a:defRPr>
            </a:pPr>
            <a:r>
              <a:rPr altLang="ko-KR" b="1" dirty="0" i="1" kern="0" lang="en-US" smtClean="0" sz="2400">
                <a:solidFill>
                  <a:srgbClr val="000000">
                    <a:lumMod val="75000"/>
                    <a:lumOff val="25000"/>
                  </a:srgbClr>
                </a:solidFill>
                <a:uFillTx/>
              </a:rPr>
              <a:t>Main Idea</a:t>
            </a:r>
            <a:endParaRPr altLang="ko-KR" b="1" dirty="0" i="1" kern="0" lang="en-US" sz="240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양쪽 모서리가 둥근 사각형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양쪽 모서리가 둥근 사각형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TO+GAN 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직사각형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96249" y="1487987"/>
            <a:ext cx="7227570" cy="147732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b="1" dirty="0" lang="en-US" smtClean="0" sz="1500">
                <a:uFillTx/>
              </a:rPr>
              <a:t>Drawbacks in conventional Generative Design (TO)</a:t>
            </a:r>
            <a:endParaRPr altLang="ko-KR" b="1" dirty="0" lang="en-US" sz="1500">
              <a:uFillTx/>
            </a:endParaRP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Do not </a:t>
            </a:r>
            <a:r>
              <a:rPr altLang="ko-KR" dirty="0" lang="en-US" sz="1500">
                <a:uFillTx/>
              </a:rPr>
              <a:t>use AI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Unable </a:t>
            </a:r>
            <a:r>
              <a:rPr altLang="ko-KR" dirty="0" lang="en-US" sz="1500">
                <a:uFillTx/>
              </a:rPr>
              <a:t>to create aesthetic designs but only focus on engineering performance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Low </a:t>
            </a:r>
            <a:r>
              <a:rPr altLang="ko-KR" dirty="0" lang="en-US" sz="1500">
                <a:uFillTx/>
              </a:rPr>
              <a:t>diversity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직사각형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96249" y="3022411"/>
            <a:ext cx="6096000" cy="147732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altLang="ko-KR" b="1" dirty="0" lang="en-US" smtClean="0" sz="1500">
                <a:uFillTx/>
              </a:rPr>
              <a:t>Drawbacks </a:t>
            </a:r>
            <a:r>
              <a:rPr altLang="ko-KR" b="1" dirty="0" lang="en-US" sz="1500">
                <a:uFillTx/>
              </a:rPr>
              <a:t>of the Generative </a:t>
            </a:r>
            <a:r>
              <a:rPr altLang="ko-KR" b="1" dirty="0" lang="en-US" smtClean="0" sz="1500">
                <a:uFillTx/>
              </a:rPr>
              <a:t>models (VAE</a:t>
            </a:r>
            <a:r>
              <a:rPr altLang="ko-KR" b="1" dirty="0" lang="en-US" sz="1500">
                <a:uFillTx/>
              </a:rPr>
              <a:t>, GAN, </a:t>
            </a:r>
            <a:r>
              <a:rPr altLang="ko-KR" b="1" dirty="0" lang="en-US" smtClean="0" sz="1500">
                <a:uFillTx/>
              </a:rPr>
              <a:t>Auto-Encoder)</a:t>
            </a:r>
            <a:endParaRPr altLang="ko-KR" b="1" dirty="0" lang="en-US" sz="1500">
              <a:uFillTx/>
            </a:endParaRP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Difficult </a:t>
            </a:r>
            <a:r>
              <a:rPr altLang="ko-KR" dirty="0" lang="en-US" sz="1500">
                <a:uFillTx/>
              </a:rPr>
              <a:t>to access industrial training data </a:t>
            </a:r>
            <a:endParaRPr altLang="ko-KR" dirty="0" lang="en-US" smtClean="0" sz="1500">
              <a:uFillTx/>
            </a:endParaRP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Cannot </a:t>
            </a:r>
            <a:r>
              <a:rPr altLang="ko-KR" dirty="0" lang="en-US" sz="1500">
                <a:uFillTx/>
              </a:rPr>
              <a:t>guarantee feasible </a:t>
            </a:r>
            <a:r>
              <a:rPr altLang="ko-KR" dirty="0" lang="en-US" smtClean="0" sz="1500">
                <a:uFillTx/>
              </a:rPr>
              <a:t>engineering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- Model collapse (training instability)</a:t>
            </a:r>
            <a:endParaRPr altLang="ko-KR" dirty="0" lang="en-US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직사각형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96249" y="5657850"/>
            <a:ext cx="2672206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ko-KR" b="1" dirty="0" lang="en-US" smtClean="0">
                <a:uFillTx/>
              </a:rPr>
              <a:t>Topology optimization</a:t>
            </a:r>
            <a:endParaRPr altLang="en-US" b="1" dirty="0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직사각형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32960" y="5659992"/>
            <a:ext cx="2251642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ko-KR" b="1" dirty="0" lang="en-US" smtClean="0">
                <a:uFillTx/>
              </a:rPr>
              <a:t>Generative Models</a:t>
            </a:r>
            <a:endParaRPr altLang="en-US" b="1" dirty="0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덧셈 기호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39252" y="5657850"/>
            <a:ext cx="422910" cy="388264"/>
          </a:xfrm>
          <a:prstGeom prst="mathPlus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아래쪽 화살표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632439" y="4672434"/>
            <a:ext cx="236536" cy="58293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모서리가 둥근 직사각형 4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algn="t" blurRad="215900" dir="5400000" dist="241300" rotWithShape="0" sx="95000" sy="95000">
              <a:srgbClr val="000000">
                <a:alpha val="5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latinLnBrk="0" lvl="2">
              <a:lnSpc>
                <a:spcPct val="150000"/>
              </a:lnSpc>
              <a:defRPr>
                <a:uFillTx/>
              </a:defRPr>
            </a:pPr>
            <a:r>
              <a:rPr altLang="ko-KR" b="1" dirty="0" i="1" kern="0" lang="en-US" smtClean="0" sz="2400">
                <a:solidFill>
                  <a:srgbClr val="000000">
                    <a:lumMod val="75000"/>
                    <a:lumOff val="25000"/>
                  </a:srgbClr>
                </a:solidFill>
                <a:uFillTx/>
              </a:rPr>
              <a:t>Methodology</a:t>
            </a:r>
            <a:endParaRPr altLang="ko-KR" b="1" dirty="0" i="1" kern="0" lang="en-US" sz="240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양쪽 모서리가 둥근 사각형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양쪽 모서리가 둥근 사각형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TO+GAN 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그림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65547" y="1420454"/>
            <a:ext cx="10455721" cy="460887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직사각형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34526" y="6206367"/>
            <a:ext cx="7147560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ko-KR" b="1" dirty="0" lang="en-US" smtClean="0" sz="1500">
                <a:uFillTx/>
              </a:rPr>
              <a:t>Stage1</a:t>
            </a:r>
            <a:r>
              <a:rPr altLang="ko-KR" dirty="0" lang="en-US" smtClean="0" sz="1500">
                <a:uFillTx/>
              </a:rPr>
              <a:t>: collect </a:t>
            </a:r>
            <a:r>
              <a:rPr altLang="ko-KR" dirty="0" lang="en-US" sz="1500">
                <a:uFillTx/>
              </a:rPr>
              <a:t>previous designs in the market/industry as reference designs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모서리가 둥근 직사각형 4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algn="t" blurRad="215900" dir="5400000" dist="241300" rotWithShape="0" sx="95000" sy="95000">
              <a:srgbClr val="000000">
                <a:alpha val="5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latinLnBrk="0" lvl="2">
              <a:lnSpc>
                <a:spcPct val="150000"/>
              </a:lnSpc>
              <a:defRPr>
                <a:uFillTx/>
              </a:defRPr>
            </a:pPr>
            <a:r>
              <a:rPr altLang="ko-KR" b="1" dirty="0" i="1" kern="0" lang="en-US" smtClean="0" sz="2400">
                <a:solidFill>
                  <a:srgbClr val="000000">
                    <a:lumMod val="75000"/>
                    <a:lumOff val="25000"/>
                  </a:srgbClr>
                </a:solidFill>
                <a:uFillTx/>
              </a:rPr>
              <a:t>Methodology</a:t>
            </a:r>
            <a:endParaRPr altLang="ko-KR" b="1" dirty="0" i="1" kern="0" lang="en-US" sz="240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양쪽 모서리가 둥근 사각형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양쪽 모서리가 둥근 사각형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TO+GAN 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직사각형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34526" y="1234317"/>
            <a:ext cx="7147560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ko-KR" b="1" dirty="0" lang="en-US" smtClean="0" sz="1500">
                <a:uFillTx/>
              </a:rPr>
              <a:t>Stage2</a:t>
            </a:r>
            <a:r>
              <a:rPr altLang="ko-KR" dirty="0" lang="en-US" smtClean="0" sz="1500">
                <a:uFillTx/>
              </a:rPr>
              <a:t>: </a:t>
            </a:r>
            <a:r>
              <a:rPr altLang="ko-KR" dirty="0" lang="en-US" sz="1500">
                <a:uFillTx/>
              </a:rPr>
              <a:t>obtain new designs with TO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직사각형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03651" y="2885766"/>
            <a:ext cx="6838539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ko-KR" b="1" dirty="0" lang="en-US" smtClean="0" sz="1500">
                <a:uFillTx/>
              </a:rPr>
              <a:t>2. SIMP</a:t>
            </a:r>
            <a:r>
              <a:rPr altLang="ko-KR" dirty="0" lang="en-US" smtClean="0" sz="1500">
                <a:uFillTx/>
              </a:rPr>
              <a:t> </a:t>
            </a:r>
            <a:r>
              <a:rPr altLang="ko-KR" dirty="0" lang="en-US" sz="1500">
                <a:uFillTx/>
              </a:rPr>
              <a:t>(solid isotropic material with penalization</a:t>
            </a:r>
            <a:r>
              <a:rPr altLang="ko-KR" dirty="0" lang="en-US" smtClean="0" sz="1500">
                <a:uFillTx/>
              </a:rPr>
              <a:t>) -&gt; well used TO method</a:t>
            </a:r>
            <a:endParaRPr altLang="en-US" dirty="0" lang="ko-KR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직사각형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03651" y="1659094"/>
            <a:ext cx="7307580" cy="113107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b="1" dirty="0" lang="en-US" smtClean="0" sz="1500">
                <a:uFillTx/>
              </a:rPr>
              <a:t>1. objective </a:t>
            </a:r>
            <a:r>
              <a:rPr altLang="ko-KR" b="1" dirty="0" lang="en-US" sz="1500">
                <a:uFillTx/>
              </a:rPr>
              <a:t>of </a:t>
            </a:r>
            <a:r>
              <a:rPr altLang="ko-KR" b="1" dirty="0" lang="en-US" smtClean="0" sz="1500">
                <a:uFillTx/>
              </a:rPr>
              <a:t>TO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compliance </a:t>
            </a:r>
            <a:r>
              <a:rPr altLang="ko-KR" dirty="0" lang="en-US" sz="1500">
                <a:uFillTx/>
              </a:rPr>
              <a:t>minimization (</a:t>
            </a:r>
            <a:r>
              <a:rPr altLang="ko-KR" b="1" dirty="0" lang="en-US" sz="1500">
                <a:uFillTx/>
              </a:rPr>
              <a:t>engineering</a:t>
            </a:r>
            <a:r>
              <a:rPr altLang="ko-KR" dirty="0" lang="en-US" sz="1500">
                <a:uFillTx/>
              </a:rPr>
              <a:t> </a:t>
            </a:r>
            <a:r>
              <a:rPr altLang="ko-KR" dirty="0" lang="en-US" smtClean="0" sz="1500">
                <a:uFillTx/>
              </a:rPr>
              <a:t>performance)</a:t>
            </a: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pixel </a:t>
            </a:r>
            <a:r>
              <a:rPr altLang="ko-KR" dirty="0" lang="en-US" sz="1500">
                <a:uFillTx/>
              </a:rPr>
              <a:t>wise L1 distance minimization (</a:t>
            </a:r>
            <a:r>
              <a:rPr altLang="ko-KR" b="1" dirty="0" lang="en-US" sz="1500">
                <a:uFillTx/>
              </a:rPr>
              <a:t>aesthetic</a:t>
            </a:r>
            <a:r>
              <a:rPr altLang="ko-KR" dirty="0" lang="en-US" sz="1500">
                <a:uFillTx/>
              </a:rPr>
              <a:t> performance, diversity)</a:t>
            </a:r>
            <a:endParaRPr altLang="en-US" dirty="0" lang="ko-KR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직사각형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45080" y="3304524"/>
            <a:ext cx="7536180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ko-KR" dirty="0" lang="en-US" sz="1500">
                <a:uFillTx/>
              </a:rPr>
              <a:t>calculate </a:t>
            </a:r>
            <a:r>
              <a:rPr altLang="ko-KR" b="1" dirty="0" lang="en-US" sz="1500">
                <a:uFillTx/>
              </a:rPr>
              <a:t>material density </a:t>
            </a:r>
            <a:r>
              <a:rPr altLang="ko-KR" dirty="0" lang="en-US" sz="1500">
                <a:uFillTx/>
              </a:rPr>
              <a:t>with </a:t>
            </a:r>
            <a:r>
              <a:rPr altLang="ko-KR" b="1" dirty="0" lang="en-US" sz="1500">
                <a:uFillTx/>
              </a:rPr>
              <a:t>minimum compliance </a:t>
            </a:r>
            <a:r>
              <a:rPr altLang="ko-KR" dirty="0" lang="en-US" sz="1500">
                <a:uFillTx/>
              </a:rPr>
              <a:t>related to the stiffness</a:t>
            </a:r>
            <a:endParaRPr altLang="en-US" dirty="0" lang="ko-KR" sz="15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그림 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03651" y="3946189"/>
            <a:ext cx="3266124" cy="2346851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그림 1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83617" y="3876674"/>
            <a:ext cx="5463124" cy="2457869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모서리가 둥근 직사각형 4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algn="t" blurRad="215900" dir="5400000" dist="241300" rotWithShape="0" sx="95000" sy="95000">
              <a:srgbClr val="000000">
                <a:alpha val="5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latinLnBrk="0" lvl="2">
              <a:lnSpc>
                <a:spcPct val="150000"/>
              </a:lnSpc>
              <a:defRPr>
                <a:uFillTx/>
              </a:defRPr>
            </a:pPr>
            <a:r>
              <a:rPr altLang="ko-KR" b="1" dirty="0" i="1" kern="0" lang="en-US" smtClean="0" sz="2400">
                <a:solidFill>
                  <a:srgbClr val="000000">
                    <a:lumMod val="75000"/>
                    <a:lumOff val="25000"/>
                  </a:srgbClr>
                </a:solidFill>
                <a:uFillTx/>
              </a:rPr>
              <a:t>Methodology</a:t>
            </a:r>
            <a:endParaRPr altLang="ko-KR" b="1" dirty="0" i="1" kern="0" lang="en-US" sz="240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양쪽 모서리가 둥근 사각형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양쪽 모서리가 둥근 사각형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TO+GAN 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직사각형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34526" y="1234317"/>
            <a:ext cx="8158164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ko-KR" b="1" dirty="0" lang="en-US" smtClean="0" sz="1500">
                <a:uFillTx/>
              </a:rPr>
              <a:t>Stage3, 6</a:t>
            </a:r>
            <a:r>
              <a:rPr altLang="ko-KR" dirty="0" lang="en-US" smtClean="0" sz="1500">
                <a:uFillTx/>
              </a:rPr>
              <a:t>: filter out by the similarity criterion (using L1 distance) → reduce computation</a:t>
            </a:r>
            <a:endParaRPr altLang="ko-KR" dirty="0" lang="en-US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직사각형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34526" y="1714399"/>
            <a:ext cx="9666924" cy="113107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b="1" dirty="0" lang="en-US" smtClean="0" sz="1500">
                <a:uFillTx/>
              </a:rPr>
              <a:t>Stage4</a:t>
            </a:r>
            <a:r>
              <a:rPr altLang="ko-KR" dirty="0" lang="en-US" smtClean="0" sz="1500">
                <a:uFillTx/>
              </a:rPr>
              <a:t>: </a:t>
            </a:r>
            <a:r>
              <a:rPr altLang="ko-KR" dirty="0" lang="en-US" sz="1500">
                <a:uFillTx/>
              </a:rPr>
              <a:t>if the ratio </a:t>
            </a:r>
            <a:r>
              <a:rPr altLang="ko-KR" dirty="0" lang="en-US" smtClean="0" sz="1500">
                <a:uFillTx/>
              </a:rPr>
              <a:t>(# </a:t>
            </a:r>
            <a:r>
              <a:rPr altLang="ko-KR" dirty="0" lang="en-US" sz="1500">
                <a:uFillTx/>
              </a:rPr>
              <a:t>of new </a:t>
            </a:r>
            <a:r>
              <a:rPr altLang="ko-KR" dirty="0" lang="en-US" smtClean="0" sz="1500">
                <a:uFillTx/>
              </a:rPr>
              <a:t>designs / # of total designs) </a:t>
            </a:r>
            <a:r>
              <a:rPr altLang="ko-KR" dirty="0" lang="en-US" sz="1500">
                <a:uFillTx/>
              </a:rPr>
              <a:t>smaller than </a:t>
            </a:r>
            <a:r>
              <a:rPr altLang="ko-KR" dirty="0" lang="en-US" smtClean="0" sz="1500">
                <a:uFillTx/>
              </a:rPr>
              <a:t>threshold → </a:t>
            </a:r>
            <a:r>
              <a:rPr altLang="ko-KR" dirty="0" lang="en-US" sz="1500">
                <a:uFillTx/>
              </a:rPr>
              <a:t>exit the iterative design exploration → to stage8</a:t>
            </a:r>
          </a:p>
          <a:p>
            <a:pPr>
              <a:lnSpc>
                <a:spcPct val="150000"/>
              </a:lnSpc>
            </a:pPr>
            <a:endParaRPr altLang="ko-KR" dirty="0" lang="en-US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직사각형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34524" y="2628590"/>
            <a:ext cx="9278306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ko-KR" b="1" dirty="0" lang="en-US" smtClean="0" sz="1500">
                <a:uFillTx/>
              </a:rPr>
              <a:t>Stage5</a:t>
            </a:r>
            <a:r>
              <a:rPr altLang="ko-KR" dirty="0" lang="en-US" smtClean="0" sz="1500">
                <a:uFillTx/>
              </a:rPr>
              <a:t>: </a:t>
            </a:r>
            <a:r>
              <a:rPr altLang="ko-KR" dirty="0" lang="en-US" sz="1500">
                <a:uFillTx/>
              </a:rPr>
              <a:t>create new designs by generative models → </a:t>
            </a:r>
            <a:r>
              <a:rPr altLang="ko-KR" dirty="0" lang="en-US" smtClean="0" sz="1500">
                <a:uFillTx/>
              </a:rPr>
              <a:t>also reference </a:t>
            </a:r>
            <a:r>
              <a:rPr altLang="ko-KR" dirty="0" lang="en-US" sz="1500">
                <a:uFillTx/>
              </a:rPr>
              <a:t>designs </a:t>
            </a:r>
            <a:r>
              <a:rPr altLang="ko-KR" dirty="0" lang="en-US" smtClean="0" sz="1500">
                <a:uFillTx/>
              </a:rPr>
              <a:t>for TO in stage 2</a:t>
            </a:r>
            <a:endParaRPr altLang="ko-KR" dirty="0" lang="en-US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직사각형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323144" y="3002395"/>
            <a:ext cx="9278306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ko-KR" dirty="0" lang="en-US" smtClean="0" sz="1500">
                <a:uFillTx/>
              </a:rPr>
              <a:t>Use </a:t>
            </a:r>
            <a:r>
              <a:rPr altLang="ko-KR" b="1" dirty="0" lang="en-US" smtClean="0" sz="1500">
                <a:uFillTx/>
              </a:rPr>
              <a:t>BEGAN</a:t>
            </a:r>
            <a:r>
              <a:rPr altLang="ko-KR" dirty="0" lang="en-US" smtClean="0" sz="1500">
                <a:uFillTx/>
              </a:rPr>
              <a:t> (boundary equilibrium GAN)</a:t>
            </a:r>
            <a:endParaRPr altLang="ko-KR" dirty="0" lang="en-US" sz="15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그림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56117" y="3644060"/>
            <a:ext cx="7104953" cy="2312533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모서리가 둥근 직사각형 4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algn="t" blurRad="215900" dir="5400000" dist="241300" rotWithShape="0" sx="95000" sy="95000">
              <a:srgbClr val="000000">
                <a:alpha val="5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latinLnBrk="0" lvl="2">
              <a:lnSpc>
                <a:spcPct val="150000"/>
              </a:lnSpc>
              <a:defRPr>
                <a:uFillTx/>
              </a:defRPr>
            </a:pPr>
            <a:r>
              <a:rPr altLang="ko-KR" b="1" dirty="0" i="1" kern="0" lang="en-US" smtClean="0" sz="2400">
                <a:solidFill>
                  <a:srgbClr val="000000">
                    <a:lumMod val="75000"/>
                    <a:lumOff val="25000"/>
                  </a:srgbClr>
                </a:solidFill>
                <a:uFillTx/>
              </a:rPr>
              <a:t>Methodology</a:t>
            </a:r>
            <a:endParaRPr altLang="ko-KR" b="1" dirty="0" i="1" kern="0" lang="en-US" sz="240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양쪽 모서리가 둥근 사각형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양쪽 모서리가 둥근 사각형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TO+GAN 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직사각형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34526" y="1234317"/>
            <a:ext cx="8158164" cy="323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ko-KR" dirty="0" lang="en-US" smtClean="0" sz="1500">
                <a:uFillTx/>
              </a:rPr>
              <a:t>Results</a:t>
            </a:r>
            <a:r>
              <a:rPr altLang="ko-KR" b="1" dirty="0" lang="en-US" smtClean="0" sz="1500">
                <a:uFillTx/>
              </a:rPr>
              <a:t> </a:t>
            </a:r>
            <a:r>
              <a:rPr altLang="ko-KR" dirty="0" lang="en-US" smtClean="0" sz="1500">
                <a:uFillTx/>
              </a:rPr>
              <a:t>from</a:t>
            </a:r>
            <a:r>
              <a:rPr altLang="ko-KR" b="1" dirty="0" lang="en-US" smtClean="0" sz="1500">
                <a:uFillTx/>
              </a:rPr>
              <a:t> BEGAN</a:t>
            </a:r>
            <a:endParaRPr altLang="ko-KR" dirty="0" lang="en-US" sz="15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그림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08380" y="1724024"/>
            <a:ext cx="8448675" cy="3743325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모서리가 둥근 직사각형 4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algn="t" blurRad="215900" dir="5400000" dist="241300" rotWithShape="0" sx="95000" sy="95000">
              <a:srgbClr val="000000">
                <a:alpha val="5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latinLnBrk="0" lvl="2">
              <a:lnSpc>
                <a:spcPct val="150000"/>
              </a:lnSpc>
              <a:defRPr>
                <a:uFillTx/>
              </a:defRPr>
            </a:pPr>
            <a:r>
              <a:rPr altLang="ko-KR" b="1" dirty="0" i="1" kern="0" lang="en-US" smtClean="0" sz="2400">
                <a:solidFill>
                  <a:srgbClr val="000000">
                    <a:lumMod val="75000"/>
                    <a:lumOff val="25000"/>
                  </a:srgbClr>
                </a:solidFill>
                <a:uFillTx/>
              </a:rPr>
              <a:t>Methodology</a:t>
            </a:r>
            <a:endParaRPr altLang="ko-KR" b="1" dirty="0" i="1" kern="0" lang="en-US" sz="240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양쪽 모서리가 둥근 사각형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양쪽 모서리가 둥근 사각형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TO+GAN 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직사각형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34526" y="1234317"/>
            <a:ext cx="9781224" cy="74020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b="1" dirty="0" lang="en-US" smtClean="0" sz="1500">
                <a:uFillTx/>
              </a:rPr>
              <a:t>Stage7</a:t>
            </a:r>
            <a:r>
              <a:rPr altLang="ko-KR" dirty="0" lang="en-US" smtClean="0" sz="1500">
                <a:uFillTx/>
              </a:rPr>
              <a:t>: </a:t>
            </a:r>
            <a:r>
              <a:rPr altLang="ko-KR" dirty="0" lang="en-US" sz="1500">
                <a:uFillTx/>
              </a:rPr>
              <a:t>train </a:t>
            </a:r>
            <a:r>
              <a:rPr altLang="ko-KR" b="1" dirty="0" lang="en-US" sz="1500">
                <a:uFillTx/>
              </a:rPr>
              <a:t>auto-encoder</a:t>
            </a:r>
            <a:r>
              <a:rPr altLang="ko-KR" dirty="0" lang="en-US" sz="1500">
                <a:uFillTx/>
              </a:rPr>
              <a:t> with data from stage1 → </a:t>
            </a:r>
            <a:r>
              <a:rPr altLang="ko-KR" dirty="0" lang="en-US" smtClean="0" sz="1500">
                <a:uFillTx/>
              </a:rPr>
              <a:t>auto-encoder learn the features of the reference </a:t>
            </a:r>
            <a:r>
              <a:rPr altLang="ko-KR" dirty="0" lang="en-US" sz="1500">
                <a:uFillTx/>
              </a:rPr>
              <a:t>data </a:t>
            </a:r>
            <a:endParaRPr altLang="ko-KR" dirty="0" lang="en-US" smtClean="0" sz="1500">
              <a:uFillTx/>
            </a:endParaRPr>
          </a:p>
          <a:p>
            <a:pPr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→ designs similar to the reference show good reconstruction, dissimilar ones don’t → evaluate </a:t>
            </a:r>
            <a:r>
              <a:rPr altLang="ko-KR" dirty="0" lang="en-US" sz="1500">
                <a:uFillTx/>
              </a:rPr>
              <a:t>design novelty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그림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73963" y="2064531"/>
            <a:ext cx="6517510" cy="2222303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그림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57054" y="4454768"/>
            <a:ext cx="2752206" cy="2374957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직사각형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60832" y="4833529"/>
            <a:ext cx="4169283" cy="113107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Few FP, FN</a:t>
            </a:r>
          </a:p>
          <a:p>
            <a:pPr algn="ctr">
              <a:lnSpc>
                <a:spcPct val="150000"/>
              </a:lnSpc>
            </a:pPr>
            <a:r>
              <a:rPr altLang="ko-KR" dirty="0" lang="en-US" smtClean="0" sz="1500">
                <a:uFillTx/>
              </a:rPr>
              <a:t>Shows the robustness of the auto-encoder</a:t>
            </a:r>
          </a:p>
          <a:p>
            <a:pPr algn="ctr">
              <a:lnSpc>
                <a:spcPct val="150000"/>
              </a:lnSpc>
            </a:pPr>
            <a:r>
              <a:rPr altLang="ko-KR" dirty="0" lang="en-US" sz="1500">
                <a:uFillTx/>
              </a:rPr>
              <a:t>→</a:t>
            </a:r>
            <a:r>
              <a:rPr altLang="ko-KR" dirty="0" lang="en-US" smtClean="0" sz="1500">
                <a:uFillTx/>
              </a:rPr>
              <a:t> </a:t>
            </a:r>
            <a:r>
              <a:rPr altLang="ko-KR" b="1" dirty="0" lang="en-US" smtClean="0" sz="1500">
                <a:uFillTx/>
              </a:rPr>
              <a:t>Novelty</a:t>
            </a:r>
            <a:r>
              <a:rPr altLang="ko-KR" dirty="0" lang="en-US" smtClean="0" sz="1500">
                <a:uFillTx/>
              </a:rPr>
              <a:t> of our design can be well defined</a:t>
            </a:r>
            <a:endParaRPr altLang="en-US" dirty="0" lang="ko-KR" sz="15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오른쪽 화살표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63640" y="5324774"/>
            <a:ext cx="561498" cy="148590"/>
          </a:xfrm>
          <a:prstGeom prst="right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한쪽 모서리가 둥근 사각형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algn="l" blurRad="114300" dist="127000" rotWithShape="0" sx="95000" sy="95000">
              <a:srgbClr val="000000">
                <a:alpha val="3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ko-KR">
              <a:solidFill>
                <a:srgbClr val="FFFFFF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표 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37788" y="1724024"/>
          <a:ext cx="1189971" cy="43053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1189971"/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endParaRPr altLang="en-US" b="1" dirty="0" lang="ko-KR" sz="900">
                        <a:solidFill>
                          <a:srgbClr val="8294D4"/>
                        </a:solidFill>
                        <a:uFillTx/>
                      </a:endParaRPr>
                    </a:p>
                  </a:txBody>
                  <a:tcPr anchor="ctr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모서리가 둥근 직사각형 4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28341" y="137183"/>
            <a:ext cx="10208755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algn="t" blurRad="215900" dir="5400000" dist="241300" rotWithShape="0" sx="95000" sy="95000">
              <a:srgbClr val="000000">
                <a:alpha val="5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latinLnBrk="0" lvl="2">
              <a:lnSpc>
                <a:spcPct val="150000"/>
              </a:lnSpc>
              <a:defRPr>
                <a:uFillTx/>
              </a:defRPr>
            </a:pPr>
            <a:r>
              <a:rPr altLang="ko-KR" b="1" dirty="0" i="1" kern="0" lang="en-US" smtClean="0" sz="2400">
                <a:solidFill>
                  <a:srgbClr val="000000">
                    <a:lumMod val="75000"/>
                    <a:lumOff val="25000"/>
                  </a:srgbClr>
                </a:solidFill>
                <a:uFillTx/>
              </a:rPr>
              <a:t>Result</a:t>
            </a:r>
            <a:endParaRPr altLang="ko-KR" b="1" dirty="0" i="1" kern="0" lang="en-US" sz="240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양쪽 모서리가 둥근 사각형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600" y="2195188"/>
            <a:ext cx="514350" cy="1189971"/>
          </a:xfrm>
          <a:prstGeom prst="round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z="900">
                <a:solidFill>
                  <a:srgbClr val="FFFFFF"/>
                </a:solidFill>
                <a:uFillTx/>
              </a:rPr>
              <a:t>2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</a:t>
            </a:r>
            <a:r>
              <a:rPr altLang="ko-KR" b="1" dirty="0" err="1" lang="en-US" smtClean="0" sz="900">
                <a:solidFill>
                  <a:srgbClr val="FFFFFF"/>
                </a:solidFill>
                <a:uFillTx/>
              </a:rPr>
              <a:t>TOuNN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양쪽 모서리가 둥근 사각형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475599" y="1496072"/>
            <a:ext cx="514350" cy="118997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algn="tr" blurRad="50800" dir="8100000" dist="38100" rotWithShape="0">
              <a:srgbClr val="000000">
                <a:alpha val="20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eaVert">
            <a:noAutofit/>
          </a:bodyPr>
          <a:lstStyle/>
          <a:p>
            <a:pPr algn="ctr"/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1</a:t>
            </a:r>
            <a:r>
              <a:rPr altLang="ko-KR" b="1" dirty="0" lang="en-US" smtClean="0" sz="900">
                <a:solidFill>
                  <a:srgbClr val="FFFFFF"/>
                </a:solidFill>
                <a:uFillTx/>
              </a:rPr>
              <a:t>. TO+GAN </a:t>
            </a:r>
            <a:endParaRPr altLang="en-US" b="1" dirty="0" lang="ko-KR" sz="9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직사각형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34526" y="1234317"/>
            <a:ext cx="9781224" cy="39395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b="1" dirty="0" lang="en-US" smtClean="0" sz="1500">
                <a:uFillTx/>
              </a:rPr>
              <a:t>Stage8</a:t>
            </a:r>
            <a:r>
              <a:rPr altLang="ko-KR" dirty="0" lang="en-US" smtClean="0" sz="1500">
                <a:uFillTx/>
              </a:rPr>
              <a:t>: Evaluate 3 design attributes (</a:t>
            </a:r>
            <a:r>
              <a:rPr altLang="ko-KR" b="1" dirty="0" lang="en-US" smtClean="0" sz="1500">
                <a:uFillTx/>
              </a:rPr>
              <a:t>novelty</a:t>
            </a:r>
            <a:r>
              <a:rPr altLang="ko-KR" dirty="0" lang="en-US" smtClean="0" sz="1500">
                <a:uFillTx/>
              </a:rPr>
              <a:t>, </a:t>
            </a:r>
            <a:r>
              <a:rPr altLang="ko-KR" b="1" dirty="0" lang="en-US" smtClean="0" sz="1500">
                <a:uFillTx/>
              </a:rPr>
              <a:t>cost</a:t>
            </a:r>
            <a:r>
              <a:rPr altLang="ko-KR" dirty="0" lang="en-US" smtClean="0" sz="1500">
                <a:uFillTx/>
              </a:rPr>
              <a:t>, </a:t>
            </a:r>
            <a:r>
              <a:rPr altLang="ko-KR" b="1" dirty="0" lang="en-US" smtClean="0" sz="1500">
                <a:uFillTx/>
              </a:rPr>
              <a:t>compliance</a:t>
            </a:r>
            <a:r>
              <a:rPr altLang="ko-KR" dirty="0" lang="en-US" smtClean="0" sz="1500">
                <a:uFillTx/>
              </a:rPr>
              <a:t>)</a:t>
            </a:r>
            <a:r>
              <a:rPr altLang="ko-KR" b="1" dirty="0" lang="en-US" smtClean="0" sz="1500">
                <a:uFillTx/>
              </a:rPr>
              <a:t> </a:t>
            </a:r>
            <a:endParaRPr altLang="ko-KR" dirty="0" lang="en-US" sz="15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그림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489330" y="1723374"/>
            <a:ext cx="8486775" cy="264795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직사각형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34526" y="4442448"/>
            <a:ext cx="9781224" cy="39395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ko-KR" b="1" dirty="0" lang="en-US" smtClean="0" sz="1500">
                <a:uFillTx/>
              </a:rPr>
              <a:t>3D</a:t>
            </a:r>
            <a:r>
              <a:rPr altLang="ko-KR" dirty="0" lang="en-US" smtClean="0" sz="1500">
                <a:uFillTx/>
              </a:rPr>
              <a:t> models from </a:t>
            </a:r>
            <a:r>
              <a:rPr altLang="ko-KR" b="1" dirty="0" lang="en-US" smtClean="0" sz="1500">
                <a:uFillTx/>
              </a:rPr>
              <a:t>2D</a:t>
            </a:r>
            <a:r>
              <a:rPr altLang="ko-KR" dirty="0" lang="en-US" smtClean="0" sz="1500">
                <a:uFillTx/>
              </a:rPr>
              <a:t> design</a:t>
            </a:r>
            <a:endParaRPr altLang="ko-KR" dirty="0" lang="en-US" sz="15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그림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89442" y="4836402"/>
            <a:ext cx="6686550" cy="1704975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763</Words>
  <Application>Microsoft Office PowerPoint</Application>
  <PresentationFormat>와이드스크린</PresentationFormat>
  <Paragraphs>136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943</cp:revision>
  <dcterms:created xsi:type="dcterms:W3CDTF">2020-12-15T02:52:31Z</dcterms:created>
  <dcterms:modified xsi:type="dcterms:W3CDTF">2021-07-09T09:09:13Z</dcterms:modified>
</cp:coreProperties>
</file>